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62" r:id="rId2"/>
    <p:sldId id="263" r:id="rId3"/>
    <p:sldId id="266" r:id="rId4"/>
    <p:sldId id="300" r:id="rId5"/>
    <p:sldId id="264" r:id="rId6"/>
    <p:sldId id="309" r:id="rId7"/>
    <p:sldId id="319" r:id="rId8"/>
    <p:sldId id="343" r:id="rId9"/>
    <p:sldId id="326" r:id="rId10"/>
    <p:sldId id="327" r:id="rId11"/>
    <p:sldId id="311" r:id="rId12"/>
    <p:sldId id="302" r:id="rId13"/>
    <p:sldId id="303" r:id="rId14"/>
    <p:sldId id="306" r:id="rId15"/>
    <p:sldId id="304" r:id="rId16"/>
    <p:sldId id="331" r:id="rId17"/>
    <p:sldId id="332" r:id="rId18"/>
    <p:sldId id="338" r:id="rId19"/>
    <p:sldId id="312" r:id="rId20"/>
    <p:sldId id="305" r:id="rId21"/>
    <p:sldId id="330" r:id="rId22"/>
    <p:sldId id="307" r:id="rId23"/>
    <p:sldId id="297" r:id="rId24"/>
    <p:sldId id="270" r:id="rId25"/>
    <p:sldId id="322" r:id="rId26"/>
    <p:sldId id="325" r:id="rId27"/>
    <p:sldId id="328" r:id="rId28"/>
    <p:sldId id="265" r:id="rId29"/>
    <p:sldId id="267" r:id="rId30"/>
    <p:sldId id="268" r:id="rId31"/>
    <p:sldId id="289" r:id="rId32"/>
    <p:sldId id="316" r:id="rId33"/>
    <p:sldId id="315" r:id="rId34"/>
    <p:sldId id="314" r:id="rId35"/>
    <p:sldId id="323" r:id="rId36"/>
    <p:sldId id="318" r:id="rId37"/>
    <p:sldId id="277" r:id="rId38"/>
    <p:sldId id="285" r:id="rId39"/>
    <p:sldId id="284" r:id="rId40"/>
    <p:sldId id="278" r:id="rId41"/>
    <p:sldId id="279" r:id="rId42"/>
    <p:sldId id="280" r:id="rId43"/>
    <p:sldId id="281" r:id="rId44"/>
    <p:sldId id="282" r:id="rId45"/>
    <p:sldId id="269" r:id="rId46"/>
    <p:sldId id="271" r:id="rId47"/>
    <p:sldId id="275" r:id="rId48"/>
    <p:sldId id="276" r:id="rId49"/>
    <p:sldId id="341" r:id="rId50"/>
    <p:sldId id="342" r:id="rId51"/>
    <p:sldId id="295" r:id="rId52"/>
    <p:sldId id="296" r:id="rId53"/>
    <p:sldId id="299" r:id="rId54"/>
    <p:sldId id="320" r:id="rId55"/>
    <p:sldId id="336" r:id="rId56"/>
    <p:sldId id="337" r:id="rId57"/>
    <p:sldId id="344" r:id="rId58"/>
    <p:sldId id="334" r:id="rId59"/>
    <p:sldId id="333" r:id="rId60"/>
    <p:sldId id="335" r:id="rId61"/>
    <p:sldId id="345" r:id="rId62"/>
    <p:sldId id="339" r:id="rId63"/>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708" autoAdjust="0"/>
    <p:restoredTop sz="83232" autoAdjust="0"/>
  </p:normalViewPr>
  <p:slideViewPr>
    <p:cSldViewPr snapToGrid="0">
      <p:cViewPr>
        <p:scale>
          <a:sx n="60" d="100"/>
          <a:sy n="60" d="100"/>
        </p:scale>
        <p:origin x="-474" y="-2478"/>
      </p:cViewPr>
      <p:guideLst>
        <p:guide orient="horz" pos="2160"/>
        <p:guide pos="2880"/>
      </p:guideLst>
    </p:cSldViewPr>
  </p:slideViewPr>
  <p:notesTextViewPr>
    <p:cViewPr>
      <p:scale>
        <a:sx n="1" d="1"/>
        <a:sy n="1" d="1"/>
      </p:scale>
      <p:origin x="0" y="0"/>
    </p:cViewPr>
  </p:notesTextViewPr>
  <p:sorterViewPr>
    <p:cViewPr>
      <p:scale>
        <a:sx n="186" d="100"/>
        <a:sy n="186" d="100"/>
      </p:scale>
      <p:origin x="0" y="6594"/>
    </p:cViewPr>
  </p:sorterViewPr>
  <p:notesViewPr>
    <p:cSldViewPr snapToGrid="0">
      <p:cViewPr varScale="1">
        <p:scale>
          <a:sx n="139" d="100"/>
          <a:sy n="139" d="100"/>
        </p:scale>
        <p:origin x="-108" y="-57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29CFC23-F7CE-424D-9E73-74E975F1C8BD}" type="datetimeFigureOut">
              <a:rPr lang="de-DE" smtClean="0"/>
              <a:t>11.04.2013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073AEC8-EAB1-48AE-A4C0-612A2AB50D89}" type="slidenum">
              <a:rPr lang="de-DE" smtClean="0"/>
              <a:t>‹Nr.›</a:t>
            </a:fld>
            <a:endParaRPr lang="de-DE"/>
          </a:p>
        </p:txBody>
      </p:sp>
    </p:spTree>
    <p:extLst>
      <p:ext uri="{BB962C8B-B14F-4D97-AF65-F5344CB8AC3E}">
        <p14:creationId xmlns:p14="http://schemas.microsoft.com/office/powerpoint/2010/main" val="3679248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1</a:t>
            </a:fld>
            <a:endParaRPr lang="de-DE"/>
          </a:p>
        </p:txBody>
      </p:sp>
    </p:spTree>
    <p:extLst>
      <p:ext uri="{BB962C8B-B14F-4D97-AF65-F5344CB8AC3E}">
        <p14:creationId xmlns:p14="http://schemas.microsoft.com/office/powerpoint/2010/main" val="2244550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X-tanken</a:t>
            </a:r>
            <a:endParaRPr lang="de-DE" b="1" dirty="0"/>
          </a:p>
        </p:txBody>
      </p:sp>
      <p:sp>
        <p:nvSpPr>
          <p:cNvPr id="4" name="Foliennummernplatzhalter 3"/>
          <p:cNvSpPr>
            <a:spLocks noGrp="1"/>
          </p:cNvSpPr>
          <p:nvPr>
            <p:ph type="sldNum" sz="quarter" idx="10"/>
          </p:nvPr>
        </p:nvSpPr>
        <p:spPr/>
        <p:txBody>
          <a:bodyPr/>
          <a:lstStyle/>
          <a:p>
            <a:fld id="{C073AEC8-EAB1-48AE-A4C0-612A2AB50D89}" type="slidenum">
              <a:rPr lang="de-DE" smtClean="0"/>
              <a:t>26</a:t>
            </a:fld>
            <a:endParaRPr lang="de-DE"/>
          </a:p>
        </p:txBody>
      </p:sp>
    </p:spTree>
    <p:extLst>
      <p:ext uri="{BB962C8B-B14F-4D97-AF65-F5344CB8AC3E}">
        <p14:creationId xmlns:p14="http://schemas.microsoft.com/office/powerpoint/2010/main" val="3559286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XTK/STK</a:t>
            </a:r>
          </a:p>
        </p:txBody>
      </p:sp>
      <p:sp>
        <p:nvSpPr>
          <p:cNvPr id="4" name="Foliennummernplatzhalter 3"/>
          <p:cNvSpPr>
            <a:spLocks noGrp="1"/>
          </p:cNvSpPr>
          <p:nvPr>
            <p:ph type="sldNum" sz="quarter" idx="10"/>
          </p:nvPr>
        </p:nvSpPr>
        <p:spPr/>
        <p:txBody>
          <a:bodyPr/>
          <a:lstStyle/>
          <a:p>
            <a:fld id="{C073AEC8-EAB1-48AE-A4C0-612A2AB50D89}" type="slidenum">
              <a:rPr lang="de-DE" smtClean="0"/>
              <a:t>27</a:t>
            </a:fld>
            <a:endParaRPr lang="de-DE"/>
          </a:p>
        </p:txBody>
      </p:sp>
    </p:spTree>
    <p:extLst>
      <p:ext uri="{BB962C8B-B14F-4D97-AF65-F5344CB8AC3E}">
        <p14:creationId xmlns:p14="http://schemas.microsoft.com/office/powerpoint/2010/main" val="3559286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X-tanken:</a:t>
            </a:r>
          </a:p>
          <a:p>
            <a:r>
              <a:rPr lang="de-DE" b="1" dirty="0" smtClean="0"/>
              <a:t>- Beispielmandat</a:t>
            </a:r>
            <a:endParaRPr lang="de-DE" b="1" dirty="0"/>
          </a:p>
        </p:txBody>
      </p:sp>
      <p:sp>
        <p:nvSpPr>
          <p:cNvPr id="4" name="Foliennummernplatzhalter 3"/>
          <p:cNvSpPr>
            <a:spLocks noGrp="1"/>
          </p:cNvSpPr>
          <p:nvPr>
            <p:ph type="sldNum" sz="quarter" idx="10"/>
          </p:nvPr>
        </p:nvSpPr>
        <p:spPr/>
        <p:txBody>
          <a:bodyPr/>
          <a:lstStyle/>
          <a:p>
            <a:fld id="{C073AEC8-EAB1-48AE-A4C0-612A2AB50D89}" type="slidenum">
              <a:rPr lang="de-DE" smtClean="0"/>
              <a:t>31</a:t>
            </a:fld>
            <a:endParaRPr lang="de-DE"/>
          </a:p>
        </p:txBody>
      </p:sp>
    </p:spTree>
    <p:extLst>
      <p:ext uri="{BB962C8B-B14F-4D97-AF65-F5344CB8AC3E}">
        <p14:creationId xmlns:p14="http://schemas.microsoft.com/office/powerpoint/2010/main" val="2095047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X-tanken:</a:t>
            </a:r>
          </a:p>
          <a:p>
            <a:pPr marL="171450" indent="-171450">
              <a:buFontTx/>
              <a:buChar char="-"/>
            </a:pPr>
            <a:r>
              <a:rPr lang="de-DE" b="1" dirty="0" smtClean="0"/>
              <a:t>Mandatstexte für jeden Typ</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37</a:t>
            </a:fld>
            <a:endParaRPr lang="de-DE"/>
          </a:p>
        </p:txBody>
      </p:sp>
    </p:spTree>
    <p:extLst>
      <p:ext uri="{BB962C8B-B14F-4D97-AF65-F5344CB8AC3E}">
        <p14:creationId xmlns:p14="http://schemas.microsoft.com/office/powerpoint/2010/main" val="512761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X-tanken/XTK/STK:</a:t>
            </a:r>
          </a:p>
          <a:p>
            <a:pPr marL="171450" indent="-171450">
              <a:buFontTx/>
              <a:buChar char="-"/>
            </a:pPr>
            <a:r>
              <a:rPr lang="de-DE" b="1" dirty="0" smtClean="0"/>
              <a:t>Pflege der Mandatstexte</a:t>
            </a:r>
          </a:p>
          <a:p>
            <a:pPr marL="171450" indent="-171450">
              <a:buFontTx/>
              <a:buChar char="-"/>
            </a:pPr>
            <a:r>
              <a:rPr lang="de-DE" b="1" dirty="0" smtClean="0"/>
              <a:t>Mustertexte werden vorgegeben</a:t>
            </a:r>
          </a:p>
          <a:p>
            <a:pPr marL="171450" indent="-171450">
              <a:buFontTx/>
              <a:buChar char="-"/>
            </a:pPr>
            <a:r>
              <a:rPr lang="de-DE" b="1" dirty="0" smtClean="0"/>
              <a:t>Kopf wird automatisch eingefügt</a:t>
            </a:r>
            <a:endParaRPr lang="de-DE" b="1" dirty="0"/>
          </a:p>
        </p:txBody>
      </p:sp>
      <p:sp>
        <p:nvSpPr>
          <p:cNvPr id="4" name="Foliennummernplatzhalter 3"/>
          <p:cNvSpPr>
            <a:spLocks noGrp="1"/>
          </p:cNvSpPr>
          <p:nvPr>
            <p:ph type="sldNum" sz="quarter" idx="10"/>
          </p:nvPr>
        </p:nvSpPr>
        <p:spPr/>
        <p:txBody>
          <a:bodyPr/>
          <a:lstStyle/>
          <a:p>
            <a:fld id="{C073AEC8-EAB1-48AE-A4C0-612A2AB50D89}" type="slidenum">
              <a:rPr lang="de-DE" smtClean="0"/>
              <a:t>38</a:t>
            </a:fld>
            <a:endParaRPr lang="de-DE"/>
          </a:p>
        </p:txBody>
      </p:sp>
    </p:spTree>
    <p:extLst>
      <p:ext uri="{BB962C8B-B14F-4D97-AF65-F5344CB8AC3E}">
        <p14:creationId xmlns:p14="http://schemas.microsoft.com/office/powerpoint/2010/main" val="2035807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X-tanken/XTK/STK:</a:t>
            </a:r>
          </a:p>
          <a:p>
            <a:pPr marL="171450" indent="-171450">
              <a:buFontTx/>
              <a:buChar char="-"/>
            </a:pPr>
            <a:r>
              <a:rPr lang="de-DE" b="1" dirty="0" smtClean="0"/>
              <a:t>Mandats-Suche</a:t>
            </a:r>
          </a:p>
          <a:p>
            <a:pPr marL="171450" indent="-171450">
              <a:buFontTx/>
              <a:buChar char="-"/>
            </a:pPr>
            <a:r>
              <a:rPr lang="de-DE" b="1" dirty="0" smtClean="0"/>
              <a:t>… oder Einsprung</a:t>
            </a:r>
            <a:r>
              <a:rPr lang="de-DE" b="1" baseline="0" dirty="0" smtClean="0"/>
              <a:t> via Telefonverkauf Folgemaske +</a:t>
            </a:r>
          </a:p>
          <a:p>
            <a:pPr marL="171450" indent="-171450">
              <a:buFontTx/>
              <a:buChar char="-"/>
            </a:pPr>
            <a:r>
              <a:rPr lang="de-DE" b="1" baseline="0" dirty="0" smtClean="0"/>
              <a:t>… oder über Kundenstammanhang</a:t>
            </a:r>
            <a:endParaRPr lang="de-DE" b="1" dirty="0"/>
          </a:p>
        </p:txBody>
      </p:sp>
      <p:sp>
        <p:nvSpPr>
          <p:cNvPr id="4" name="Foliennummernplatzhalter 3"/>
          <p:cNvSpPr>
            <a:spLocks noGrp="1"/>
          </p:cNvSpPr>
          <p:nvPr>
            <p:ph type="sldNum" sz="quarter" idx="10"/>
          </p:nvPr>
        </p:nvSpPr>
        <p:spPr/>
        <p:txBody>
          <a:bodyPr/>
          <a:lstStyle/>
          <a:p>
            <a:fld id="{C073AEC8-EAB1-48AE-A4C0-612A2AB50D89}" type="slidenum">
              <a:rPr lang="de-DE" smtClean="0"/>
              <a:t>39</a:t>
            </a:fld>
            <a:endParaRPr lang="de-DE"/>
          </a:p>
        </p:txBody>
      </p:sp>
    </p:spTree>
    <p:extLst>
      <p:ext uri="{BB962C8B-B14F-4D97-AF65-F5344CB8AC3E}">
        <p14:creationId xmlns:p14="http://schemas.microsoft.com/office/powerpoint/2010/main" val="2821776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X-tanken/XTK/STK:</a:t>
            </a:r>
          </a:p>
          <a:p>
            <a:pPr marL="171450" indent="-171450">
              <a:buFontTx/>
              <a:buChar char="-"/>
            </a:pPr>
            <a:r>
              <a:rPr lang="de-DE" b="1" dirty="0" smtClean="0"/>
              <a:t>Mandat neu anlegen</a:t>
            </a:r>
          </a:p>
          <a:p>
            <a:pPr marL="171450" indent="-171450">
              <a:buFontTx/>
              <a:buChar char="-"/>
            </a:pPr>
            <a:r>
              <a:rPr lang="de-DE" b="1" dirty="0" smtClean="0"/>
              <a:t>Bezug zum Kartenvertrag möglich</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40</a:t>
            </a:fld>
            <a:endParaRPr lang="de-DE"/>
          </a:p>
        </p:txBody>
      </p:sp>
    </p:spTree>
    <p:extLst>
      <p:ext uri="{BB962C8B-B14F-4D97-AF65-F5344CB8AC3E}">
        <p14:creationId xmlns:p14="http://schemas.microsoft.com/office/powerpoint/2010/main" val="894126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X-tanken/XTK/STK</a:t>
            </a:r>
            <a:endParaRPr lang="de-DE" b="1" dirty="0"/>
          </a:p>
        </p:txBody>
      </p:sp>
      <p:sp>
        <p:nvSpPr>
          <p:cNvPr id="4" name="Foliennummernplatzhalter 3"/>
          <p:cNvSpPr>
            <a:spLocks noGrp="1"/>
          </p:cNvSpPr>
          <p:nvPr>
            <p:ph type="sldNum" sz="quarter" idx="10"/>
          </p:nvPr>
        </p:nvSpPr>
        <p:spPr/>
        <p:txBody>
          <a:bodyPr/>
          <a:lstStyle/>
          <a:p>
            <a:fld id="{C073AEC8-EAB1-48AE-A4C0-612A2AB50D89}" type="slidenum">
              <a:rPr lang="de-DE" smtClean="0"/>
              <a:t>41</a:t>
            </a:fld>
            <a:endParaRPr lang="de-DE"/>
          </a:p>
        </p:txBody>
      </p:sp>
    </p:spTree>
    <p:extLst>
      <p:ext uri="{BB962C8B-B14F-4D97-AF65-F5344CB8AC3E}">
        <p14:creationId xmlns:p14="http://schemas.microsoft.com/office/powerpoint/2010/main" val="1608792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X-tanken/XTK/STK:</a:t>
            </a:r>
          </a:p>
          <a:p>
            <a:pPr marL="171450" indent="-171450">
              <a:buFontTx/>
              <a:buChar char="-"/>
            </a:pPr>
            <a:r>
              <a:rPr lang="de-DE" b="1" dirty="0" smtClean="0"/>
              <a:t>Mandatsänderungen sind möglich</a:t>
            </a:r>
          </a:p>
          <a:p>
            <a:pPr marL="171450" indent="-171450">
              <a:buFontTx/>
              <a:buChar char="-"/>
            </a:pPr>
            <a:r>
              <a:rPr lang="de-DE" b="1" dirty="0" smtClean="0"/>
              <a:t>…und werden mitprotokolliert</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42</a:t>
            </a:fld>
            <a:endParaRPr lang="de-DE"/>
          </a:p>
        </p:txBody>
      </p:sp>
    </p:spTree>
    <p:extLst>
      <p:ext uri="{BB962C8B-B14F-4D97-AF65-F5344CB8AC3E}">
        <p14:creationId xmlns:p14="http://schemas.microsoft.com/office/powerpoint/2010/main" val="3141860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X-tanken/XTK/STK:</a:t>
            </a:r>
          </a:p>
          <a:p>
            <a:pPr marL="171450" indent="-171450">
              <a:buFontTx/>
              <a:buChar char="-"/>
            </a:pPr>
            <a:r>
              <a:rPr lang="de-DE" b="1" dirty="0" smtClean="0"/>
              <a:t>Alle</a:t>
            </a:r>
            <a:r>
              <a:rPr lang="de-DE" b="1" baseline="0" dirty="0" smtClean="0"/>
              <a:t> Mandate im Überblick</a:t>
            </a:r>
          </a:p>
          <a:p>
            <a:pPr marL="0" indent="0">
              <a:buFontTx/>
              <a:buNone/>
            </a:pPr>
            <a:r>
              <a:rPr lang="de-DE" b="1" baseline="0" dirty="0" smtClean="0"/>
              <a:t>X-tanken </a:t>
            </a:r>
            <a:r>
              <a:rPr lang="de-DE" b="1" baseline="0" dirty="0" err="1" smtClean="0"/>
              <a:t>only</a:t>
            </a:r>
            <a:r>
              <a:rPr lang="de-DE" b="1" baseline="0" dirty="0" smtClean="0"/>
              <a:t>:</a:t>
            </a:r>
          </a:p>
          <a:p>
            <a:pPr marL="171450" indent="-171450">
              <a:buFontTx/>
              <a:buChar char="-"/>
            </a:pPr>
            <a:r>
              <a:rPr lang="de-DE" b="1" baseline="0" dirty="0" smtClean="0"/>
              <a:t>Doppelklick führt zur Mandatshistorie</a:t>
            </a:r>
            <a:endParaRPr lang="de-DE" b="1" dirty="0"/>
          </a:p>
        </p:txBody>
      </p:sp>
      <p:sp>
        <p:nvSpPr>
          <p:cNvPr id="4" name="Foliennummernplatzhalter 3"/>
          <p:cNvSpPr>
            <a:spLocks noGrp="1"/>
          </p:cNvSpPr>
          <p:nvPr>
            <p:ph type="sldNum" sz="quarter" idx="10"/>
          </p:nvPr>
        </p:nvSpPr>
        <p:spPr/>
        <p:txBody>
          <a:bodyPr/>
          <a:lstStyle/>
          <a:p>
            <a:fld id="{C073AEC8-EAB1-48AE-A4C0-612A2AB50D89}" type="slidenum">
              <a:rPr lang="de-DE" smtClean="0"/>
              <a:t>43</a:t>
            </a:fld>
            <a:endParaRPr lang="de-DE"/>
          </a:p>
        </p:txBody>
      </p:sp>
    </p:spTree>
    <p:extLst>
      <p:ext uri="{BB962C8B-B14F-4D97-AF65-F5344CB8AC3E}">
        <p14:creationId xmlns:p14="http://schemas.microsoft.com/office/powerpoint/2010/main" val="424353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X-tanken</a:t>
            </a:r>
            <a:endParaRPr lang="de-DE" b="1" dirty="0"/>
          </a:p>
        </p:txBody>
      </p:sp>
      <p:sp>
        <p:nvSpPr>
          <p:cNvPr id="4" name="Foliennummernplatzhalter 3"/>
          <p:cNvSpPr>
            <a:spLocks noGrp="1"/>
          </p:cNvSpPr>
          <p:nvPr>
            <p:ph type="sldNum" sz="quarter" idx="10"/>
          </p:nvPr>
        </p:nvSpPr>
        <p:spPr/>
        <p:txBody>
          <a:bodyPr/>
          <a:lstStyle/>
          <a:p>
            <a:fld id="{C073AEC8-EAB1-48AE-A4C0-612A2AB50D89}" type="slidenum">
              <a:rPr lang="de-DE" smtClean="0"/>
              <a:t>9</a:t>
            </a:fld>
            <a:endParaRPr lang="de-DE"/>
          </a:p>
        </p:txBody>
      </p:sp>
    </p:spTree>
    <p:extLst>
      <p:ext uri="{BB962C8B-B14F-4D97-AF65-F5344CB8AC3E}">
        <p14:creationId xmlns:p14="http://schemas.microsoft.com/office/powerpoint/2010/main" val="2264190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X-tanken:</a:t>
            </a:r>
          </a:p>
          <a:p>
            <a:pPr marL="171450" indent="-171450">
              <a:buFontTx/>
              <a:buChar char="-"/>
            </a:pPr>
            <a:r>
              <a:rPr lang="de-DE" b="1" baseline="0" dirty="0" smtClean="0"/>
              <a:t>Alle Änderungen im Überblick</a:t>
            </a:r>
          </a:p>
          <a:p>
            <a:pPr marL="171450" indent="-171450">
              <a:buFontTx/>
              <a:buChar char="-"/>
            </a:pPr>
            <a:r>
              <a:rPr lang="de-DE" b="1" baseline="0" dirty="0" smtClean="0"/>
              <a:t>Weiter mit Doppelklick</a:t>
            </a:r>
          </a:p>
          <a:p>
            <a:pPr marL="171450" indent="-171450">
              <a:buFontTx/>
              <a:buChar char="-"/>
            </a:pPr>
            <a:endParaRPr lang="de-DE" dirty="0" smtClean="0"/>
          </a:p>
        </p:txBody>
      </p:sp>
      <p:sp>
        <p:nvSpPr>
          <p:cNvPr id="4" name="Foliennummernplatzhalter 3"/>
          <p:cNvSpPr>
            <a:spLocks noGrp="1"/>
          </p:cNvSpPr>
          <p:nvPr>
            <p:ph type="sldNum" sz="quarter" idx="10"/>
          </p:nvPr>
        </p:nvSpPr>
        <p:spPr/>
        <p:txBody>
          <a:bodyPr/>
          <a:lstStyle/>
          <a:p>
            <a:fld id="{C073AEC8-EAB1-48AE-A4C0-612A2AB50D89}" type="slidenum">
              <a:rPr lang="de-DE" smtClean="0"/>
              <a:t>44</a:t>
            </a:fld>
            <a:endParaRPr lang="de-DE"/>
          </a:p>
        </p:txBody>
      </p:sp>
    </p:spTree>
    <p:extLst>
      <p:ext uri="{BB962C8B-B14F-4D97-AF65-F5344CB8AC3E}">
        <p14:creationId xmlns:p14="http://schemas.microsoft.com/office/powerpoint/2010/main" val="3508064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073AEC8-EAB1-48AE-A4C0-612A2AB50D89}" type="slidenum">
              <a:rPr lang="de-DE" smtClean="0"/>
              <a:t>46</a:t>
            </a:fld>
            <a:endParaRPr lang="de-DE"/>
          </a:p>
        </p:txBody>
      </p:sp>
    </p:spTree>
    <p:extLst>
      <p:ext uri="{BB962C8B-B14F-4D97-AF65-F5344CB8AC3E}">
        <p14:creationId xmlns:p14="http://schemas.microsoft.com/office/powerpoint/2010/main" val="3603529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X-tanken</a:t>
            </a:r>
          </a:p>
          <a:p>
            <a:r>
              <a:rPr lang="de-DE" dirty="0" smtClean="0"/>
              <a:t>- Bisher</a:t>
            </a:r>
            <a:r>
              <a:rPr lang="de-DE" baseline="0" dirty="0" smtClean="0"/>
              <a:t> relativ einfacher Verfahrensweg bis zum tankenden Kunden</a:t>
            </a:r>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47</a:t>
            </a:fld>
            <a:endParaRPr lang="de-DE"/>
          </a:p>
        </p:txBody>
      </p:sp>
    </p:spTree>
    <p:extLst>
      <p:ext uri="{BB962C8B-B14F-4D97-AF65-F5344CB8AC3E}">
        <p14:creationId xmlns:p14="http://schemas.microsoft.com/office/powerpoint/2010/main" val="3641218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X-tanken:</a:t>
            </a:r>
          </a:p>
          <a:p>
            <a:pPr marL="171450" indent="-171450">
              <a:buFontTx/>
              <a:buChar char="-"/>
            </a:pPr>
            <a:r>
              <a:rPr lang="de-DE" dirty="0" smtClean="0"/>
              <a:t>Erhebliche Erweiterung des Verfahrenswegs</a:t>
            </a:r>
          </a:p>
          <a:p>
            <a:pPr marL="171450" indent="-171450">
              <a:buFontTx/>
              <a:buChar char="-"/>
            </a:pPr>
            <a:r>
              <a:rPr lang="de-DE" dirty="0" smtClean="0"/>
              <a:t>Problematisch wenn</a:t>
            </a:r>
            <a:r>
              <a:rPr lang="de-DE" baseline="0" dirty="0" smtClean="0"/>
              <a:t> Tankwart keine Anbindung an X-tanken hat</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48</a:t>
            </a:fld>
            <a:endParaRPr lang="de-DE"/>
          </a:p>
        </p:txBody>
      </p:sp>
    </p:spTree>
    <p:extLst>
      <p:ext uri="{BB962C8B-B14F-4D97-AF65-F5344CB8AC3E}">
        <p14:creationId xmlns:p14="http://schemas.microsoft.com/office/powerpoint/2010/main" val="1242881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X-tanken</a:t>
            </a:r>
          </a:p>
          <a:p>
            <a:r>
              <a:rPr lang="de-DE" dirty="0" smtClean="0"/>
              <a:t>- Bisher</a:t>
            </a:r>
            <a:r>
              <a:rPr lang="de-DE" baseline="0" dirty="0" smtClean="0"/>
              <a:t> relativ einfacher Verfahrensweg bis zum tankenden Kunden</a:t>
            </a:r>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49</a:t>
            </a:fld>
            <a:endParaRPr lang="de-DE"/>
          </a:p>
        </p:txBody>
      </p:sp>
    </p:spTree>
    <p:extLst>
      <p:ext uri="{BB962C8B-B14F-4D97-AF65-F5344CB8AC3E}">
        <p14:creationId xmlns:p14="http://schemas.microsoft.com/office/powerpoint/2010/main" val="3641218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X-tanken:</a:t>
            </a:r>
          </a:p>
          <a:p>
            <a:pPr marL="171450" indent="-171450">
              <a:buFontTx/>
              <a:buChar char="-"/>
            </a:pPr>
            <a:r>
              <a:rPr lang="de-DE" dirty="0" smtClean="0"/>
              <a:t>Erhebliche Erweiterung des Verfahrenswegs</a:t>
            </a:r>
          </a:p>
          <a:p>
            <a:pPr marL="171450" indent="-171450">
              <a:buFontTx/>
              <a:buChar char="-"/>
            </a:pPr>
            <a:r>
              <a:rPr lang="de-DE" dirty="0" smtClean="0"/>
              <a:t>Problematisch wenn</a:t>
            </a:r>
            <a:r>
              <a:rPr lang="de-DE" baseline="0" dirty="0" smtClean="0"/>
              <a:t> Tankwart keine Anbindung an X-tanken hat</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50</a:t>
            </a:fld>
            <a:endParaRPr lang="de-DE"/>
          </a:p>
        </p:txBody>
      </p:sp>
    </p:spTree>
    <p:extLst>
      <p:ext uri="{BB962C8B-B14F-4D97-AF65-F5344CB8AC3E}">
        <p14:creationId xmlns:p14="http://schemas.microsoft.com/office/powerpoint/2010/main" val="1242881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X-tanken</a:t>
            </a:r>
            <a:endParaRPr lang="de-DE" b="1" dirty="0"/>
          </a:p>
        </p:txBody>
      </p:sp>
      <p:sp>
        <p:nvSpPr>
          <p:cNvPr id="4" name="Foliennummernplatzhalter 3"/>
          <p:cNvSpPr>
            <a:spLocks noGrp="1"/>
          </p:cNvSpPr>
          <p:nvPr>
            <p:ph type="sldNum" sz="quarter" idx="10"/>
          </p:nvPr>
        </p:nvSpPr>
        <p:spPr/>
        <p:txBody>
          <a:bodyPr/>
          <a:lstStyle/>
          <a:p>
            <a:fld id="{C073AEC8-EAB1-48AE-A4C0-612A2AB50D89}" type="slidenum">
              <a:rPr lang="de-DE" smtClean="0"/>
              <a:t>59</a:t>
            </a:fld>
            <a:endParaRPr lang="de-DE"/>
          </a:p>
        </p:txBody>
      </p:sp>
    </p:spTree>
    <p:extLst>
      <p:ext uri="{BB962C8B-B14F-4D97-AF65-F5344CB8AC3E}">
        <p14:creationId xmlns:p14="http://schemas.microsoft.com/office/powerpoint/2010/main" val="4252918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XTK/STK</a:t>
            </a:r>
            <a:endParaRPr lang="de-DE" b="1" dirty="0"/>
          </a:p>
        </p:txBody>
      </p:sp>
      <p:sp>
        <p:nvSpPr>
          <p:cNvPr id="4" name="Foliennummernplatzhalter 3"/>
          <p:cNvSpPr>
            <a:spLocks noGrp="1"/>
          </p:cNvSpPr>
          <p:nvPr>
            <p:ph type="sldNum" sz="quarter" idx="10"/>
          </p:nvPr>
        </p:nvSpPr>
        <p:spPr/>
        <p:txBody>
          <a:bodyPr/>
          <a:lstStyle/>
          <a:p>
            <a:fld id="{C073AEC8-EAB1-48AE-A4C0-612A2AB50D89}" type="slidenum">
              <a:rPr lang="de-DE" smtClean="0"/>
              <a:t>60</a:t>
            </a:fld>
            <a:endParaRPr lang="de-DE"/>
          </a:p>
        </p:txBody>
      </p:sp>
    </p:spTree>
    <p:extLst>
      <p:ext uri="{BB962C8B-B14F-4D97-AF65-F5344CB8AC3E}">
        <p14:creationId xmlns:p14="http://schemas.microsoft.com/office/powerpoint/2010/main" val="177195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XTK/STK</a:t>
            </a:r>
            <a:endParaRPr lang="de-DE" b="1" dirty="0"/>
          </a:p>
        </p:txBody>
      </p:sp>
      <p:sp>
        <p:nvSpPr>
          <p:cNvPr id="4" name="Foliennummernplatzhalter 3"/>
          <p:cNvSpPr>
            <a:spLocks noGrp="1"/>
          </p:cNvSpPr>
          <p:nvPr>
            <p:ph type="sldNum" sz="quarter" idx="10"/>
          </p:nvPr>
        </p:nvSpPr>
        <p:spPr/>
        <p:txBody>
          <a:bodyPr/>
          <a:lstStyle/>
          <a:p>
            <a:fld id="{C073AEC8-EAB1-48AE-A4C0-612A2AB50D89}" type="slidenum">
              <a:rPr lang="de-DE" smtClean="0"/>
              <a:t>61</a:t>
            </a:fld>
            <a:endParaRPr lang="de-DE"/>
          </a:p>
        </p:txBody>
      </p:sp>
    </p:spTree>
    <p:extLst>
      <p:ext uri="{BB962C8B-B14F-4D97-AF65-F5344CB8AC3E}">
        <p14:creationId xmlns:p14="http://schemas.microsoft.com/office/powerpoint/2010/main" val="177195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C073AEC8-EAB1-48AE-A4C0-612A2AB50D89}" type="slidenum">
              <a:rPr lang="de-DE" smtClean="0"/>
              <a:t>62</a:t>
            </a:fld>
            <a:endParaRPr lang="de-DE"/>
          </a:p>
        </p:txBody>
      </p:sp>
    </p:spTree>
    <p:extLst>
      <p:ext uri="{BB962C8B-B14F-4D97-AF65-F5344CB8AC3E}">
        <p14:creationId xmlns:p14="http://schemas.microsoft.com/office/powerpoint/2010/main" val="177195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XTK/STK</a:t>
            </a:r>
            <a:endParaRPr lang="de-DE" b="1" dirty="0"/>
          </a:p>
        </p:txBody>
      </p:sp>
      <p:sp>
        <p:nvSpPr>
          <p:cNvPr id="4" name="Foliennummernplatzhalter 3"/>
          <p:cNvSpPr>
            <a:spLocks noGrp="1"/>
          </p:cNvSpPr>
          <p:nvPr>
            <p:ph type="sldNum" sz="quarter" idx="10"/>
          </p:nvPr>
        </p:nvSpPr>
        <p:spPr/>
        <p:txBody>
          <a:bodyPr/>
          <a:lstStyle/>
          <a:p>
            <a:fld id="{C073AEC8-EAB1-48AE-A4C0-612A2AB50D89}" type="slidenum">
              <a:rPr lang="de-DE" smtClean="0"/>
              <a:t>10</a:t>
            </a:fld>
            <a:endParaRPr lang="de-DE"/>
          </a:p>
        </p:txBody>
      </p:sp>
    </p:spTree>
    <p:extLst>
      <p:ext uri="{BB962C8B-B14F-4D97-AF65-F5344CB8AC3E}">
        <p14:creationId xmlns:p14="http://schemas.microsoft.com/office/powerpoint/2010/main" val="65956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4000" b="1" dirty="0" smtClean="0"/>
              <a:t>X-tanken:</a:t>
            </a:r>
          </a:p>
          <a:p>
            <a:pPr marL="0" indent="0">
              <a:buFontTx/>
              <a:buNone/>
            </a:pPr>
            <a:r>
              <a:rPr lang="de-DE" sz="4000" b="1" baseline="0" dirty="0" smtClean="0"/>
              <a:t>- SEPA-Ampel erklären</a:t>
            </a:r>
          </a:p>
          <a:p>
            <a:pPr marL="457200" lvl="1" indent="0">
              <a:buFontTx/>
              <a:buNone/>
            </a:pPr>
            <a:r>
              <a:rPr lang="de-DE" sz="4000" b="1" baseline="0" dirty="0" smtClean="0"/>
              <a:t>- Rot: kein SEPA möglich mit dieser Bank</a:t>
            </a:r>
          </a:p>
          <a:p>
            <a:pPr marL="457200" lvl="1" indent="0">
              <a:buFontTx/>
              <a:buNone/>
            </a:pPr>
            <a:r>
              <a:rPr lang="de-DE" sz="4000" b="1" baseline="0" dirty="0" smtClean="0"/>
              <a:t>- Gelb: SEPA generell möglich aber: Einstellungen fehlen/sind noch zu treffen</a:t>
            </a:r>
          </a:p>
          <a:p>
            <a:pPr marL="457200" lvl="1" indent="0">
              <a:buFontTx/>
              <a:buNone/>
            </a:pPr>
            <a:r>
              <a:rPr lang="de-DE" sz="4000" b="1" baseline="0" dirty="0" smtClean="0"/>
              <a:t>- Grün: SEPA uneingeschränkt möglich</a:t>
            </a:r>
          </a:p>
          <a:p>
            <a:pPr marL="0" indent="0">
              <a:buFontTx/>
              <a:buNone/>
            </a:pPr>
            <a:endParaRPr lang="de-DE" sz="4000" b="1" dirty="0" smtClean="0"/>
          </a:p>
          <a:p>
            <a:pPr marL="0" indent="0">
              <a:buFontTx/>
              <a:buNone/>
            </a:pPr>
            <a:r>
              <a:rPr lang="de-DE" sz="4000" b="1" dirty="0" smtClean="0"/>
              <a:t>- B2B</a:t>
            </a:r>
          </a:p>
          <a:p>
            <a:pPr marL="0" indent="0">
              <a:buFontTx/>
              <a:buNone/>
            </a:pPr>
            <a:r>
              <a:rPr lang="de-DE" sz="4000" b="1" dirty="0" smtClean="0"/>
              <a:t>- SDD</a:t>
            </a:r>
          </a:p>
          <a:p>
            <a:pPr marL="0" indent="0">
              <a:buFontTx/>
              <a:buNone/>
            </a:pPr>
            <a:r>
              <a:rPr lang="de-DE" sz="4000" b="1" dirty="0" smtClean="0"/>
              <a:t>- SCT</a:t>
            </a:r>
            <a:endParaRPr lang="de-DE" sz="4000" b="1" dirty="0"/>
          </a:p>
        </p:txBody>
      </p:sp>
      <p:sp>
        <p:nvSpPr>
          <p:cNvPr id="4" name="Foliennummernplatzhalter 3"/>
          <p:cNvSpPr>
            <a:spLocks noGrp="1"/>
          </p:cNvSpPr>
          <p:nvPr>
            <p:ph type="sldNum" sz="quarter" idx="10"/>
          </p:nvPr>
        </p:nvSpPr>
        <p:spPr/>
        <p:txBody>
          <a:bodyPr/>
          <a:lstStyle/>
          <a:p>
            <a:fld id="{C073AEC8-EAB1-48AE-A4C0-612A2AB50D89}" type="slidenum">
              <a:rPr lang="de-DE" smtClean="0"/>
              <a:t>14</a:t>
            </a:fld>
            <a:endParaRPr lang="de-DE"/>
          </a:p>
        </p:txBody>
      </p:sp>
    </p:spTree>
    <p:extLst>
      <p:ext uri="{BB962C8B-B14F-4D97-AF65-F5344CB8AC3E}">
        <p14:creationId xmlns:p14="http://schemas.microsoft.com/office/powerpoint/2010/main" val="321223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X-tanken:</a:t>
            </a:r>
          </a:p>
          <a:p>
            <a:pPr marL="171450" indent="-171450">
              <a:buFontTx/>
              <a:buChar char="-"/>
            </a:pPr>
            <a:r>
              <a:rPr lang="de-DE" b="1" dirty="0" smtClean="0"/>
              <a:t>Eigene Abnehmergruppe</a:t>
            </a:r>
            <a:r>
              <a:rPr lang="de-DE" b="1" baseline="0" dirty="0" smtClean="0"/>
              <a:t> im Kundenstammanhang (Tankstelle)</a:t>
            </a:r>
            <a:endParaRPr lang="de-DE" b="1" dirty="0" smtClean="0"/>
          </a:p>
          <a:p>
            <a:pPr marL="171450" indent="-171450">
              <a:buFontTx/>
              <a:buChar char="-"/>
            </a:pPr>
            <a:r>
              <a:rPr lang="de-DE" b="1" dirty="0" smtClean="0"/>
              <a:t>Steuerung Firmenkunde/Privatkunde</a:t>
            </a:r>
            <a:r>
              <a:rPr lang="de-DE" b="1" baseline="0" dirty="0" smtClean="0"/>
              <a:t> über getrennte Wege (Abnehmergruppe oder ganz individuell und einzeln)</a:t>
            </a:r>
            <a:endParaRPr lang="de-DE" b="1" dirty="0"/>
          </a:p>
        </p:txBody>
      </p:sp>
      <p:sp>
        <p:nvSpPr>
          <p:cNvPr id="4" name="Foliennummernplatzhalter 3"/>
          <p:cNvSpPr>
            <a:spLocks noGrp="1"/>
          </p:cNvSpPr>
          <p:nvPr>
            <p:ph type="sldNum" sz="quarter" idx="10"/>
          </p:nvPr>
        </p:nvSpPr>
        <p:spPr/>
        <p:txBody>
          <a:bodyPr/>
          <a:lstStyle/>
          <a:p>
            <a:fld id="{C073AEC8-EAB1-48AE-A4C0-612A2AB50D89}" type="slidenum">
              <a:rPr lang="de-DE" smtClean="0"/>
              <a:t>16</a:t>
            </a:fld>
            <a:endParaRPr lang="de-DE"/>
          </a:p>
        </p:txBody>
      </p:sp>
    </p:spTree>
    <p:extLst>
      <p:ext uri="{BB962C8B-B14F-4D97-AF65-F5344CB8AC3E}">
        <p14:creationId xmlns:p14="http://schemas.microsoft.com/office/powerpoint/2010/main" val="206311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X-tanken</a:t>
            </a:r>
          </a:p>
          <a:p>
            <a:r>
              <a:rPr lang="de-DE" b="1" dirty="0" smtClean="0"/>
              <a:t>-</a:t>
            </a:r>
            <a:r>
              <a:rPr lang="de-DE" b="1" baseline="0" dirty="0" smtClean="0"/>
              <a:t> Abweichende Abnehmergruppe von X-</a:t>
            </a:r>
            <a:r>
              <a:rPr lang="de-DE" b="1" baseline="0" dirty="0" err="1" smtClean="0"/>
              <a:t>oil</a:t>
            </a:r>
            <a:r>
              <a:rPr lang="de-DE" b="1" baseline="0" dirty="0" smtClean="0"/>
              <a:t> wegen abweichendem Umsatzgefüge</a:t>
            </a:r>
            <a:endParaRPr lang="de-DE" b="1" dirty="0"/>
          </a:p>
        </p:txBody>
      </p:sp>
      <p:sp>
        <p:nvSpPr>
          <p:cNvPr id="4" name="Foliennummernplatzhalter 3"/>
          <p:cNvSpPr>
            <a:spLocks noGrp="1"/>
          </p:cNvSpPr>
          <p:nvPr>
            <p:ph type="sldNum" sz="quarter" idx="10"/>
          </p:nvPr>
        </p:nvSpPr>
        <p:spPr/>
        <p:txBody>
          <a:bodyPr/>
          <a:lstStyle/>
          <a:p>
            <a:fld id="{C073AEC8-EAB1-48AE-A4C0-612A2AB50D89}" type="slidenum">
              <a:rPr lang="de-DE" smtClean="0"/>
              <a:t>17</a:t>
            </a:fld>
            <a:endParaRPr lang="de-DE"/>
          </a:p>
        </p:txBody>
      </p:sp>
    </p:spTree>
    <p:extLst>
      <p:ext uri="{BB962C8B-B14F-4D97-AF65-F5344CB8AC3E}">
        <p14:creationId xmlns:p14="http://schemas.microsoft.com/office/powerpoint/2010/main" val="206311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XTK/STK</a:t>
            </a:r>
          </a:p>
          <a:p>
            <a:pPr marL="171450" indent="-171450">
              <a:buFontTx/>
              <a:buChar char="-"/>
            </a:pPr>
            <a:r>
              <a:rPr lang="de-DE" b="1" baseline="0" dirty="0" smtClean="0"/>
              <a:t>Gleiche Abnehmergruppe wie in X-</a:t>
            </a:r>
            <a:r>
              <a:rPr lang="de-DE" b="1" baseline="0" dirty="0" err="1" smtClean="0"/>
              <a:t>oil</a:t>
            </a:r>
            <a:endParaRPr lang="de-DE" b="1" baseline="0" dirty="0" smtClean="0"/>
          </a:p>
          <a:p>
            <a:pPr marL="171450" indent="-171450">
              <a:buFontTx/>
              <a:buChar char="-"/>
            </a:pPr>
            <a:r>
              <a:rPr lang="de-DE" b="1" baseline="0" dirty="0" smtClean="0"/>
              <a:t>Vorerst keine Splittung wegen unterschiedlichem Umsatzgefüge</a:t>
            </a:r>
          </a:p>
          <a:p>
            <a:pPr marL="171450" indent="-171450">
              <a:buFontTx/>
              <a:buChar char="-"/>
            </a:pPr>
            <a:endParaRPr lang="de-DE" b="1" dirty="0"/>
          </a:p>
        </p:txBody>
      </p:sp>
      <p:sp>
        <p:nvSpPr>
          <p:cNvPr id="4" name="Foliennummernplatzhalter 3"/>
          <p:cNvSpPr>
            <a:spLocks noGrp="1"/>
          </p:cNvSpPr>
          <p:nvPr>
            <p:ph type="sldNum" sz="quarter" idx="10"/>
          </p:nvPr>
        </p:nvSpPr>
        <p:spPr/>
        <p:txBody>
          <a:bodyPr/>
          <a:lstStyle/>
          <a:p>
            <a:fld id="{C073AEC8-EAB1-48AE-A4C0-612A2AB50D89}" type="slidenum">
              <a:rPr lang="de-DE" smtClean="0"/>
              <a:t>18</a:t>
            </a:fld>
            <a:endParaRPr lang="de-DE"/>
          </a:p>
        </p:txBody>
      </p:sp>
    </p:spTree>
    <p:extLst>
      <p:ext uri="{BB962C8B-B14F-4D97-AF65-F5344CB8AC3E}">
        <p14:creationId xmlns:p14="http://schemas.microsoft.com/office/powerpoint/2010/main" val="206311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X-tanken:</a:t>
            </a:r>
          </a:p>
          <a:p>
            <a:pPr marL="171450" indent="-171450">
              <a:buFontTx/>
              <a:buChar char="-"/>
            </a:pPr>
            <a:r>
              <a:rPr lang="de-DE" b="1" dirty="0" smtClean="0"/>
              <a:t>Neuer Kundenstammanhang</a:t>
            </a:r>
          </a:p>
          <a:p>
            <a:pPr marL="171450" indent="-171450">
              <a:buFontTx/>
              <a:buChar char="-"/>
            </a:pPr>
            <a:r>
              <a:rPr lang="de-DE" b="1" dirty="0" smtClean="0"/>
              <a:t>SEPA-Ampel</a:t>
            </a:r>
          </a:p>
          <a:p>
            <a:pPr marL="171450" indent="-171450">
              <a:buFontTx/>
              <a:buChar char="-"/>
            </a:pPr>
            <a:r>
              <a:rPr lang="de-DE" b="1" dirty="0" smtClean="0"/>
              <a:t>Zugriff</a:t>
            </a:r>
            <a:r>
              <a:rPr lang="de-DE" b="1" baseline="0" dirty="0" smtClean="0"/>
              <a:t> auf Mandate</a:t>
            </a:r>
          </a:p>
          <a:p>
            <a:pPr marL="171450" indent="-171450">
              <a:buFontTx/>
              <a:buChar char="-"/>
            </a:pPr>
            <a:r>
              <a:rPr lang="de-DE" b="1" baseline="0" dirty="0" smtClean="0"/>
              <a:t>Bankangaben aus X-</a:t>
            </a:r>
            <a:r>
              <a:rPr lang="de-DE" b="1" baseline="0" dirty="0" err="1" smtClean="0"/>
              <a:t>oil</a:t>
            </a:r>
            <a:r>
              <a:rPr lang="de-DE" b="1" baseline="0" dirty="0" smtClean="0"/>
              <a:t> übernehmen</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20</a:t>
            </a:fld>
            <a:endParaRPr lang="de-DE"/>
          </a:p>
        </p:txBody>
      </p:sp>
    </p:spTree>
    <p:extLst>
      <p:ext uri="{BB962C8B-B14F-4D97-AF65-F5344CB8AC3E}">
        <p14:creationId xmlns:p14="http://schemas.microsoft.com/office/powerpoint/2010/main" val="2063111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XTK/STK:</a:t>
            </a:r>
          </a:p>
          <a:p>
            <a:pPr marL="171450" indent="-171450">
              <a:buFontTx/>
              <a:buChar char="-"/>
            </a:pPr>
            <a:r>
              <a:rPr lang="de-DE" b="1" baseline="0" dirty="0" smtClean="0"/>
              <a:t>Keine Veränderung des Kundenstammanhangs</a:t>
            </a:r>
          </a:p>
          <a:p>
            <a:pPr marL="171450" indent="-171450">
              <a:buFontTx/>
              <a:buChar char="-"/>
            </a:pPr>
            <a:r>
              <a:rPr lang="de-DE" b="1" baseline="0" dirty="0" smtClean="0"/>
              <a:t>Bankangaben werden von X-</a:t>
            </a:r>
            <a:r>
              <a:rPr lang="de-DE" b="1" baseline="0" dirty="0" err="1" smtClean="0"/>
              <a:t>oil</a:t>
            </a:r>
            <a:r>
              <a:rPr lang="de-DE" b="1" baseline="0" dirty="0" smtClean="0"/>
              <a:t> übernommen</a:t>
            </a:r>
          </a:p>
          <a:p>
            <a:pPr marL="171450" indent="-171450">
              <a:buFontTx/>
              <a:buChar char="-"/>
            </a:pPr>
            <a:endParaRPr lang="de-DE" b="1" baseline="0" dirty="0" smtClean="0"/>
          </a:p>
          <a:p>
            <a:pPr marL="171450" indent="-171450">
              <a:buFontTx/>
              <a:buChar char="-"/>
            </a:pPr>
            <a:endParaRPr lang="de-DE" b="1" baseline="0" dirty="0" smtClean="0"/>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C073AEC8-EAB1-48AE-A4C0-612A2AB50D89}" type="slidenum">
              <a:rPr lang="de-DE" smtClean="0"/>
              <a:t>21</a:t>
            </a:fld>
            <a:endParaRPr lang="de-DE"/>
          </a:p>
        </p:txBody>
      </p:sp>
    </p:spTree>
    <p:extLst>
      <p:ext uri="{BB962C8B-B14F-4D97-AF65-F5344CB8AC3E}">
        <p14:creationId xmlns:p14="http://schemas.microsoft.com/office/powerpoint/2010/main" val="206311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75B44F3-5A04-42D2-9F0F-AA52D033BEDA}" type="datetimeFigureOut">
              <a:rPr lang="de-DE" smtClean="0"/>
              <a:t>11.04.2013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410112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75B44F3-5A04-42D2-9F0F-AA52D033BEDA}" type="datetimeFigureOut">
              <a:rPr lang="de-DE" smtClean="0"/>
              <a:t>11.04.2013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339944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75B44F3-5A04-42D2-9F0F-AA52D033BEDA}" type="datetimeFigureOut">
              <a:rPr lang="de-DE" smtClean="0"/>
              <a:t>11.04.2013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149860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3696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75B44F3-5A04-42D2-9F0F-AA52D033BEDA}" type="datetimeFigureOut">
              <a:rPr lang="de-DE" smtClean="0"/>
              <a:t>11.04.2013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10009245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75B44F3-5A04-42D2-9F0F-AA52D033BEDA}" type="datetimeFigureOut">
              <a:rPr lang="de-DE" smtClean="0"/>
              <a:t>11.04.2013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19906098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75B44F3-5A04-42D2-9F0F-AA52D033BEDA}" type="datetimeFigureOut">
              <a:rPr lang="de-DE" smtClean="0"/>
              <a:t>11.04.2013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24278471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75B44F3-5A04-42D2-9F0F-AA52D033BEDA}" type="datetimeFigureOut">
              <a:rPr lang="de-DE" smtClean="0"/>
              <a:t>11.04.2013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3198194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75B44F3-5A04-42D2-9F0F-AA52D033BEDA}" type="datetimeFigureOut">
              <a:rPr lang="de-DE" smtClean="0"/>
              <a:t>11.04.2013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324632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75B44F3-5A04-42D2-9F0F-AA52D033BEDA}" type="datetimeFigureOut">
              <a:rPr lang="de-DE" smtClean="0"/>
              <a:t>11.04.2013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22600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75B44F3-5A04-42D2-9F0F-AA52D033BEDA}" type="datetimeFigureOut">
              <a:rPr lang="de-DE" smtClean="0"/>
              <a:t>11.04.2013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C590ADC-1525-4218-A9C7-D6D89874FADE}" type="slidenum">
              <a:rPr lang="de-DE" smtClean="0"/>
              <a:t>‹Nr.›</a:t>
            </a:fld>
            <a:endParaRPr lang="de-DE"/>
          </a:p>
        </p:txBody>
      </p:sp>
    </p:spTree>
    <p:extLst>
      <p:ext uri="{BB962C8B-B14F-4D97-AF65-F5344CB8AC3E}">
        <p14:creationId xmlns:p14="http://schemas.microsoft.com/office/powerpoint/2010/main" val="69225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B44F3-5A04-42D2-9F0F-AA52D033BEDA}" type="datetimeFigureOut">
              <a:rPr lang="de-DE" smtClean="0"/>
              <a:t>11.04.2013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90ADC-1525-4218-A9C7-D6D89874FADE}" type="slidenum">
              <a:rPr lang="de-DE" smtClean="0"/>
              <a:t>‹Nr.›</a:t>
            </a:fld>
            <a:endParaRPr lang="de-DE"/>
          </a:p>
        </p:txBody>
      </p:sp>
    </p:spTree>
    <p:extLst>
      <p:ext uri="{BB962C8B-B14F-4D97-AF65-F5344CB8AC3E}">
        <p14:creationId xmlns:p14="http://schemas.microsoft.com/office/powerpoint/2010/main" val="3165938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bundesbank.de/"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Anwendertagung 2013</a:t>
            </a:r>
            <a:endParaRPr lang="de-DE" dirty="0">
              <a:latin typeface="Verdana" pitchFamily="34" charset="0"/>
              <a:ea typeface="Verdana" pitchFamily="34" charset="0"/>
              <a:cs typeface="Verdana" pitchFamily="34" charset="0"/>
            </a:endParaRPr>
          </a:p>
        </p:txBody>
      </p:sp>
      <p:sp>
        <p:nvSpPr>
          <p:cNvPr id="4" name="Textfeld 3"/>
          <p:cNvSpPr txBox="1"/>
          <p:nvPr/>
        </p:nvSpPr>
        <p:spPr>
          <a:xfrm>
            <a:off x="179512" y="908720"/>
            <a:ext cx="8856984" cy="4524315"/>
          </a:xfrm>
          <a:prstGeom prst="rect">
            <a:avLst/>
          </a:prstGeom>
          <a:noFill/>
        </p:spPr>
        <p:txBody>
          <a:bodyPr wrap="square" rtlCol="0">
            <a:spAutoFit/>
          </a:bodyPr>
          <a:lstStyle/>
          <a:p>
            <a:endParaRPr lang="de-DE" dirty="0" smtClean="0">
              <a:latin typeface="Verdana" pitchFamily="34" charset="0"/>
              <a:ea typeface="Verdana" pitchFamily="34" charset="0"/>
              <a:cs typeface="Verdana" pitchFamily="34" charset="0"/>
            </a:endParaRPr>
          </a:p>
          <a:p>
            <a:endParaRPr lang="de-DE" dirty="0">
              <a:latin typeface="Verdana" pitchFamily="34" charset="0"/>
              <a:ea typeface="Verdana" pitchFamily="34" charset="0"/>
              <a:cs typeface="Verdana" pitchFamily="34" charset="0"/>
            </a:endParaRPr>
          </a:p>
          <a:p>
            <a:endParaRPr lang="de-DE" dirty="0" smtClean="0">
              <a:latin typeface="Verdana" pitchFamily="34" charset="0"/>
              <a:ea typeface="Verdana" pitchFamily="34" charset="0"/>
              <a:cs typeface="Verdana" pitchFamily="34" charset="0"/>
            </a:endParaRPr>
          </a:p>
          <a:p>
            <a:endParaRPr lang="de-DE" dirty="0">
              <a:latin typeface="Verdana" pitchFamily="34" charset="0"/>
              <a:ea typeface="Verdana" pitchFamily="34" charset="0"/>
              <a:cs typeface="Verdana" pitchFamily="34" charset="0"/>
            </a:endParaRPr>
          </a:p>
          <a:p>
            <a:endParaRPr lang="de-DE" dirty="0" smtClean="0">
              <a:latin typeface="Verdana" pitchFamily="34" charset="0"/>
              <a:ea typeface="Verdana" pitchFamily="34" charset="0"/>
              <a:cs typeface="Verdana" pitchFamily="34" charset="0"/>
            </a:endParaRPr>
          </a:p>
          <a:p>
            <a:endParaRPr lang="de-DE" dirty="0" smtClean="0">
              <a:latin typeface="Verdana" pitchFamily="34" charset="0"/>
              <a:ea typeface="Verdana" pitchFamily="34" charset="0"/>
              <a:cs typeface="Verdana" pitchFamily="34" charset="0"/>
            </a:endParaRPr>
          </a:p>
          <a:p>
            <a:endParaRPr lang="de-DE" dirty="0">
              <a:latin typeface="Verdana" pitchFamily="34" charset="0"/>
              <a:ea typeface="Verdana" pitchFamily="34" charset="0"/>
              <a:cs typeface="Verdana" pitchFamily="34" charset="0"/>
            </a:endParaRPr>
          </a:p>
          <a:p>
            <a:endParaRPr lang="de-DE" dirty="0" smtClean="0">
              <a:latin typeface="Verdana" pitchFamily="34" charset="0"/>
              <a:ea typeface="Verdana" pitchFamily="34" charset="0"/>
              <a:cs typeface="Verdana" pitchFamily="34" charset="0"/>
            </a:endParaRPr>
          </a:p>
          <a:p>
            <a:endParaRPr lang="de-DE" dirty="0">
              <a:latin typeface="Verdana" pitchFamily="34" charset="0"/>
              <a:ea typeface="Verdana" pitchFamily="34" charset="0"/>
              <a:cs typeface="Verdana" pitchFamily="34" charset="0"/>
            </a:endParaRPr>
          </a:p>
          <a:p>
            <a:endParaRPr lang="de-DE" dirty="0" smtClean="0">
              <a:latin typeface="Verdana" pitchFamily="34" charset="0"/>
              <a:ea typeface="Verdana" pitchFamily="34" charset="0"/>
              <a:cs typeface="Verdana" pitchFamily="34" charset="0"/>
            </a:endParaRPr>
          </a:p>
          <a:p>
            <a:endParaRPr lang="de-DE" dirty="0">
              <a:latin typeface="Verdana" pitchFamily="34" charset="0"/>
              <a:ea typeface="Verdana" pitchFamily="34" charset="0"/>
              <a:cs typeface="Verdana" pitchFamily="34" charset="0"/>
            </a:endParaRPr>
          </a:p>
          <a:p>
            <a:r>
              <a:rPr lang="de-DE" dirty="0" smtClean="0">
                <a:latin typeface="Verdana" pitchFamily="34" charset="0"/>
                <a:ea typeface="Verdana" pitchFamily="34" charset="0"/>
                <a:cs typeface="Verdana" pitchFamily="34" charset="0"/>
              </a:rPr>
              <a:t>Herzlich Willkommen</a:t>
            </a:r>
          </a:p>
          <a:p>
            <a:r>
              <a:rPr lang="de-DE" dirty="0" smtClean="0">
                <a:latin typeface="Verdana" pitchFamily="34" charset="0"/>
                <a:ea typeface="Verdana" pitchFamily="34" charset="0"/>
                <a:cs typeface="Verdana" pitchFamily="34" charset="0"/>
              </a:rPr>
              <a:t>zur Anwendertagung 2013</a:t>
            </a:r>
          </a:p>
          <a:p>
            <a:endParaRPr lang="de-DE" dirty="0" smtClean="0">
              <a:latin typeface="Verdana" pitchFamily="34" charset="0"/>
              <a:ea typeface="Verdana" pitchFamily="34" charset="0"/>
              <a:cs typeface="Verdana" pitchFamily="34" charset="0"/>
            </a:endParaRPr>
          </a:p>
          <a:p>
            <a:r>
              <a:rPr lang="de-DE" dirty="0" smtClean="0">
                <a:latin typeface="Verdana" pitchFamily="34" charset="0"/>
                <a:ea typeface="Verdana" pitchFamily="34" charset="0"/>
                <a:cs typeface="Verdana" pitchFamily="34" charset="0"/>
              </a:rPr>
              <a:t>Referenten:	Rüdiger </a:t>
            </a:r>
            <a:r>
              <a:rPr lang="de-DE" dirty="0" err="1" smtClean="0">
                <a:latin typeface="Verdana" pitchFamily="34" charset="0"/>
                <a:ea typeface="Verdana" pitchFamily="34" charset="0"/>
                <a:cs typeface="Verdana" pitchFamily="34" charset="0"/>
              </a:rPr>
              <a:t>Kierstein</a:t>
            </a:r>
            <a:endParaRPr lang="de-DE" dirty="0" smtClean="0">
              <a:latin typeface="Verdana" pitchFamily="34" charset="0"/>
              <a:ea typeface="Verdana" pitchFamily="34" charset="0"/>
              <a:cs typeface="Verdana" pitchFamily="34" charset="0"/>
            </a:endParaRPr>
          </a:p>
          <a:p>
            <a:r>
              <a:rPr lang="de-DE" dirty="0">
                <a:latin typeface="Verdana" pitchFamily="34" charset="0"/>
                <a:ea typeface="Verdana" pitchFamily="34" charset="0"/>
                <a:cs typeface="Verdana" pitchFamily="34" charset="0"/>
              </a:rPr>
              <a:t>	</a:t>
            </a:r>
            <a:r>
              <a:rPr lang="de-DE" dirty="0" smtClean="0">
                <a:latin typeface="Verdana" pitchFamily="34" charset="0"/>
                <a:ea typeface="Verdana" pitchFamily="34" charset="0"/>
                <a:cs typeface="Verdana" pitchFamily="34" charset="0"/>
              </a:rPr>
              <a:t>	Roland Arends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13" y="1058861"/>
            <a:ext cx="3959225"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50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XTK/STK Konvertierung der Bankangaben</a:t>
            </a:r>
            <a:endParaRPr lang="de-DE" dirty="0">
              <a:latin typeface="Verdana" pitchFamily="34" charset="0"/>
              <a:ea typeface="Verdana" pitchFamily="34" charset="0"/>
              <a:cs typeface="Verdana"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937982" y="2874181"/>
            <a:ext cx="5526074" cy="923330"/>
          </a:xfrm>
          <a:prstGeom prst="rect">
            <a:avLst/>
          </a:prstGeom>
          <a:noFill/>
        </p:spPr>
        <p:txBody>
          <a:bodyPr wrap="square" rtlCol="0">
            <a:spAutoFit/>
          </a:bodyPr>
          <a:lstStyle/>
          <a:p>
            <a:pPr algn="ctr"/>
            <a:r>
              <a:rPr lang="de-DE" dirty="0" smtClean="0"/>
              <a:t>XTK und STK werden mit den </a:t>
            </a:r>
          </a:p>
          <a:p>
            <a:pPr algn="ctr"/>
            <a:r>
              <a:rPr lang="de-DE" dirty="0" smtClean="0"/>
              <a:t>Bankangaben aus X-</a:t>
            </a:r>
            <a:r>
              <a:rPr lang="de-DE" dirty="0" err="1" smtClean="0"/>
              <a:t>oil</a:t>
            </a:r>
            <a:r>
              <a:rPr lang="de-DE" dirty="0" smtClean="0"/>
              <a:t> arbeiten.</a:t>
            </a:r>
          </a:p>
          <a:p>
            <a:pPr algn="ctr"/>
            <a:r>
              <a:rPr lang="de-DE" dirty="0" smtClean="0"/>
              <a:t>Konvertierung daher nicht nötig.</a:t>
            </a:r>
            <a:endParaRPr lang="de-DE" dirty="0"/>
          </a:p>
        </p:txBody>
      </p:sp>
    </p:spTree>
    <p:extLst>
      <p:ext uri="{BB962C8B-B14F-4D97-AF65-F5344CB8AC3E}">
        <p14:creationId xmlns:p14="http://schemas.microsoft.com/office/powerpoint/2010/main" val="924967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Bank Identifier Code BIC </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887106" y="1932834"/>
            <a:ext cx="7453714" cy="769441"/>
          </a:xfrm>
          <a:prstGeom prst="rect">
            <a:avLst/>
          </a:prstGeom>
          <a:noFill/>
        </p:spPr>
        <p:txBody>
          <a:bodyPr wrap="square" rtlCol="0">
            <a:spAutoFit/>
          </a:bodyPr>
          <a:lstStyle/>
          <a:p>
            <a:pPr algn="ctr"/>
            <a:r>
              <a:rPr lang="de-DE" sz="4400" b="1" dirty="0" smtClean="0">
                <a:solidFill>
                  <a:srgbClr val="FF0000"/>
                </a:solidFill>
              </a:rPr>
              <a:t>PBNKDEFF</a:t>
            </a:r>
            <a:r>
              <a:rPr lang="de-DE" sz="4400" b="1" dirty="0" smtClean="0"/>
              <a:t>XXX</a:t>
            </a:r>
            <a:endParaRPr lang="de-DE" sz="4400" b="1" dirty="0"/>
          </a:p>
        </p:txBody>
      </p:sp>
      <p:sp>
        <p:nvSpPr>
          <p:cNvPr id="6" name="Textfeld 5"/>
          <p:cNvSpPr txBox="1"/>
          <p:nvPr/>
        </p:nvSpPr>
        <p:spPr>
          <a:xfrm>
            <a:off x="272955" y="3660622"/>
            <a:ext cx="8516203" cy="2308324"/>
          </a:xfrm>
          <a:prstGeom prst="rect">
            <a:avLst/>
          </a:prstGeom>
          <a:noFill/>
        </p:spPr>
        <p:txBody>
          <a:bodyPr wrap="square" rtlCol="0">
            <a:spAutoFit/>
          </a:bodyPr>
          <a:lstStyle/>
          <a:p>
            <a:pPr marL="285750" indent="-285750">
              <a:buFont typeface="Arial" pitchFamily="34" charset="0"/>
              <a:buChar char="•"/>
            </a:pPr>
            <a:r>
              <a:rPr lang="de-DE" dirty="0" smtClean="0"/>
              <a:t>11 </a:t>
            </a:r>
            <a:r>
              <a:rPr lang="de-DE" dirty="0"/>
              <a:t>Stellen </a:t>
            </a:r>
            <a:r>
              <a:rPr lang="de-DE" dirty="0" smtClean="0"/>
              <a:t>alphanumerisch</a:t>
            </a:r>
          </a:p>
          <a:p>
            <a:pPr marL="285750" indent="-285750">
              <a:buFont typeface="Arial" pitchFamily="34" charset="0"/>
              <a:buChar char="•"/>
            </a:pPr>
            <a:r>
              <a:rPr lang="de-DE" dirty="0" smtClean="0"/>
              <a:t>8-stellige BIC können und müssen mit XXX oder mit den ersten drei Stellen der Bankleitzahl ergänzt werden</a:t>
            </a:r>
            <a:endParaRPr lang="de-DE" dirty="0"/>
          </a:p>
          <a:p>
            <a:pPr marL="285750" indent="-285750">
              <a:buFont typeface="Arial" pitchFamily="34" charset="0"/>
              <a:buChar char="•"/>
            </a:pPr>
            <a:r>
              <a:rPr lang="de-DE" dirty="0"/>
              <a:t>E</a:t>
            </a:r>
            <a:r>
              <a:rPr lang="de-DE" dirty="0" smtClean="0"/>
              <a:t>ntspricht </a:t>
            </a:r>
            <a:r>
              <a:rPr lang="de-DE" dirty="0"/>
              <a:t>der Bankleitzahl inkl. </a:t>
            </a:r>
            <a:r>
              <a:rPr lang="de-DE" dirty="0" smtClean="0"/>
              <a:t>Filialkennung</a:t>
            </a:r>
            <a:endParaRPr lang="de-DE" dirty="0"/>
          </a:p>
          <a:p>
            <a:pPr marL="285750" indent="-285750">
              <a:buFont typeface="Arial" pitchFamily="34" charset="0"/>
              <a:buChar char="•"/>
            </a:pPr>
            <a:r>
              <a:rPr lang="de-DE" dirty="0" smtClean="0"/>
              <a:t>Entfällt </a:t>
            </a:r>
            <a:r>
              <a:rPr lang="de-DE" dirty="0"/>
              <a:t>voraussichtlich ab Oktober </a:t>
            </a:r>
            <a:r>
              <a:rPr lang="de-DE" dirty="0" smtClean="0"/>
              <a:t>2013</a:t>
            </a:r>
          </a:p>
          <a:p>
            <a:pPr marL="285750" indent="-285750">
              <a:buFont typeface="Arial" pitchFamily="34" charset="0"/>
              <a:buChar char="•"/>
            </a:pPr>
            <a:r>
              <a:rPr lang="de-DE" dirty="0" smtClean="0"/>
              <a:t>Ist derzeit aber noch Pflichtangabe bei Lastschriften</a:t>
            </a:r>
          </a:p>
          <a:p>
            <a:pPr marL="285750" indent="-285750">
              <a:buFont typeface="Arial" pitchFamily="34" charset="0"/>
              <a:buChar char="•"/>
            </a:pPr>
            <a:r>
              <a:rPr lang="de-DE" dirty="0" smtClean="0"/>
              <a:t>Kann der Bankleitzahlen-Tabelle der Bundesbank oder dem SCL-Directory entnommen werden</a:t>
            </a:r>
            <a:endParaRPr lang="de-DE" dirty="0"/>
          </a:p>
        </p:txBody>
      </p:sp>
    </p:spTree>
    <p:extLst>
      <p:ext uri="{BB962C8B-B14F-4D97-AF65-F5344CB8AC3E}">
        <p14:creationId xmlns:p14="http://schemas.microsoft.com/office/powerpoint/2010/main" val="216193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Bankverbindung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10362" y="1280171"/>
            <a:ext cx="8176437" cy="4801314"/>
          </a:xfrm>
          <a:prstGeom prst="rect">
            <a:avLst/>
          </a:prstGeom>
          <a:noFill/>
        </p:spPr>
        <p:txBody>
          <a:bodyPr wrap="square" rtlCol="0">
            <a:spAutoFit/>
          </a:bodyPr>
          <a:lstStyle/>
          <a:p>
            <a:r>
              <a:rPr lang="de-DE" b="1" dirty="0" smtClean="0"/>
              <a:t>Wie kommen wir zur neuen Bankverbindung?</a:t>
            </a:r>
          </a:p>
          <a:p>
            <a:pPr marL="285750" indent="-285750">
              <a:buFontTx/>
              <a:buChar char="-"/>
            </a:pPr>
            <a:r>
              <a:rPr lang="de-DE" dirty="0" smtClean="0"/>
              <a:t>Die Konvertierung der alten Bankverbindungen zu IBAN und BIC, die im Update 08.2012 statt gefunden hat, beruht lediglich auf einem einfachen mathematischen Algorithmus und berücksichtigt nicht die Besonderheiten bestimmter Banken! Hohe Fehlerquoten sind möglich.</a:t>
            </a:r>
          </a:p>
          <a:p>
            <a:pPr marL="285750" indent="-285750">
              <a:buFontTx/>
              <a:buChar char="-"/>
            </a:pPr>
            <a:endParaRPr lang="de-DE" dirty="0" smtClean="0"/>
          </a:p>
          <a:p>
            <a:pPr marL="285750" indent="-285750">
              <a:buFontTx/>
              <a:buChar char="-"/>
            </a:pPr>
            <a:r>
              <a:rPr lang="de-DE" dirty="0" smtClean="0"/>
              <a:t>Das bessere Verfahren ist die Verwendung eines bei Ihrer Bank erhältlichen SEPA-Account-Converters:</a:t>
            </a:r>
          </a:p>
          <a:p>
            <a:pPr marL="742950" lvl="1" indent="-285750">
              <a:buFontTx/>
              <a:buChar char="-"/>
            </a:pPr>
            <a:r>
              <a:rPr lang="de-DE" dirty="0" smtClean="0"/>
              <a:t>Ausspielung der Bankangaben in eine IBANHIN-Datei</a:t>
            </a:r>
          </a:p>
          <a:p>
            <a:pPr marL="742950" lvl="1" indent="-285750">
              <a:buFontTx/>
              <a:buChar char="-"/>
            </a:pPr>
            <a:r>
              <a:rPr lang="de-DE" dirty="0" smtClean="0"/>
              <a:t>Konvertierung der IBANHIN-Datei in eine IBANRUECK-Datei</a:t>
            </a:r>
          </a:p>
          <a:p>
            <a:pPr marL="742950" lvl="1" indent="-285750">
              <a:buFontTx/>
              <a:buChar char="-"/>
            </a:pPr>
            <a:r>
              <a:rPr lang="de-DE" dirty="0" smtClean="0"/>
              <a:t>Einlesen der IBANRUECK-Datei in X-</a:t>
            </a:r>
            <a:r>
              <a:rPr lang="de-DE" dirty="0" err="1" smtClean="0"/>
              <a:t>oil</a:t>
            </a:r>
            <a:endParaRPr lang="de-DE" dirty="0" smtClean="0"/>
          </a:p>
          <a:p>
            <a:pPr marL="742950" lvl="1" indent="-285750">
              <a:buFontTx/>
              <a:buChar char="-"/>
            </a:pPr>
            <a:endParaRPr lang="de-DE" dirty="0"/>
          </a:p>
          <a:p>
            <a:pPr marL="742950" lvl="1" indent="-285750">
              <a:buFontTx/>
              <a:buChar char="-"/>
            </a:pPr>
            <a:r>
              <a:rPr lang="de-DE" dirty="0" smtClean="0"/>
              <a:t>Die automatische Berechnung kann immer Fehler enthalten!</a:t>
            </a:r>
          </a:p>
          <a:p>
            <a:pPr marL="742950" lvl="1" indent="-285750">
              <a:buFontTx/>
              <a:buChar char="-"/>
            </a:pPr>
            <a:r>
              <a:rPr lang="de-DE" dirty="0" smtClean="0"/>
              <a:t>Sie erhalten ein Protokoll über nicht umsetzbare Bankangaben</a:t>
            </a:r>
          </a:p>
          <a:p>
            <a:pPr marL="742950" lvl="1" indent="-285750">
              <a:buFontTx/>
              <a:buChar char="-"/>
            </a:pPr>
            <a:r>
              <a:rPr lang="de-DE" dirty="0" smtClean="0"/>
              <a:t>Manuelle Nacharbeit bei den im Protokoll genannten Kunden ist nötig!</a:t>
            </a:r>
          </a:p>
        </p:txBody>
      </p:sp>
    </p:spTree>
    <p:extLst>
      <p:ext uri="{BB962C8B-B14F-4D97-AF65-F5344CB8AC3E}">
        <p14:creationId xmlns:p14="http://schemas.microsoft.com/office/powerpoint/2010/main" val="61514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a:t>
            </a:r>
            <a:r>
              <a:rPr lang="de-DE" b="1" dirty="0" err="1" smtClean="0">
                <a:latin typeface="Verdana" pitchFamily="34" charset="0"/>
                <a:ea typeface="Verdana" pitchFamily="34" charset="0"/>
                <a:cs typeface="Verdana" pitchFamily="34" charset="0"/>
              </a:rPr>
              <a:t>oil</a:t>
            </a:r>
            <a:r>
              <a:rPr lang="de-DE" b="1" dirty="0" smtClean="0">
                <a:latin typeface="Verdana" pitchFamily="34" charset="0"/>
                <a:ea typeface="Verdana" pitchFamily="34" charset="0"/>
                <a:cs typeface="Verdana" pitchFamily="34" charset="0"/>
              </a:rPr>
              <a:t> Bankenstamm</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18" y="765596"/>
            <a:ext cx="8186807" cy="5630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175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 Hausbanken</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32" y="1391325"/>
            <a:ext cx="8898340" cy="451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889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a:t>
            </a:r>
            <a:r>
              <a:rPr lang="de-DE" b="1" dirty="0" err="1" smtClean="0">
                <a:latin typeface="Verdana" pitchFamily="34" charset="0"/>
                <a:ea typeface="Verdana" pitchFamily="34" charset="0"/>
                <a:cs typeface="Verdana" pitchFamily="34" charset="0"/>
              </a:rPr>
              <a:t>oil</a:t>
            </a:r>
            <a:r>
              <a:rPr lang="de-DE" b="1" dirty="0" smtClean="0">
                <a:latin typeface="Verdana" pitchFamily="34" charset="0"/>
                <a:ea typeface="Verdana" pitchFamily="34" charset="0"/>
                <a:cs typeface="Verdana" pitchFamily="34" charset="0"/>
              </a:rPr>
              <a:t> Abnehmergruppen</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84" y="731445"/>
            <a:ext cx="7955244" cy="5710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205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 Abnehmergruppen</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796549"/>
            <a:ext cx="7086600"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135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 Abnehmergruppen</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776785"/>
            <a:ext cx="7086600"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102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XTK/STK Abnehmergruppen</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392072" y="3261811"/>
            <a:ext cx="6537277" cy="923330"/>
          </a:xfrm>
          <a:prstGeom prst="rect">
            <a:avLst/>
          </a:prstGeom>
          <a:noFill/>
        </p:spPr>
        <p:txBody>
          <a:bodyPr wrap="square" rtlCol="0">
            <a:spAutoFit/>
          </a:bodyPr>
          <a:lstStyle/>
          <a:p>
            <a:pPr algn="ctr"/>
            <a:r>
              <a:rPr lang="de-DE" dirty="0" smtClean="0"/>
              <a:t>Für XTK/STK werden die Abnehmergruppen aus X-</a:t>
            </a:r>
            <a:r>
              <a:rPr lang="de-DE" dirty="0" err="1" smtClean="0"/>
              <a:t>oil</a:t>
            </a:r>
            <a:r>
              <a:rPr lang="de-DE" dirty="0" smtClean="0"/>
              <a:t> und deren Firmen-/Privatkundenkennzeichen für die Erstellung der SEPA-Mandate verwendet. </a:t>
            </a:r>
            <a:endParaRPr lang="de-DE" dirty="0"/>
          </a:p>
        </p:txBody>
      </p:sp>
    </p:spTree>
    <p:extLst>
      <p:ext uri="{BB962C8B-B14F-4D97-AF65-F5344CB8AC3E}">
        <p14:creationId xmlns:p14="http://schemas.microsoft.com/office/powerpoint/2010/main" val="1533190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a:t>
            </a:r>
            <a:r>
              <a:rPr lang="de-DE" b="1" dirty="0" err="1" smtClean="0">
                <a:latin typeface="Verdana" pitchFamily="34" charset="0"/>
                <a:ea typeface="Verdana" pitchFamily="34" charset="0"/>
                <a:cs typeface="Verdana" pitchFamily="34" charset="0"/>
              </a:rPr>
              <a:t>oil</a:t>
            </a:r>
            <a:r>
              <a:rPr lang="de-DE" b="1" dirty="0" smtClean="0">
                <a:latin typeface="Verdana" pitchFamily="34" charset="0"/>
                <a:ea typeface="Verdana" pitchFamily="34" charset="0"/>
                <a:cs typeface="Verdana" pitchFamily="34" charset="0"/>
              </a:rPr>
              <a:t> Kundenstamm</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04975"/>
            <a:ext cx="54864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340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Allgemeines</a:t>
            </a:r>
            <a:endParaRPr lang="de-DE"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13" y="1058862"/>
            <a:ext cx="3959225"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412713" y="3179140"/>
            <a:ext cx="8561166" cy="1200329"/>
          </a:xfrm>
          <a:prstGeom prst="rect">
            <a:avLst/>
          </a:prstGeom>
          <a:noFill/>
        </p:spPr>
        <p:txBody>
          <a:bodyPr wrap="square" rtlCol="0">
            <a:spAutoFit/>
          </a:bodyPr>
          <a:lstStyle/>
          <a:p>
            <a:r>
              <a:rPr lang="de-DE" b="1" dirty="0" smtClean="0"/>
              <a:t>Was soll SEPA sein?</a:t>
            </a:r>
          </a:p>
          <a:p>
            <a:pPr marL="285750" indent="-285750">
              <a:buFontTx/>
              <a:buChar char="-"/>
            </a:pPr>
            <a:r>
              <a:rPr lang="de-DE" dirty="0" smtClean="0"/>
              <a:t>Die </a:t>
            </a:r>
            <a:r>
              <a:rPr lang="de-DE" dirty="0"/>
              <a:t>Vereinheitlichung des gesamten europäischen </a:t>
            </a:r>
            <a:r>
              <a:rPr lang="de-DE" dirty="0" smtClean="0"/>
              <a:t>Zahlungsverkehrs</a:t>
            </a:r>
          </a:p>
          <a:p>
            <a:pPr marL="285750" indent="-285750">
              <a:buFontTx/>
              <a:buChar char="-"/>
            </a:pPr>
            <a:r>
              <a:rPr lang="de-DE" dirty="0" smtClean="0"/>
              <a:t>Eine Vereinfachung des grenzübergreifenden Zahlungsverkehrs</a:t>
            </a:r>
          </a:p>
          <a:p>
            <a:pPr marL="285750" indent="-285750">
              <a:buFontTx/>
              <a:buChar char="-"/>
            </a:pPr>
            <a:r>
              <a:rPr lang="de-DE" dirty="0" smtClean="0"/>
              <a:t>Eine Beschleunigung des Zahlungsverkehrs</a:t>
            </a:r>
            <a:endParaRPr lang="de-DE" dirty="0"/>
          </a:p>
        </p:txBody>
      </p:sp>
      <p:sp>
        <p:nvSpPr>
          <p:cNvPr id="5" name="Textfeld 4"/>
          <p:cNvSpPr txBox="1"/>
          <p:nvPr/>
        </p:nvSpPr>
        <p:spPr>
          <a:xfrm>
            <a:off x="412713" y="4667694"/>
            <a:ext cx="8561166" cy="1754326"/>
          </a:xfrm>
          <a:prstGeom prst="rect">
            <a:avLst/>
          </a:prstGeom>
          <a:noFill/>
        </p:spPr>
        <p:txBody>
          <a:bodyPr wrap="square" rtlCol="0">
            <a:spAutoFit/>
          </a:bodyPr>
          <a:lstStyle/>
          <a:p>
            <a:r>
              <a:rPr lang="de-DE" b="1" dirty="0"/>
              <a:t>Was ist SEPA?</a:t>
            </a:r>
          </a:p>
          <a:p>
            <a:pPr marL="285750" indent="-285750">
              <a:buFontTx/>
              <a:buChar char="-"/>
            </a:pPr>
            <a:r>
              <a:rPr lang="de-DE" dirty="0"/>
              <a:t>Nicht so einfach </a:t>
            </a:r>
            <a:r>
              <a:rPr lang="de-DE" dirty="0" smtClean="0"/>
              <a:t>und </a:t>
            </a:r>
            <a:r>
              <a:rPr lang="de-DE" dirty="0"/>
              <a:t>schön wie es oft dargestellt wird</a:t>
            </a:r>
          </a:p>
          <a:p>
            <a:pPr marL="285750" indent="-285750">
              <a:buFontTx/>
              <a:buChar char="-"/>
            </a:pPr>
            <a:r>
              <a:rPr lang="de-DE" dirty="0"/>
              <a:t>Mit extrem viel technischem und personellem Aufwand verbunden</a:t>
            </a:r>
          </a:p>
          <a:p>
            <a:pPr marL="285750" indent="-285750">
              <a:buFontTx/>
              <a:buChar char="-"/>
            </a:pPr>
            <a:r>
              <a:rPr lang="de-DE" dirty="0"/>
              <a:t>Für deutsche Teilnehmer langsamer als in der Vergangenheit</a:t>
            </a:r>
          </a:p>
          <a:p>
            <a:pPr marL="285750" indent="-285750">
              <a:buFontTx/>
              <a:buChar char="-"/>
            </a:pPr>
            <a:r>
              <a:rPr lang="de-DE" dirty="0"/>
              <a:t>Eine strukturelle Veränderung Ihres </a:t>
            </a:r>
            <a:r>
              <a:rPr lang="de-DE" dirty="0" smtClean="0"/>
              <a:t>Betriebes/Tagesablaufes</a:t>
            </a:r>
            <a:endParaRPr lang="de-DE" dirty="0"/>
          </a:p>
          <a:p>
            <a:endParaRPr lang="de-DE" dirty="0"/>
          </a:p>
        </p:txBody>
      </p:sp>
    </p:spTree>
    <p:extLst>
      <p:ext uri="{BB962C8B-B14F-4D97-AF65-F5344CB8AC3E}">
        <p14:creationId xmlns:p14="http://schemas.microsoft.com/office/powerpoint/2010/main" val="11736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 Kundenstammanhang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796549"/>
            <a:ext cx="7086600"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186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XTK/STK Kundenstammanhang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555845" y="3070746"/>
            <a:ext cx="6284635" cy="923330"/>
          </a:xfrm>
          <a:prstGeom prst="rect">
            <a:avLst/>
          </a:prstGeom>
          <a:noFill/>
        </p:spPr>
        <p:txBody>
          <a:bodyPr wrap="square" rtlCol="0">
            <a:spAutoFit/>
          </a:bodyPr>
          <a:lstStyle/>
          <a:p>
            <a:pPr algn="ctr"/>
            <a:r>
              <a:rPr lang="de-DE" dirty="0" smtClean="0"/>
              <a:t>Keine Veränderung des Kundenstammanhangs,</a:t>
            </a:r>
          </a:p>
          <a:p>
            <a:pPr algn="ctr"/>
            <a:r>
              <a:rPr lang="de-DE" dirty="0" smtClean="0"/>
              <a:t>da Bankangaben (IBAN/BIC) von X-</a:t>
            </a:r>
            <a:r>
              <a:rPr lang="de-DE" dirty="0" err="1" smtClean="0"/>
              <a:t>oil</a:t>
            </a:r>
            <a:r>
              <a:rPr lang="de-DE" dirty="0" smtClean="0"/>
              <a:t> </a:t>
            </a:r>
          </a:p>
          <a:p>
            <a:pPr algn="ctr"/>
            <a:r>
              <a:rPr lang="de-DE" dirty="0" smtClean="0"/>
              <a:t>übernommen werden.</a:t>
            </a:r>
            <a:endParaRPr lang="de-DE" dirty="0"/>
          </a:p>
        </p:txBody>
      </p:sp>
    </p:spTree>
    <p:extLst>
      <p:ext uri="{BB962C8B-B14F-4D97-AF65-F5344CB8AC3E}">
        <p14:creationId xmlns:p14="http://schemas.microsoft.com/office/powerpoint/2010/main" val="2887135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Allgemein</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0" y="756701"/>
            <a:ext cx="9144000" cy="584775"/>
          </a:xfrm>
          <a:prstGeom prst="rect">
            <a:avLst/>
          </a:prstGeom>
          <a:noFill/>
        </p:spPr>
        <p:txBody>
          <a:bodyPr wrap="square" rtlCol="0">
            <a:spAutoFit/>
          </a:bodyPr>
          <a:lstStyle/>
          <a:p>
            <a:pPr algn="ctr"/>
            <a:r>
              <a:rPr lang="de-DE" sz="3200" b="1" dirty="0" smtClean="0"/>
              <a:t>bis hier hin…</a:t>
            </a:r>
          </a:p>
        </p:txBody>
      </p:sp>
      <p:sp>
        <p:nvSpPr>
          <p:cNvPr id="5" name="Textfeld 4"/>
          <p:cNvSpPr txBox="1"/>
          <p:nvPr/>
        </p:nvSpPr>
        <p:spPr>
          <a:xfrm>
            <a:off x="0" y="4358233"/>
            <a:ext cx="9144000" cy="1077218"/>
          </a:xfrm>
          <a:prstGeom prst="rect">
            <a:avLst/>
          </a:prstGeom>
          <a:noFill/>
        </p:spPr>
        <p:txBody>
          <a:bodyPr wrap="square" rtlCol="0">
            <a:spAutoFit/>
          </a:bodyPr>
          <a:lstStyle/>
          <a:p>
            <a:pPr algn="ctr"/>
            <a:r>
              <a:rPr lang="de-DE" sz="3200" b="1" dirty="0" smtClean="0"/>
              <a:t>…reicht </a:t>
            </a:r>
            <a:r>
              <a:rPr lang="de-DE" sz="3200" b="1" dirty="0"/>
              <a:t>für </a:t>
            </a:r>
            <a:r>
              <a:rPr lang="de-DE" sz="3200" b="1" dirty="0" smtClean="0"/>
              <a:t>SEPA-Überweisungen, aber…</a:t>
            </a:r>
            <a:endParaRPr lang="de-DE" sz="3200" b="1" dirty="0"/>
          </a:p>
        </p:txBody>
      </p:sp>
      <p:sp>
        <p:nvSpPr>
          <p:cNvPr id="6" name="Pfeil nach unten 5"/>
          <p:cNvSpPr/>
          <p:nvPr/>
        </p:nvSpPr>
        <p:spPr>
          <a:xfrm>
            <a:off x="3434905" y="1409716"/>
            <a:ext cx="2238782" cy="2907573"/>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7" name="Textfeld 6"/>
          <p:cNvSpPr txBox="1"/>
          <p:nvPr/>
        </p:nvSpPr>
        <p:spPr>
          <a:xfrm>
            <a:off x="2272" y="5588825"/>
            <a:ext cx="9144000" cy="584775"/>
          </a:xfrm>
          <a:prstGeom prst="rect">
            <a:avLst/>
          </a:prstGeom>
          <a:noFill/>
        </p:spPr>
        <p:txBody>
          <a:bodyPr wrap="square" rtlCol="0">
            <a:spAutoFit/>
          </a:bodyPr>
          <a:lstStyle/>
          <a:p>
            <a:pPr algn="ctr"/>
            <a:r>
              <a:rPr lang="de-DE" sz="3200" b="1" dirty="0" smtClean="0"/>
              <a:t>Das dicke Ende kommt zum </a:t>
            </a:r>
            <a:r>
              <a:rPr lang="de-DE" sz="3200" b="1" dirty="0" err="1" smtClean="0"/>
              <a:t>Schluß</a:t>
            </a:r>
            <a:r>
              <a:rPr lang="de-DE" sz="3200" b="1" dirty="0" smtClean="0"/>
              <a:t>!</a:t>
            </a:r>
            <a:endParaRPr lang="de-DE" sz="3200" b="1" dirty="0"/>
          </a:p>
        </p:txBody>
      </p:sp>
    </p:spTree>
    <p:extLst>
      <p:ext uri="{BB962C8B-B14F-4D97-AF65-F5344CB8AC3E}">
        <p14:creationId xmlns:p14="http://schemas.microsoft.com/office/powerpoint/2010/main" val="40996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Gläubiger-ID</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887106" y="1103364"/>
            <a:ext cx="7453714" cy="769441"/>
          </a:xfrm>
          <a:prstGeom prst="rect">
            <a:avLst/>
          </a:prstGeom>
          <a:noFill/>
        </p:spPr>
        <p:txBody>
          <a:bodyPr wrap="square" rtlCol="0">
            <a:spAutoFit/>
          </a:bodyPr>
          <a:lstStyle/>
          <a:p>
            <a:r>
              <a:rPr lang="de-DE" sz="4400" b="1" dirty="0">
                <a:solidFill>
                  <a:srgbClr val="FF0000"/>
                </a:solidFill>
              </a:rPr>
              <a:t>DE</a:t>
            </a:r>
            <a:r>
              <a:rPr lang="de-DE" sz="4400" b="1" dirty="0">
                <a:solidFill>
                  <a:srgbClr val="92D050"/>
                </a:solidFill>
              </a:rPr>
              <a:t>98</a:t>
            </a:r>
            <a:r>
              <a:rPr lang="de-DE" sz="4400" b="1" dirty="0"/>
              <a:t>ZZZ</a:t>
            </a:r>
            <a:r>
              <a:rPr lang="de-DE" sz="4400" b="1" dirty="0">
                <a:solidFill>
                  <a:srgbClr val="0070C0"/>
                </a:solidFill>
              </a:rPr>
              <a:t>09999999999</a:t>
            </a:r>
          </a:p>
        </p:txBody>
      </p:sp>
      <p:sp>
        <p:nvSpPr>
          <p:cNvPr id="5" name="Textfeld 4"/>
          <p:cNvSpPr txBox="1"/>
          <p:nvPr/>
        </p:nvSpPr>
        <p:spPr>
          <a:xfrm>
            <a:off x="1392072" y="2045984"/>
            <a:ext cx="6728346" cy="1200329"/>
          </a:xfrm>
          <a:prstGeom prst="rect">
            <a:avLst/>
          </a:prstGeom>
          <a:noFill/>
        </p:spPr>
        <p:txBody>
          <a:bodyPr wrap="square" rtlCol="0">
            <a:spAutoFit/>
          </a:bodyPr>
          <a:lstStyle/>
          <a:p>
            <a:r>
              <a:rPr lang="de-DE" dirty="0" smtClean="0">
                <a:solidFill>
                  <a:srgbClr val="FF0000"/>
                </a:solidFill>
              </a:rPr>
              <a:t>DE </a:t>
            </a:r>
            <a:r>
              <a:rPr lang="de-DE" dirty="0" smtClean="0"/>
              <a:t>		= ISO-Ländercode</a:t>
            </a:r>
          </a:p>
          <a:p>
            <a:r>
              <a:rPr lang="de-DE" dirty="0" smtClean="0">
                <a:solidFill>
                  <a:srgbClr val="92D050"/>
                </a:solidFill>
              </a:rPr>
              <a:t>98</a:t>
            </a:r>
            <a:r>
              <a:rPr lang="de-DE" dirty="0" smtClean="0"/>
              <a:t>		= Prüfziffer</a:t>
            </a:r>
          </a:p>
          <a:p>
            <a:r>
              <a:rPr lang="de-DE" dirty="0" smtClean="0"/>
              <a:t>ZZZ		= Geschäftsbereichskennung</a:t>
            </a:r>
          </a:p>
          <a:p>
            <a:r>
              <a:rPr lang="de-DE" dirty="0" smtClean="0">
                <a:solidFill>
                  <a:srgbClr val="0070C0"/>
                </a:solidFill>
              </a:rPr>
              <a:t>09999999999</a:t>
            </a:r>
            <a:r>
              <a:rPr lang="de-DE" dirty="0" smtClean="0"/>
              <a:t>	= Nationales Identifikationsmerkmal</a:t>
            </a:r>
            <a:endParaRPr lang="de-DE" dirty="0"/>
          </a:p>
        </p:txBody>
      </p:sp>
      <p:sp>
        <p:nvSpPr>
          <p:cNvPr id="6" name="Textfeld 5"/>
          <p:cNvSpPr txBox="1"/>
          <p:nvPr/>
        </p:nvSpPr>
        <p:spPr>
          <a:xfrm>
            <a:off x="272955" y="3471430"/>
            <a:ext cx="8516203" cy="2585323"/>
          </a:xfrm>
          <a:prstGeom prst="rect">
            <a:avLst/>
          </a:prstGeom>
          <a:noFill/>
        </p:spPr>
        <p:txBody>
          <a:bodyPr wrap="square" rtlCol="0">
            <a:spAutoFit/>
          </a:bodyPr>
          <a:lstStyle/>
          <a:p>
            <a:pPr marL="285750" indent="-285750">
              <a:buFont typeface="Arial" pitchFamily="34" charset="0"/>
              <a:buChar char="•"/>
            </a:pPr>
            <a:r>
              <a:rPr lang="de-DE" dirty="0" smtClean="0"/>
              <a:t>Beantragung bei der Deutschen Bundesbank</a:t>
            </a:r>
          </a:p>
          <a:p>
            <a:pPr marL="285750" indent="-285750">
              <a:buFont typeface="Arial" pitchFamily="34" charset="0"/>
              <a:buChar char="•"/>
            </a:pPr>
            <a:r>
              <a:rPr lang="de-DE" dirty="0" smtClean="0"/>
              <a:t>Beantragung nur online über </a:t>
            </a:r>
            <a:r>
              <a:rPr lang="de-DE" dirty="0" smtClean="0">
                <a:hlinkClick r:id="rId3"/>
              </a:rPr>
              <a:t>www.bundesbank.de</a:t>
            </a:r>
            <a:r>
              <a:rPr lang="de-DE" dirty="0" smtClean="0"/>
              <a:t> möglich!</a:t>
            </a:r>
          </a:p>
          <a:p>
            <a:pPr marL="285750" indent="-285750">
              <a:buFont typeface="Arial" pitchFamily="34" charset="0"/>
              <a:buChar char="•"/>
            </a:pPr>
            <a:r>
              <a:rPr lang="de-DE" dirty="0" smtClean="0"/>
              <a:t>Wohnsitz/Geschäftssitz muss in Deutschland sein</a:t>
            </a:r>
          </a:p>
          <a:p>
            <a:pPr marL="285750" indent="-285750">
              <a:buFont typeface="Arial" pitchFamily="34" charset="0"/>
              <a:buChar char="•"/>
            </a:pPr>
            <a:r>
              <a:rPr lang="de-DE" dirty="0" smtClean="0"/>
              <a:t>Ausgabe der Gläubiger-ID per E-Mail</a:t>
            </a:r>
          </a:p>
          <a:p>
            <a:pPr marL="285750" indent="-285750">
              <a:buFont typeface="Arial" pitchFamily="34" charset="0"/>
              <a:buChar char="•"/>
            </a:pPr>
            <a:r>
              <a:rPr lang="de-DE" dirty="0" smtClean="0"/>
              <a:t>Die Erteilung der Gläubiger-ID ist keine Zulassung zum Lastschriftverfahren!</a:t>
            </a:r>
          </a:p>
          <a:p>
            <a:pPr marL="285750" indent="-285750">
              <a:buFont typeface="Arial" pitchFamily="34" charset="0"/>
              <a:buChar char="•"/>
            </a:pPr>
            <a:endParaRPr lang="de-DE" dirty="0" smtClean="0"/>
          </a:p>
          <a:p>
            <a:pPr marL="285750" indent="-285750">
              <a:buFont typeface="Arial" pitchFamily="34" charset="0"/>
              <a:buChar char="•"/>
            </a:pPr>
            <a:r>
              <a:rPr lang="de-DE" dirty="0" smtClean="0"/>
              <a:t>Geschäftsbereichskennung (ZZZ) kann von Ihnen frei belegt werden</a:t>
            </a:r>
          </a:p>
          <a:p>
            <a:pPr marL="285750" indent="-285750">
              <a:buFont typeface="Arial" pitchFamily="34" charset="0"/>
              <a:buChar char="•"/>
            </a:pPr>
            <a:r>
              <a:rPr lang="de-DE" dirty="0" smtClean="0"/>
              <a:t>Getrennte Geschäftsbereichskennungen für </a:t>
            </a:r>
            <a:r>
              <a:rPr lang="de-DE" dirty="0"/>
              <a:t>X-</a:t>
            </a:r>
            <a:r>
              <a:rPr lang="de-DE" dirty="0" err="1"/>
              <a:t>oil</a:t>
            </a:r>
            <a:r>
              <a:rPr lang="de-DE" dirty="0"/>
              <a:t> und </a:t>
            </a:r>
            <a:r>
              <a:rPr lang="de-DE" dirty="0" smtClean="0"/>
              <a:t>X-tanken! </a:t>
            </a:r>
          </a:p>
        </p:txBody>
      </p:sp>
    </p:spTree>
    <p:extLst>
      <p:ext uri="{BB962C8B-B14F-4D97-AF65-F5344CB8AC3E}">
        <p14:creationId xmlns:p14="http://schemas.microsoft.com/office/powerpoint/2010/main" val="212973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a:t>
            </a:r>
            <a:r>
              <a:rPr lang="de-DE" b="1" dirty="0" err="1" smtClean="0">
                <a:latin typeface="Verdana" pitchFamily="34" charset="0"/>
                <a:ea typeface="Verdana" pitchFamily="34" charset="0"/>
                <a:cs typeface="Verdana" pitchFamily="34" charset="0"/>
              </a:rPr>
              <a:t>oil</a:t>
            </a:r>
            <a:r>
              <a:rPr lang="de-DE" b="1" dirty="0" smtClean="0">
                <a:latin typeface="Verdana" pitchFamily="34" charset="0"/>
                <a:ea typeface="Verdana" pitchFamily="34" charset="0"/>
                <a:cs typeface="Verdana" pitchFamily="34" charset="0"/>
              </a:rPr>
              <a:t> Gläubiger-ID</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82" y="731445"/>
            <a:ext cx="7975634" cy="5724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452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a:t>
            </a:r>
            <a:r>
              <a:rPr lang="de-DE" b="1" dirty="0" err="1" smtClean="0">
                <a:latin typeface="Verdana" pitchFamily="34" charset="0"/>
                <a:ea typeface="Verdana" pitchFamily="34" charset="0"/>
                <a:cs typeface="Verdana" pitchFamily="34" charset="0"/>
              </a:rPr>
              <a:t>oil</a:t>
            </a:r>
            <a:r>
              <a:rPr lang="de-DE" b="1" dirty="0" smtClean="0">
                <a:latin typeface="Verdana" pitchFamily="34" charset="0"/>
                <a:ea typeface="Verdana" pitchFamily="34" charset="0"/>
                <a:cs typeface="Verdana" pitchFamily="34" charset="0"/>
              </a:rPr>
              <a:t> Gläubiger-ID</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38" y="745093"/>
            <a:ext cx="7942997" cy="5701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797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 Gläubiger-ID</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937982" y="2928773"/>
            <a:ext cx="5526074" cy="923330"/>
          </a:xfrm>
          <a:prstGeom prst="rect">
            <a:avLst/>
          </a:prstGeom>
          <a:noFill/>
        </p:spPr>
        <p:txBody>
          <a:bodyPr wrap="square" rtlCol="0">
            <a:spAutoFit/>
          </a:bodyPr>
          <a:lstStyle/>
          <a:p>
            <a:pPr algn="ctr"/>
            <a:r>
              <a:rPr lang="de-DE" dirty="0" smtClean="0"/>
              <a:t>In X-tanken wird die Gläubiger-ID im Rahmen der Aktivierung des SEPA-Verfahrens durch </a:t>
            </a:r>
            <a:r>
              <a:rPr lang="de-DE" dirty="0" err="1" smtClean="0"/>
              <a:t>Xpoint</a:t>
            </a:r>
            <a:r>
              <a:rPr lang="de-DE" dirty="0" smtClean="0"/>
              <a:t> in der Konfiguration eingetragen</a:t>
            </a:r>
            <a:endParaRPr lang="de-DE" dirty="0"/>
          </a:p>
        </p:txBody>
      </p:sp>
    </p:spTree>
    <p:extLst>
      <p:ext uri="{BB962C8B-B14F-4D97-AF65-F5344CB8AC3E}">
        <p14:creationId xmlns:p14="http://schemas.microsoft.com/office/powerpoint/2010/main" val="4044591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XTK/STK Gläubiger-ID</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796549"/>
            <a:ext cx="7019925"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324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Mandate</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10363" y="1605535"/>
            <a:ext cx="8176437" cy="369332"/>
          </a:xfrm>
          <a:prstGeom prst="rect">
            <a:avLst/>
          </a:prstGeom>
          <a:noFill/>
        </p:spPr>
        <p:txBody>
          <a:bodyPr wrap="square" rtlCol="0">
            <a:spAutoFit/>
          </a:bodyPr>
          <a:lstStyle/>
          <a:p>
            <a:r>
              <a:rPr lang="de-DE" dirty="0" smtClean="0"/>
              <a:t>Mandat = Bevollmächtigung zum Lastschrifteinzug</a:t>
            </a:r>
            <a:endParaRPr lang="de-DE" dirty="0"/>
          </a:p>
        </p:txBody>
      </p:sp>
      <p:sp>
        <p:nvSpPr>
          <p:cNvPr id="5" name="Textfeld 4"/>
          <p:cNvSpPr txBox="1"/>
          <p:nvPr/>
        </p:nvSpPr>
        <p:spPr>
          <a:xfrm>
            <a:off x="510362" y="2416153"/>
            <a:ext cx="8176437" cy="2031325"/>
          </a:xfrm>
          <a:prstGeom prst="rect">
            <a:avLst/>
          </a:prstGeom>
          <a:noFill/>
        </p:spPr>
        <p:txBody>
          <a:bodyPr wrap="square" rtlCol="0">
            <a:spAutoFit/>
          </a:bodyPr>
          <a:lstStyle/>
          <a:p>
            <a:r>
              <a:rPr lang="de-DE" b="1" dirty="0" smtClean="0"/>
              <a:t>Varianten:</a:t>
            </a:r>
          </a:p>
          <a:p>
            <a:endParaRPr lang="de-DE" b="1" dirty="0" smtClean="0"/>
          </a:p>
          <a:p>
            <a:r>
              <a:rPr lang="de-DE" dirty="0" smtClean="0"/>
              <a:t>SEPA-Basis-Mandat 	≈ Lastschrift (Einzugsermächtigung)</a:t>
            </a:r>
          </a:p>
          <a:p>
            <a:r>
              <a:rPr lang="de-DE" dirty="0" smtClean="0"/>
              <a:t>           		    	    ohne Sicherheiten der Bank   </a:t>
            </a:r>
          </a:p>
          <a:p>
            <a:r>
              <a:rPr lang="de-DE" dirty="0" smtClean="0"/>
              <a:t>SEPA-Firmen-Mandat	≈ Lastschrift (Abbuchungsauftrag)</a:t>
            </a:r>
          </a:p>
          <a:p>
            <a:r>
              <a:rPr lang="de-DE" dirty="0"/>
              <a:t>	</a:t>
            </a:r>
            <a:r>
              <a:rPr lang="de-DE" dirty="0" smtClean="0"/>
              <a:t>		    mit Absicherung durch die Bank</a:t>
            </a:r>
          </a:p>
          <a:p>
            <a:endParaRPr lang="de-DE" dirty="0" smtClean="0"/>
          </a:p>
        </p:txBody>
      </p:sp>
      <p:sp>
        <p:nvSpPr>
          <p:cNvPr id="6" name="Textfeld 5"/>
          <p:cNvSpPr txBox="1"/>
          <p:nvPr/>
        </p:nvSpPr>
        <p:spPr>
          <a:xfrm>
            <a:off x="510363" y="4769222"/>
            <a:ext cx="8176437" cy="646331"/>
          </a:xfrm>
          <a:prstGeom prst="rect">
            <a:avLst/>
          </a:prstGeom>
          <a:noFill/>
        </p:spPr>
        <p:txBody>
          <a:bodyPr wrap="square" rtlCol="0">
            <a:spAutoFit/>
          </a:bodyPr>
          <a:lstStyle/>
          <a:p>
            <a:r>
              <a:rPr lang="de-DE" dirty="0" smtClean="0"/>
              <a:t>Einmal-Mandat 		= für einen einzigen Lastschrift-Einzug</a:t>
            </a:r>
          </a:p>
          <a:p>
            <a:r>
              <a:rPr lang="de-DE" dirty="0" smtClean="0"/>
              <a:t>Dauer-Mandat 		= für den wiederholten Lastschrift-Einzug</a:t>
            </a:r>
            <a:endParaRPr lang="de-DE" dirty="0"/>
          </a:p>
        </p:txBody>
      </p:sp>
    </p:spTree>
    <p:extLst>
      <p:ext uri="{BB962C8B-B14F-4D97-AF65-F5344CB8AC3E}">
        <p14:creationId xmlns:p14="http://schemas.microsoft.com/office/powerpoint/2010/main" val="301045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Mandate</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10362" y="1030501"/>
            <a:ext cx="8176437" cy="2031325"/>
          </a:xfrm>
          <a:prstGeom prst="rect">
            <a:avLst/>
          </a:prstGeom>
          <a:noFill/>
        </p:spPr>
        <p:txBody>
          <a:bodyPr wrap="square" rtlCol="0">
            <a:spAutoFit/>
          </a:bodyPr>
          <a:lstStyle/>
          <a:p>
            <a:r>
              <a:rPr lang="de-DE" b="1" dirty="0" smtClean="0"/>
              <a:t>Neuerungen:</a:t>
            </a:r>
          </a:p>
          <a:p>
            <a:pPr marL="285750" indent="-285750">
              <a:buFontTx/>
              <a:buChar char="-"/>
            </a:pPr>
            <a:r>
              <a:rPr lang="de-DE" dirty="0"/>
              <a:t>Schriftform </a:t>
            </a:r>
            <a:r>
              <a:rPr lang="de-DE" dirty="0" smtClean="0"/>
              <a:t>vorgeschrieben</a:t>
            </a:r>
          </a:p>
          <a:p>
            <a:pPr marL="285750" indent="-285750">
              <a:buFontTx/>
              <a:buChar char="-"/>
            </a:pPr>
            <a:r>
              <a:rPr lang="de-DE" dirty="0" smtClean="0"/>
              <a:t>E-Mandate sind erst im Anfangsstadium der Planung</a:t>
            </a:r>
            <a:endParaRPr lang="de-DE" dirty="0"/>
          </a:p>
          <a:p>
            <a:pPr marL="285750" indent="-285750">
              <a:buFontTx/>
              <a:buChar char="-"/>
            </a:pPr>
            <a:r>
              <a:rPr lang="de-DE" dirty="0"/>
              <a:t>Kennzeichnung durch eine </a:t>
            </a:r>
            <a:r>
              <a:rPr lang="de-DE" dirty="0" smtClean="0"/>
              <a:t>eindeutige </a:t>
            </a:r>
            <a:r>
              <a:rPr lang="de-DE" dirty="0"/>
              <a:t>Referenz</a:t>
            </a:r>
          </a:p>
          <a:p>
            <a:pPr marL="285750" indent="-285750">
              <a:buFontTx/>
              <a:buChar char="-"/>
            </a:pPr>
            <a:r>
              <a:rPr lang="de-DE" dirty="0"/>
              <a:t>Bei Ausländern auch zweisprachig </a:t>
            </a:r>
            <a:r>
              <a:rPr lang="de-DE" dirty="0" smtClean="0"/>
              <a:t>auszufertigen</a:t>
            </a:r>
          </a:p>
          <a:p>
            <a:pPr marL="285750" indent="-285750">
              <a:buFontTx/>
              <a:buChar char="-"/>
            </a:pPr>
            <a:r>
              <a:rPr lang="de-DE" dirty="0" smtClean="0"/>
              <a:t>Änderungen müssen protokolliert werden</a:t>
            </a:r>
          </a:p>
          <a:p>
            <a:pPr marL="285750" indent="-285750">
              <a:buFontTx/>
              <a:buChar char="-"/>
            </a:pPr>
            <a:r>
              <a:rPr lang="de-DE" dirty="0" smtClean="0"/>
              <a:t>Strukturierter Verwendungszweck entfällt (Kombi-Lastschriften)</a:t>
            </a:r>
            <a:endParaRPr lang="de-DE" dirty="0"/>
          </a:p>
        </p:txBody>
      </p:sp>
      <p:sp>
        <p:nvSpPr>
          <p:cNvPr id="3" name="Textfeld 2"/>
          <p:cNvSpPr txBox="1"/>
          <p:nvPr/>
        </p:nvSpPr>
        <p:spPr>
          <a:xfrm>
            <a:off x="510361" y="3161845"/>
            <a:ext cx="8176437" cy="1477328"/>
          </a:xfrm>
          <a:prstGeom prst="rect">
            <a:avLst/>
          </a:prstGeom>
          <a:noFill/>
        </p:spPr>
        <p:txBody>
          <a:bodyPr wrap="square" rtlCol="0">
            <a:spAutoFit/>
          </a:bodyPr>
          <a:lstStyle/>
          <a:p>
            <a:r>
              <a:rPr lang="de-DE" b="1" dirty="0"/>
              <a:t>Basis-Mandate:</a:t>
            </a:r>
          </a:p>
          <a:p>
            <a:pPr marL="285750" indent="-285750">
              <a:buFontTx/>
              <a:buChar char="-"/>
            </a:pPr>
            <a:r>
              <a:rPr lang="de-DE" dirty="0"/>
              <a:t>Lösen die bisherigen Einzugsermächtigungen ab</a:t>
            </a:r>
          </a:p>
          <a:p>
            <a:pPr marL="285750" indent="-285750">
              <a:buFontTx/>
              <a:buChar char="-"/>
            </a:pPr>
            <a:r>
              <a:rPr lang="de-DE" dirty="0"/>
              <a:t>Einlösung von Erst-Lastschriften innerhalb von 5 Tagen</a:t>
            </a:r>
          </a:p>
          <a:p>
            <a:pPr marL="285750" indent="-285750">
              <a:buFontTx/>
              <a:buChar char="-"/>
            </a:pPr>
            <a:r>
              <a:rPr lang="de-DE" dirty="0"/>
              <a:t>Einlösung von Folge-Lastschriften innerhalb von 2 </a:t>
            </a:r>
            <a:r>
              <a:rPr lang="de-DE" dirty="0" smtClean="0"/>
              <a:t>Tagen</a:t>
            </a:r>
          </a:p>
          <a:p>
            <a:pPr marL="285750" indent="-285750">
              <a:buFontTx/>
              <a:buChar char="-"/>
            </a:pPr>
            <a:r>
              <a:rPr lang="de-DE" dirty="0" smtClean="0"/>
              <a:t>Für Privat- und Firmenkunden möglich</a:t>
            </a:r>
            <a:endParaRPr lang="de-DE" dirty="0"/>
          </a:p>
        </p:txBody>
      </p:sp>
      <p:sp>
        <p:nvSpPr>
          <p:cNvPr id="6" name="Textfeld 5"/>
          <p:cNvSpPr txBox="1"/>
          <p:nvPr/>
        </p:nvSpPr>
        <p:spPr>
          <a:xfrm>
            <a:off x="510362" y="4735780"/>
            <a:ext cx="8176436" cy="1477328"/>
          </a:xfrm>
          <a:prstGeom prst="rect">
            <a:avLst/>
          </a:prstGeom>
          <a:noFill/>
        </p:spPr>
        <p:txBody>
          <a:bodyPr wrap="square" rtlCol="0">
            <a:spAutoFit/>
          </a:bodyPr>
          <a:lstStyle/>
          <a:p>
            <a:r>
              <a:rPr lang="de-DE" b="1" dirty="0"/>
              <a:t>Firmen-Mandate:</a:t>
            </a:r>
          </a:p>
          <a:p>
            <a:pPr marL="285750" indent="-285750">
              <a:buFontTx/>
              <a:buChar char="-"/>
            </a:pPr>
            <a:r>
              <a:rPr lang="de-DE" dirty="0"/>
              <a:t>Lösen die bisherigen Abbuchungsaufträge (bedingt) ab:</a:t>
            </a:r>
          </a:p>
          <a:p>
            <a:pPr marL="285750" indent="-285750">
              <a:buFontTx/>
              <a:buChar char="-"/>
            </a:pPr>
            <a:r>
              <a:rPr lang="de-DE" dirty="0"/>
              <a:t>Nur noch für Firmenkunden!!!</a:t>
            </a:r>
          </a:p>
          <a:p>
            <a:pPr marL="285750" indent="-285750">
              <a:buFontTx/>
              <a:buChar char="-"/>
            </a:pPr>
            <a:r>
              <a:rPr lang="de-DE" dirty="0"/>
              <a:t>Einlösung von Erst- und Folgelastschriften innerhalb von 2 Tagen</a:t>
            </a:r>
          </a:p>
          <a:p>
            <a:pPr marL="285750" indent="-285750">
              <a:buFontTx/>
              <a:buChar char="-"/>
            </a:pPr>
            <a:r>
              <a:rPr lang="de-DE" dirty="0"/>
              <a:t>Nicht von allen Banken unterstützt (vor allem nicht im Ausland</a:t>
            </a:r>
            <a:r>
              <a:rPr lang="de-DE" dirty="0" smtClean="0"/>
              <a:t>)!</a:t>
            </a:r>
            <a:endParaRPr lang="de-DE" dirty="0"/>
          </a:p>
        </p:txBody>
      </p:sp>
    </p:spTree>
    <p:extLst>
      <p:ext uri="{BB962C8B-B14F-4D97-AF65-F5344CB8AC3E}">
        <p14:creationId xmlns:p14="http://schemas.microsoft.com/office/powerpoint/2010/main" val="301045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Wer ist betroffen?</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223285" y="1148269"/>
            <a:ext cx="3817088" cy="1938992"/>
          </a:xfrm>
          <a:prstGeom prst="rect">
            <a:avLst/>
          </a:prstGeom>
          <a:noFill/>
        </p:spPr>
        <p:txBody>
          <a:bodyPr wrap="square" rtlCol="0">
            <a:spAutoFit/>
          </a:bodyPr>
          <a:lstStyle/>
          <a:p>
            <a:r>
              <a:rPr lang="de-DE" sz="12000" b="1" dirty="0" smtClean="0"/>
              <a:t>SIE!</a:t>
            </a:r>
            <a:endParaRPr lang="de-DE" sz="12000" b="1" dirty="0"/>
          </a:p>
        </p:txBody>
      </p:sp>
      <p:sp>
        <p:nvSpPr>
          <p:cNvPr id="5" name="Textfeld 4"/>
          <p:cNvSpPr txBox="1"/>
          <p:nvPr/>
        </p:nvSpPr>
        <p:spPr>
          <a:xfrm>
            <a:off x="4040373" y="1148269"/>
            <a:ext cx="5013435" cy="1938992"/>
          </a:xfrm>
          <a:prstGeom prst="rect">
            <a:avLst/>
          </a:prstGeom>
          <a:noFill/>
        </p:spPr>
        <p:txBody>
          <a:bodyPr wrap="square" rtlCol="0">
            <a:spAutoFit/>
          </a:bodyPr>
          <a:lstStyle/>
          <a:p>
            <a:r>
              <a:rPr lang="de-DE" sz="12000" b="1" dirty="0" smtClean="0"/>
              <a:t>ALLE!</a:t>
            </a:r>
            <a:endParaRPr lang="de-DE" sz="12000" b="1" dirty="0"/>
          </a:p>
        </p:txBody>
      </p:sp>
      <p:sp>
        <p:nvSpPr>
          <p:cNvPr id="6" name="Textfeld 5"/>
          <p:cNvSpPr txBox="1"/>
          <p:nvPr/>
        </p:nvSpPr>
        <p:spPr>
          <a:xfrm>
            <a:off x="1424763" y="3220375"/>
            <a:ext cx="7049386" cy="2862322"/>
          </a:xfrm>
          <a:prstGeom prst="rect">
            <a:avLst/>
          </a:prstGeom>
          <a:noFill/>
        </p:spPr>
        <p:txBody>
          <a:bodyPr wrap="square" rtlCol="0">
            <a:spAutoFit/>
          </a:bodyPr>
          <a:lstStyle/>
          <a:p>
            <a:pPr marL="285750" indent="-285750">
              <a:buFontTx/>
              <a:buChar char="-"/>
            </a:pPr>
            <a:r>
              <a:rPr lang="de-DE" dirty="0" smtClean="0"/>
              <a:t>Tankwagenfahrer</a:t>
            </a:r>
          </a:p>
          <a:p>
            <a:pPr marL="285750" indent="-285750">
              <a:buFontTx/>
              <a:buChar char="-"/>
            </a:pPr>
            <a:r>
              <a:rPr lang="de-DE" dirty="0" smtClean="0"/>
              <a:t>Telefonverkäufer</a:t>
            </a:r>
          </a:p>
          <a:p>
            <a:pPr marL="285750" indent="-285750">
              <a:buFontTx/>
              <a:buChar char="-"/>
            </a:pPr>
            <a:r>
              <a:rPr lang="de-DE" dirty="0" smtClean="0"/>
              <a:t>Außendienstler</a:t>
            </a:r>
          </a:p>
          <a:p>
            <a:pPr marL="285750" indent="-285750">
              <a:buFontTx/>
              <a:buChar char="-"/>
            </a:pPr>
            <a:r>
              <a:rPr lang="de-DE" dirty="0" smtClean="0"/>
              <a:t>Tankwarte</a:t>
            </a:r>
          </a:p>
          <a:p>
            <a:pPr marL="285750" indent="-285750">
              <a:buFontTx/>
              <a:buChar char="-"/>
            </a:pPr>
            <a:r>
              <a:rPr lang="de-DE" dirty="0" smtClean="0"/>
              <a:t>Faktura-Abteilung</a:t>
            </a:r>
          </a:p>
          <a:p>
            <a:pPr marL="285750" indent="-285750">
              <a:buFontTx/>
              <a:buChar char="-"/>
            </a:pPr>
            <a:r>
              <a:rPr lang="de-DE" dirty="0" smtClean="0"/>
              <a:t>Buchhalter</a:t>
            </a:r>
          </a:p>
          <a:p>
            <a:pPr marL="285750" indent="-285750">
              <a:buFontTx/>
              <a:buChar char="-"/>
            </a:pPr>
            <a:r>
              <a:rPr lang="de-DE" dirty="0" smtClean="0"/>
              <a:t>Mahnwesen</a:t>
            </a:r>
          </a:p>
          <a:p>
            <a:pPr marL="285750" indent="-285750">
              <a:buFontTx/>
              <a:buChar char="-"/>
            </a:pPr>
            <a:r>
              <a:rPr lang="de-DE" dirty="0" smtClean="0"/>
              <a:t>Marketing-Abteilung</a:t>
            </a:r>
          </a:p>
          <a:p>
            <a:pPr marL="285750" indent="-285750">
              <a:buFontTx/>
              <a:buChar char="-"/>
            </a:pPr>
            <a:r>
              <a:rPr lang="de-DE" dirty="0" smtClean="0"/>
              <a:t>Personalabteilung</a:t>
            </a:r>
          </a:p>
          <a:p>
            <a:pPr marL="285750" indent="-285750">
              <a:buFontTx/>
              <a:buChar char="-"/>
            </a:pPr>
            <a:r>
              <a:rPr lang="de-DE" dirty="0" smtClean="0"/>
              <a:t>Geschäftsführung</a:t>
            </a:r>
          </a:p>
        </p:txBody>
      </p:sp>
    </p:spTree>
    <p:extLst>
      <p:ext uri="{BB962C8B-B14F-4D97-AF65-F5344CB8AC3E}">
        <p14:creationId xmlns:p14="http://schemas.microsoft.com/office/powerpoint/2010/main" val="301045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Mandate</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10362" y="1168294"/>
            <a:ext cx="8176437" cy="1754326"/>
          </a:xfrm>
          <a:prstGeom prst="rect">
            <a:avLst/>
          </a:prstGeom>
          <a:noFill/>
        </p:spPr>
        <p:txBody>
          <a:bodyPr wrap="square" rtlCol="0">
            <a:spAutoFit/>
          </a:bodyPr>
          <a:lstStyle/>
          <a:p>
            <a:r>
              <a:rPr lang="de-DE" b="1" dirty="0" smtClean="0"/>
              <a:t>Was passiert mit </a:t>
            </a:r>
            <a:r>
              <a:rPr lang="de-DE" b="1" smtClean="0"/>
              <a:t>bestehenden Einzugsermächtigungen</a:t>
            </a:r>
            <a:r>
              <a:rPr lang="de-DE" b="1" dirty="0" smtClean="0"/>
              <a:t>?</a:t>
            </a:r>
          </a:p>
          <a:p>
            <a:pPr marL="285750" indent="-285750">
              <a:buFontTx/>
              <a:buChar char="-"/>
            </a:pPr>
            <a:r>
              <a:rPr lang="de-DE" dirty="0" smtClean="0"/>
              <a:t>Einzugsermächtigungen können konvertiert werden</a:t>
            </a:r>
          </a:p>
          <a:p>
            <a:pPr marL="285750" indent="-285750">
              <a:buFontTx/>
              <a:buChar char="-"/>
            </a:pPr>
            <a:r>
              <a:rPr lang="de-DE" dirty="0" smtClean="0"/>
              <a:t>Bestehende Einzugsermächtigungen müssen nicht erneuert werden</a:t>
            </a:r>
          </a:p>
          <a:p>
            <a:pPr marL="285750" indent="-285750">
              <a:buFontTx/>
              <a:buChar char="-"/>
            </a:pPr>
            <a:r>
              <a:rPr lang="de-DE" dirty="0" smtClean="0"/>
              <a:t>Haftungsfrage beachten! (Schriftliche Einzugsermächtigung sollte vorhanden sein!)</a:t>
            </a:r>
            <a:endParaRPr lang="de-DE" dirty="0"/>
          </a:p>
        </p:txBody>
      </p:sp>
      <p:sp>
        <p:nvSpPr>
          <p:cNvPr id="3" name="Textfeld 2"/>
          <p:cNvSpPr txBox="1"/>
          <p:nvPr/>
        </p:nvSpPr>
        <p:spPr>
          <a:xfrm>
            <a:off x="510361" y="3095740"/>
            <a:ext cx="8176437" cy="1200329"/>
          </a:xfrm>
          <a:prstGeom prst="rect">
            <a:avLst/>
          </a:prstGeom>
          <a:noFill/>
        </p:spPr>
        <p:txBody>
          <a:bodyPr wrap="square" rtlCol="0">
            <a:spAutoFit/>
          </a:bodyPr>
          <a:lstStyle/>
          <a:p>
            <a:r>
              <a:rPr lang="de-DE" b="1" dirty="0"/>
              <a:t>Was passiert mit bestehenden Abbuchungsaufträgen?</a:t>
            </a:r>
          </a:p>
          <a:p>
            <a:pPr marL="285750" indent="-285750">
              <a:buFontTx/>
              <a:buChar char="-"/>
            </a:pPr>
            <a:r>
              <a:rPr lang="de-DE" dirty="0"/>
              <a:t>Abbuchungsaufträge MÜSSEN erneuert werden</a:t>
            </a:r>
          </a:p>
          <a:p>
            <a:pPr marL="285750" indent="-285750">
              <a:buFontTx/>
              <a:buChar char="-"/>
            </a:pPr>
            <a:r>
              <a:rPr lang="de-DE" dirty="0"/>
              <a:t>Bestehende Abbuchungsaufträge können nicht weiter genutzt </a:t>
            </a:r>
            <a:r>
              <a:rPr lang="de-DE" dirty="0" smtClean="0"/>
              <a:t>werden</a:t>
            </a:r>
            <a:endParaRPr lang="de-DE" dirty="0"/>
          </a:p>
        </p:txBody>
      </p:sp>
    </p:spTree>
    <p:extLst>
      <p:ext uri="{BB962C8B-B14F-4D97-AF65-F5344CB8AC3E}">
        <p14:creationId xmlns:p14="http://schemas.microsoft.com/office/powerpoint/2010/main" val="301045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ussdiagramm: Dokument 6"/>
          <p:cNvSpPr/>
          <p:nvPr/>
        </p:nvSpPr>
        <p:spPr>
          <a:xfrm>
            <a:off x="605928" y="837282"/>
            <a:ext cx="8119431" cy="5596569"/>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Mandate (Beispiel: X-tanken)</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683046" y="914400"/>
            <a:ext cx="7965195" cy="5632311"/>
          </a:xfrm>
          <a:prstGeom prst="rect">
            <a:avLst/>
          </a:prstGeom>
          <a:noFill/>
        </p:spPr>
        <p:txBody>
          <a:bodyPr wrap="square" rtlCol="0">
            <a:spAutoFit/>
          </a:bodyPr>
          <a:lstStyle/>
          <a:p>
            <a:r>
              <a:rPr lang="de-DE" sz="1000" dirty="0" smtClean="0">
                <a:latin typeface="Courier New" pitchFamily="49" charset="0"/>
                <a:cs typeface="Courier New" pitchFamily="49" charset="0"/>
              </a:rPr>
              <a:t>                                                                       </a:t>
            </a:r>
            <a:r>
              <a:rPr lang="de-DE" sz="1000" dirty="0" smtClean="0">
                <a:latin typeface="Courier New" pitchFamily="49" charset="0"/>
                <a:cs typeface="Courier New" pitchFamily="49" charset="0"/>
              </a:rPr>
              <a:t>             TK13-1-123-1</a:t>
            </a:r>
            <a:endParaRPr lang="de-DE" sz="1000" dirty="0" smtClean="0">
              <a:latin typeface="Courier New" pitchFamily="49" charset="0"/>
              <a:cs typeface="Courier New" pitchFamily="49" charset="0"/>
            </a:endParaRPr>
          </a:p>
          <a:p>
            <a:r>
              <a:rPr lang="de-DE" sz="1000" dirty="0" smtClean="0">
                <a:latin typeface="Courier New" pitchFamily="49" charset="0"/>
                <a:cs typeface="Courier New" pitchFamily="49" charset="0"/>
              </a:rPr>
              <a:t>SEPA-Lastschriftmandat</a:t>
            </a:r>
          </a:p>
          <a:p>
            <a:endParaRPr lang="de-DE" sz="1000" dirty="0">
              <a:latin typeface="Courier New" pitchFamily="49" charset="0"/>
              <a:cs typeface="Courier New" pitchFamily="49" charset="0"/>
            </a:endParaRPr>
          </a:p>
          <a:p>
            <a:r>
              <a:rPr lang="de-DE" sz="1000" dirty="0" smtClean="0">
                <a:latin typeface="Courier New" pitchFamily="49" charset="0"/>
                <a:cs typeface="Courier New" pitchFamily="49" charset="0"/>
              </a:rPr>
              <a:t>Gläubiger-ID</a:t>
            </a:r>
            <a:r>
              <a:rPr lang="de-DE" sz="1000" dirty="0">
                <a:latin typeface="Courier New" pitchFamily="49" charset="0"/>
                <a:cs typeface="Courier New" pitchFamily="49" charset="0"/>
              </a:rPr>
              <a:t>: </a:t>
            </a:r>
            <a:r>
              <a:rPr lang="de-DE" sz="1000" dirty="0" smtClean="0">
                <a:latin typeface="Courier New" pitchFamily="49" charset="0"/>
                <a:cs typeface="Courier New" pitchFamily="49" charset="0"/>
              </a:rPr>
              <a:t>DE98ZZZ09999999999</a:t>
            </a:r>
          </a:p>
          <a:p>
            <a:r>
              <a:rPr lang="de-DE" sz="1000" dirty="0" smtClean="0">
                <a:latin typeface="Courier New" pitchFamily="49" charset="0"/>
                <a:cs typeface="Courier New" pitchFamily="49" charset="0"/>
              </a:rPr>
              <a:t>Mandats-ID:   </a:t>
            </a:r>
            <a:r>
              <a:rPr lang="de-DE" sz="1000" dirty="0" smtClean="0">
                <a:latin typeface="Courier New" pitchFamily="49" charset="0"/>
                <a:cs typeface="Courier New" pitchFamily="49" charset="0"/>
              </a:rPr>
              <a:t>TK13-1-123-1</a:t>
            </a:r>
            <a:endParaRPr lang="de-DE" sz="1000" dirty="0" smtClean="0">
              <a:latin typeface="Courier New" pitchFamily="49" charset="0"/>
              <a:cs typeface="Courier New" pitchFamily="49" charset="0"/>
            </a:endParaRPr>
          </a:p>
          <a:p>
            <a:endParaRPr lang="de-DE" sz="1000" dirty="0">
              <a:latin typeface="Courier New" pitchFamily="49" charset="0"/>
              <a:cs typeface="Courier New" pitchFamily="49" charset="0"/>
            </a:endParaRPr>
          </a:p>
          <a:p>
            <a:r>
              <a:rPr lang="de-DE" sz="1000" dirty="0" smtClean="0">
                <a:latin typeface="Courier New" pitchFamily="49" charset="0"/>
                <a:cs typeface="Courier New" pitchFamily="49" charset="0"/>
              </a:rPr>
              <a:t>Schuldner</a:t>
            </a:r>
            <a:r>
              <a:rPr lang="de-DE" sz="1000" dirty="0">
                <a:latin typeface="Courier New" pitchFamily="49" charset="0"/>
                <a:cs typeface="Courier New" pitchFamily="49" charset="0"/>
              </a:rPr>
              <a:t>:                              Gläubiger:  </a:t>
            </a:r>
            <a:endParaRPr lang="de-DE" sz="1000" dirty="0" smtClean="0">
              <a:latin typeface="Courier New" pitchFamily="49" charset="0"/>
              <a:cs typeface="Courier New" pitchFamily="49" charset="0"/>
            </a:endParaRPr>
          </a:p>
          <a:p>
            <a:r>
              <a:rPr lang="de-DE" sz="1000" dirty="0" smtClean="0">
                <a:latin typeface="Courier New" pitchFamily="49" charset="0"/>
                <a:cs typeface="Courier New" pitchFamily="49" charset="0"/>
              </a:rPr>
              <a:t>Musterfirma                             </a:t>
            </a:r>
            <a:r>
              <a:rPr lang="de-DE" sz="1000" dirty="0" err="1" smtClean="0">
                <a:latin typeface="Courier New" pitchFamily="49" charset="0"/>
                <a:cs typeface="Courier New" pitchFamily="49" charset="0"/>
              </a:rPr>
              <a:t>Xpoint</a:t>
            </a:r>
            <a:r>
              <a:rPr lang="de-DE" sz="1000" dirty="0" smtClean="0">
                <a:latin typeface="Courier New" pitchFamily="49" charset="0"/>
                <a:cs typeface="Courier New" pitchFamily="49" charset="0"/>
              </a:rPr>
              <a:t> Software GmbH  </a:t>
            </a:r>
          </a:p>
          <a:p>
            <a:r>
              <a:rPr lang="de-DE" sz="1000" dirty="0" smtClean="0">
                <a:latin typeface="Courier New" pitchFamily="49" charset="0"/>
                <a:cs typeface="Courier New" pitchFamily="49" charset="0"/>
              </a:rPr>
              <a:t>Rüdiger </a:t>
            </a:r>
            <a:r>
              <a:rPr lang="de-DE" sz="1000" dirty="0" err="1" smtClean="0">
                <a:latin typeface="Courier New" pitchFamily="49" charset="0"/>
                <a:cs typeface="Courier New" pitchFamily="49" charset="0"/>
              </a:rPr>
              <a:t>Kierstein</a:t>
            </a:r>
            <a:r>
              <a:rPr lang="de-DE" sz="1000" dirty="0" smtClean="0">
                <a:latin typeface="Courier New" pitchFamily="49" charset="0"/>
                <a:cs typeface="Courier New" pitchFamily="49" charset="0"/>
              </a:rPr>
              <a:t>                       Roland Arends</a:t>
            </a:r>
          </a:p>
          <a:p>
            <a:r>
              <a:rPr lang="de-DE" sz="1000" dirty="0" smtClean="0">
                <a:latin typeface="Courier New" pitchFamily="49" charset="0"/>
                <a:cs typeface="Courier New" pitchFamily="49" charset="0"/>
              </a:rPr>
              <a:t>Musterortsteil                          Buchenstraße 6  </a:t>
            </a:r>
          </a:p>
          <a:p>
            <a:r>
              <a:rPr lang="de-DE" sz="1000" dirty="0" smtClean="0">
                <a:latin typeface="Courier New" pitchFamily="49" charset="0"/>
                <a:cs typeface="Courier New" pitchFamily="49" charset="0"/>
              </a:rPr>
              <a:t>Musterstraße </a:t>
            </a:r>
            <a:r>
              <a:rPr lang="de-DE" sz="1000" dirty="0">
                <a:latin typeface="Courier New" pitchFamily="49" charset="0"/>
                <a:cs typeface="Courier New" pitchFamily="49" charset="0"/>
              </a:rPr>
              <a:t>1a                         </a:t>
            </a:r>
            <a:r>
              <a:rPr lang="de-DE" sz="1000" dirty="0" smtClean="0">
                <a:latin typeface="Courier New" pitchFamily="49" charset="0"/>
                <a:cs typeface="Courier New" pitchFamily="49" charset="0"/>
              </a:rPr>
              <a:t>95339 </a:t>
            </a:r>
            <a:r>
              <a:rPr lang="de-DE" sz="1000" dirty="0" err="1" smtClean="0">
                <a:latin typeface="Courier New" pitchFamily="49" charset="0"/>
                <a:cs typeface="Courier New" pitchFamily="49" charset="0"/>
              </a:rPr>
              <a:t>Neuenmarkt</a:t>
            </a:r>
            <a:r>
              <a:rPr lang="de-DE" sz="1000" dirty="0" smtClean="0">
                <a:latin typeface="Courier New" pitchFamily="49" charset="0"/>
                <a:cs typeface="Courier New" pitchFamily="49" charset="0"/>
              </a:rPr>
              <a:t>  </a:t>
            </a:r>
          </a:p>
          <a:p>
            <a:r>
              <a:rPr lang="de-DE" sz="1000" dirty="0" smtClean="0">
                <a:latin typeface="Courier New" pitchFamily="49" charset="0"/>
                <a:cs typeface="Courier New" pitchFamily="49" charset="0"/>
              </a:rPr>
              <a:t>12345 </a:t>
            </a:r>
            <a:r>
              <a:rPr lang="de-DE" sz="1000" dirty="0">
                <a:latin typeface="Courier New" pitchFamily="49" charset="0"/>
                <a:cs typeface="Courier New" pitchFamily="49" charset="0"/>
              </a:rPr>
              <a:t>Musterort                         </a:t>
            </a:r>
            <a:r>
              <a:rPr lang="de-DE" sz="1000" dirty="0" smtClean="0">
                <a:latin typeface="Courier New" pitchFamily="49" charset="0"/>
                <a:cs typeface="Courier New" pitchFamily="49" charset="0"/>
              </a:rPr>
              <a:t>Deutschland </a:t>
            </a:r>
          </a:p>
          <a:p>
            <a:r>
              <a:rPr lang="de-DE" sz="1000" dirty="0" smtClean="0">
                <a:latin typeface="Courier New" pitchFamily="49" charset="0"/>
                <a:cs typeface="Courier New" pitchFamily="49" charset="0"/>
              </a:rPr>
              <a:t>Deutschland</a:t>
            </a:r>
          </a:p>
          <a:p>
            <a:endParaRPr lang="de-DE" sz="1000" dirty="0" smtClean="0">
              <a:latin typeface="Courier New" pitchFamily="49" charset="0"/>
              <a:cs typeface="Courier New" pitchFamily="49" charset="0"/>
            </a:endParaRPr>
          </a:p>
          <a:p>
            <a:r>
              <a:rPr lang="de-DE" sz="1000" dirty="0" smtClean="0">
                <a:latin typeface="Courier New" pitchFamily="49" charset="0"/>
                <a:cs typeface="Courier New" pitchFamily="49" charset="0"/>
              </a:rPr>
              <a:t>IBAN</a:t>
            </a:r>
            <a:r>
              <a:rPr lang="de-DE" sz="1000" dirty="0">
                <a:latin typeface="Courier New" pitchFamily="49" charset="0"/>
                <a:cs typeface="Courier New" pitchFamily="49" charset="0"/>
              </a:rPr>
              <a:t>: </a:t>
            </a:r>
            <a:r>
              <a:rPr lang="de-DE" sz="1000" dirty="0" smtClean="0">
                <a:latin typeface="Courier New" pitchFamily="49" charset="0"/>
                <a:cs typeface="Courier New" pitchFamily="49" charset="0"/>
              </a:rPr>
              <a:t>DE03760100850003386858</a:t>
            </a:r>
            <a:endParaRPr lang="de-DE" sz="1000" dirty="0" smtClean="0">
              <a:latin typeface="Courier New" pitchFamily="49" charset="0"/>
              <a:cs typeface="Courier New" pitchFamily="49" charset="0"/>
            </a:endParaRPr>
          </a:p>
          <a:p>
            <a:r>
              <a:rPr lang="de-DE" sz="1000" dirty="0" smtClean="0">
                <a:latin typeface="Courier New" pitchFamily="49" charset="0"/>
                <a:cs typeface="Courier New" pitchFamily="49" charset="0"/>
              </a:rPr>
              <a:t>BIC</a:t>
            </a:r>
            <a:r>
              <a:rPr lang="de-DE" sz="1000" dirty="0" smtClean="0">
                <a:latin typeface="Courier New" pitchFamily="49" charset="0"/>
                <a:cs typeface="Courier New" pitchFamily="49" charset="0"/>
              </a:rPr>
              <a:t>:  PBNKDEFFXXX</a:t>
            </a:r>
            <a:endParaRPr lang="de-DE" sz="1000" dirty="0" smtClean="0">
              <a:latin typeface="Courier New" pitchFamily="49" charset="0"/>
              <a:cs typeface="Courier New" pitchFamily="49" charset="0"/>
            </a:endParaRPr>
          </a:p>
          <a:p>
            <a:r>
              <a:rPr lang="de-DE" sz="1000" dirty="0" smtClean="0">
                <a:latin typeface="Courier New" pitchFamily="49" charset="0"/>
                <a:cs typeface="Courier New" pitchFamily="49" charset="0"/>
              </a:rPr>
              <a:t>Bank</a:t>
            </a:r>
            <a:r>
              <a:rPr lang="de-DE" sz="1000" dirty="0">
                <a:latin typeface="Courier New" pitchFamily="49" charset="0"/>
                <a:cs typeface="Courier New" pitchFamily="49" charset="0"/>
              </a:rPr>
              <a:t>: Wald und Wiesen-Bank e.V</a:t>
            </a:r>
            <a:r>
              <a:rPr lang="de-DE" sz="1000" dirty="0" smtClean="0">
                <a:latin typeface="Courier New" pitchFamily="49" charset="0"/>
                <a:cs typeface="Courier New" pitchFamily="49" charset="0"/>
              </a:rPr>
              <a:t>.</a:t>
            </a:r>
          </a:p>
          <a:p>
            <a:endParaRPr lang="de-DE" sz="1000" dirty="0">
              <a:latin typeface="Courier New" pitchFamily="49" charset="0"/>
              <a:cs typeface="Courier New" pitchFamily="49" charset="0"/>
            </a:endParaRPr>
          </a:p>
          <a:p>
            <a:r>
              <a:rPr lang="de-DE" sz="1000" dirty="0" smtClean="0">
                <a:latin typeface="Courier New" pitchFamily="49" charset="0"/>
                <a:cs typeface="Courier New" pitchFamily="49" charset="0"/>
              </a:rPr>
              <a:t>Ich ermächtige/Wir </a:t>
            </a:r>
            <a:r>
              <a:rPr lang="de-DE" sz="1000" dirty="0">
                <a:latin typeface="Courier New" pitchFamily="49" charset="0"/>
                <a:cs typeface="Courier New" pitchFamily="49" charset="0"/>
              </a:rPr>
              <a:t>ermächtigen den oben genannten Gläubiger, Zahlungen </a:t>
            </a:r>
            <a:r>
              <a:rPr lang="de-DE" sz="1000" dirty="0" smtClean="0">
                <a:latin typeface="Courier New" pitchFamily="49" charset="0"/>
                <a:cs typeface="Courier New" pitchFamily="49" charset="0"/>
              </a:rPr>
              <a:t>von meinem/unserem </a:t>
            </a:r>
            <a:r>
              <a:rPr lang="de-DE" sz="1000" dirty="0">
                <a:latin typeface="Courier New" pitchFamily="49" charset="0"/>
                <a:cs typeface="Courier New" pitchFamily="49" charset="0"/>
              </a:rPr>
              <a:t>Konto mittels Lastschrift einzuziehen. Zugleich weise ich mein/weisen wir unser Kreditinstitut an, die von oben genanntem Gläubiger auf mein/unser Konto gezogenen Lastschriften einzulösen</a:t>
            </a:r>
            <a:r>
              <a:rPr lang="de-DE" sz="1000" dirty="0" smtClean="0">
                <a:latin typeface="Courier New" pitchFamily="49" charset="0"/>
                <a:cs typeface="Courier New" pitchFamily="49" charset="0"/>
              </a:rPr>
              <a:t>.</a:t>
            </a:r>
          </a:p>
          <a:p>
            <a:endParaRPr lang="de-DE" sz="1000" dirty="0">
              <a:latin typeface="Courier New" pitchFamily="49" charset="0"/>
              <a:cs typeface="Courier New" pitchFamily="49" charset="0"/>
            </a:endParaRPr>
          </a:p>
          <a:p>
            <a:r>
              <a:rPr lang="de-DE" sz="1000" dirty="0" smtClean="0">
                <a:latin typeface="Courier New" pitchFamily="49" charset="0"/>
                <a:cs typeface="Courier New" pitchFamily="49" charset="0"/>
              </a:rPr>
              <a:t>Hinweis</a:t>
            </a:r>
            <a:r>
              <a:rPr lang="de-DE" sz="1000" dirty="0">
                <a:latin typeface="Courier New" pitchFamily="49" charset="0"/>
                <a:cs typeface="Courier New" pitchFamily="49" charset="0"/>
              </a:rPr>
              <a:t>: Dieses Lastschriftmandat dient nur dem Einzug von Lastschriften, </a:t>
            </a:r>
            <a:r>
              <a:rPr lang="de-DE" sz="1000" dirty="0" smtClean="0">
                <a:latin typeface="Courier New" pitchFamily="49" charset="0"/>
                <a:cs typeface="Courier New" pitchFamily="49" charset="0"/>
              </a:rPr>
              <a:t>die auf </a:t>
            </a:r>
            <a:r>
              <a:rPr lang="de-DE" sz="1000" dirty="0">
                <a:latin typeface="Courier New" pitchFamily="49" charset="0"/>
                <a:cs typeface="Courier New" pitchFamily="49" charset="0"/>
              </a:rPr>
              <a:t>Konten von Unternehmern gezogen sind. Ich </a:t>
            </a:r>
            <a:r>
              <a:rPr lang="de-DE" sz="1000" dirty="0" smtClean="0">
                <a:latin typeface="Courier New" pitchFamily="49" charset="0"/>
                <a:cs typeface="Courier New" pitchFamily="49" charset="0"/>
              </a:rPr>
              <a:t>bin/Wir </a:t>
            </a:r>
            <a:r>
              <a:rPr lang="de-DE" sz="1000" dirty="0">
                <a:latin typeface="Courier New" pitchFamily="49" charset="0"/>
                <a:cs typeface="Courier New" pitchFamily="49" charset="0"/>
              </a:rPr>
              <a:t>sind nicht berechtigt</a:t>
            </a:r>
            <a:r>
              <a:rPr lang="de-DE" sz="1000" dirty="0" smtClean="0">
                <a:latin typeface="Courier New" pitchFamily="49" charset="0"/>
                <a:cs typeface="Courier New" pitchFamily="49" charset="0"/>
              </a:rPr>
              <a:t>, nach </a:t>
            </a:r>
            <a:r>
              <a:rPr lang="de-DE" sz="1000" dirty="0">
                <a:latin typeface="Courier New" pitchFamily="49" charset="0"/>
                <a:cs typeface="Courier New" pitchFamily="49" charset="0"/>
              </a:rPr>
              <a:t>der erfolgten Einlösung eine Erstattung des belasteten Betrages </a:t>
            </a:r>
            <a:r>
              <a:rPr lang="de-DE" sz="1000" dirty="0" smtClean="0">
                <a:latin typeface="Courier New" pitchFamily="49" charset="0"/>
                <a:cs typeface="Courier New" pitchFamily="49" charset="0"/>
              </a:rPr>
              <a:t>zu verlangen</a:t>
            </a:r>
            <a:r>
              <a:rPr lang="de-DE" sz="1000" dirty="0">
                <a:latin typeface="Courier New" pitchFamily="49" charset="0"/>
                <a:cs typeface="Courier New" pitchFamily="49" charset="0"/>
              </a:rPr>
              <a:t>. Ich </a:t>
            </a:r>
            <a:r>
              <a:rPr lang="de-DE" sz="1000" dirty="0" smtClean="0">
                <a:latin typeface="Courier New" pitchFamily="49" charset="0"/>
                <a:cs typeface="Courier New" pitchFamily="49" charset="0"/>
              </a:rPr>
              <a:t>bin/Wir </a:t>
            </a:r>
            <a:r>
              <a:rPr lang="de-DE" sz="1000" dirty="0">
                <a:latin typeface="Courier New" pitchFamily="49" charset="0"/>
                <a:cs typeface="Courier New" pitchFamily="49" charset="0"/>
              </a:rPr>
              <a:t>sind berechtigt, </a:t>
            </a:r>
            <a:r>
              <a:rPr lang="de-DE" sz="1000" dirty="0" smtClean="0">
                <a:latin typeface="Courier New" pitchFamily="49" charset="0"/>
                <a:cs typeface="Courier New" pitchFamily="49" charset="0"/>
              </a:rPr>
              <a:t>mein/unser </a:t>
            </a:r>
            <a:r>
              <a:rPr lang="de-DE" sz="1000" dirty="0">
                <a:latin typeface="Courier New" pitchFamily="49" charset="0"/>
                <a:cs typeface="Courier New" pitchFamily="49" charset="0"/>
              </a:rPr>
              <a:t>Kreditinstitut bis </a:t>
            </a:r>
            <a:r>
              <a:rPr lang="de-DE" sz="1000" dirty="0" smtClean="0">
                <a:latin typeface="Courier New" pitchFamily="49" charset="0"/>
                <a:cs typeface="Courier New" pitchFamily="49" charset="0"/>
              </a:rPr>
              <a:t>zum Fälligkeitstag </a:t>
            </a:r>
            <a:r>
              <a:rPr lang="de-DE" sz="1000" dirty="0">
                <a:latin typeface="Courier New" pitchFamily="49" charset="0"/>
                <a:cs typeface="Courier New" pitchFamily="49" charset="0"/>
              </a:rPr>
              <a:t>anzuweisen, Lastschriften </a:t>
            </a:r>
            <a:r>
              <a:rPr lang="de-DE" sz="1000" dirty="0" smtClean="0">
                <a:latin typeface="Courier New" pitchFamily="49" charset="0"/>
                <a:cs typeface="Courier New" pitchFamily="49" charset="0"/>
              </a:rPr>
              <a:t>nicht einzulösen.</a:t>
            </a:r>
          </a:p>
          <a:p>
            <a:endParaRPr lang="de-DE" sz="1000" dirty="0" smtClean="0">
              <a:latin typeface="Courier New" pitchFamily="49" charset="0"/>
              <a:cs typeface="Courier New" pitchFamily="49" charset="0"/>
            </a:endParaRPr>
          </a:p>
          <a:p>
            <a:endParaRPr lang="de-DE" sz="1000" dirty="0" smtClean="0">
              <a:latin typeface="Courier New" pitchFamily="49" charset="0"/>
              <a:cs typeface="Courier New" pitchFamily="49" charset="0"/>
            </a:endParaRPr>
          </a:p>
          <a:p>
            <a:r>
              <a:rPr lang="de-DE" sz="1000" dirty="0" smtClean="0">
                <a:latin typeface="Courier New" pitchFamily="49" charset="0"/>
                <a:cs typeface="Courier New" pitchFamily="49" charset="0"/>
              </a:rPr>
              <a:t>________________________________________________________________________________</a:t>
            </a:r>
          </a:p>
          <a:p>
            <a:r>
              <a:rPr lang="de-DE" sz="1000" dirty="0" smtClean="0">
                <a:latin typeface="Courier New" pitchFamily="49" charset="0"/>
                <a:cs typeface="Courier New" pitchFamily="49" charset="0"/>
              </a:rPr>
              <a:t>Datum</a:t>
            </a:r>
            <a:r>
              <a:rPr lang="de-DE" sz="1000" dirty="0">
                <a:latin typeface="Courier New" pitchFamily="49" charset="0"/>
                <a:cs typeface="Courier New" pitchFamily="49" charset="0"/>
              </a:rPr>
              <a:t>, Ort und </a:t>
            </a:r>
            <a:r>
              <a:rPr lang="de-DE" sz="1000" dirty="0" smtClean="0">
                <a:latin typeface="Courier New" pitchFamily="49" charset="0"/>
                <a:cs typeface="Courier New" pitchFamily="49" charset="0"/>
              </a:rPr>
              <a:t>Unterschrift</a:t>
            </a:r>
          </a:p>
          <a:p>
            <a:endParaRPr lang="de-DE" sz="1000" dirty="0">
              <a:latin typeface="Courier New" pitchFamily="49" charset="0"/>
              <a:cs typeface="Courier New" pitchFamily="49" charset="0"/>
            </a:endParaRPr>
          </a:p>
          <a:p>
            <a:r>
              <a:rPr lang="de-DE" sz="1000" dirty="0" err="1" smtClean="0">
                <a:latin typeface="Courier New" pitchFamily="49" charset="0"/>
                <a:cs typeface="Courier New" pitchFamily="49" charset="0"/>
              </a:rPr>
              <a:t>By</a:t>
            </a:r>
            <a:r>
              <a:rPr lang="de-DE" sz="1000" dirty="0" smtClean="0">
                <a:latin typeface="Courier New" pitchFamily="49" charset="0"/>
                <a:cs typeface="Courier New" pitchFamily="49" charset="0"/>
              </a:rPr>
              <a:t> </a:t>
            </a:r>
            <a:r>
              <a:rPr lang="de-DE" sz="1000" dirty="0" err="1">
                <a:latin typeface="Courier New" pitchFamily="49" charset="0"/>
                <a:cs typeface="Courier New" pitchFamily="49" charset="0"/>
              </a:rPr>
              <a:t>signing</a:t>
            </a:r>
            <a:r>
              <a:rPr lang="de-DE" sz="1000" dirty="0">
                <a:latin typeface="Courier New" pitchFamily="49" charset="0"/>
                <a:cs typeface="Courier New" pitchFamily="49" charset="0"/>
              </a:rPr>
              <a:t> </a:t>
            </a:r>
            <a:r>
              <a:rPr lang="de-DE" sz="1000" dirty="0" err="1">
                <a:latin typeface="Courier New" pitchFamily="49" charset="0"/>
                <a:cs typeface="Courier New" pitchFamily="49" charset="0"/>
              </a:rPr>
              <a:t>this</a:t>
            </a:r>
            <a:r>
              <a:rPr lang="de-DE" sz="1000" dirty="0">
                <a:latin typeface="Courier New" pitchFamily="49" charset="0"/>
                <a:cs typeface="Courier New" pitchFamily="49" charset="0"/>
              </a:rPr>
              <a:t> </a:t>
            </a:r>
            <a:r>
              <a:rPr lang="de-DE" sz="1000" dirty="0" err="1">
                <a:latin typeface="Courier New" pitchFamily="49" charset="0"/>
                <a:cs typeface="Courier New" pitchFamily="49" charset="0"/>
              </a:rPr>
              <a:t>mandate</a:t>
            </a:r>
            <a:r>
              <a:rPr lang="de-DE" sz="1000" dirty="0">
                <a:latin typeface="Courier New" pitchFamily="49" charset="0"/>
                <a:cs typeface="Courier New" pitchFamily="49" charset="0"/>
              </a:rPr>
              <a:t> form, </a:t>
            </a:r>
            <a:r>
              <a:rPr lang="de-DE" sz="1000" dirty="0" err="1">
                <a:latin typeface="Courier New" pitchFamily="49" charset="0"/>
                <a:cs typeface="Courier New" pitchFamily="49" charset="0"/>
              </a:rPr>
              <a:t>you</a:t>
            </a:r>
            <a:r>
              <a:rPr lang="de-DE" sz="1000" dirty="0">
                <a:latin typeface="Courier New" pitchFamily="49" charset="0"/>
                <a:cs typeface="Courier New" pitchFamily="49" charset="0"/>
              </a:rPr>
              <a:t> </a:t>
            </a:r>
            <a:r>
              <a:rPr lang="de-DE" sz="1000" dirty="0" err="1">
                <a:latin typeface="Courier New" pitchFamily="49" charset="0"/>
                <a:cs typeface="Courier New" pitchFamily="49" charset="0"/>
              </a:rPr>
              <a:t>authorise</a:t>
            </a:r>
            <a:r>
              <a:rPr lang="de-DE" sz="1000" dirty="0">
                <a:latin typeface="Courier New" pitchFamily="49" charset="0"/>
                <a:cs typeface="Courier New" pitchFamily="49" charset="0"/>
              </a:rPr>
              <a:t> </a:t>
            </a:r>
            <a:r>
              <a:rPr lang="de-DE" sz="1000" dirty="0" err="1">
                <a:latin typeface="Courier New" pitchFamily="49" charset="0"/>
                <a:cs typeface="Courier New" pitchFamily="49" charset="0"/>
              </a:rPr>
              <a:t>above</a:t>
            </a:r>
            <a:r>
              <a:rPr lang="de-DE" sz="1000" dirty="0">
                <a:latin typeface="Courier New" pitchFamily="49" charset="0"/>
                <a:cs typeface="Courier New" pitchFamily="49" charset="0"/>
              </a:rPr>
              <a:t> </a:t>
            </a:r>
            <a:r>
              <a:rPr lang="de-DE" sz="1000" dirty="0" err="1">
                <a:latin typeface="Courier New" pitchFamily="49" charset="0"/>
                <a:cs typeface="Courier New" pitchFamily="49" charset="0"/>
              </a:rPr>
              <a:t>Creditor</a:t>
            </a:r>
            <a:r>
              <a:rPr lang="de-DE" sz="1000" dirty="0">
                <a:latin typeface="Courier New" pitchFamily="49" charset="0"/>
                <a:cs typeface="Courier New" pitchFamily="49" charset="0"/>
              </a:rPr>
              <a:t> </a:t>
            </a:r>
            <a:r>
              <a:rPr lang="de-DE" sz="1000" dirty="0" err="1" smtClean="0">
                <a:latin typeface="Courier New" pitchFamily="49" charset="0"/>
                <a:cs typeface="Courier New" pitchFamily="49" charset="0"/>
              </a:rPr>
              <a:t>to</a:t>
            </a:r>
            <a:endParaRPr lang="de-DE" sz="1000" dirty="0" smtClean="0">
              <a:latin typeface="Courier New" pitchFamily="49" charset="0"/>
              <a:cs typeface="Courier New" pitchFamily="49" charset="0"/>
            </a:endParaRPr>
          </a:p>
          <a:p>
            <a:r>
              <a:rPr lang="de-DE" sz="1000" dirty="0" err="1" smtClean="0">
                <a:latin typeface="Courier New" pitchFamily="49" charset="0"/>
                <a:cs typeface="Courier New" pitchFamily="49" charset="0"/>
              </a:rPr>
              <a:t>your</a:t>
            </a:r>
            <a:r>
              <a:rPr lang="de-DE" sz="1000" dirty="0" smtClean="0">
                <a:latin typeface="Courier New" pitchFamily="49" charset="0"/>
                <a:cs typeface="Courier New" pitchFamily="49" charset="0"/>
              </a:rPr>
              <a:t> </a:t>
            </a:r>
            <a:r>
              <a:rPr lang="de-DE" sz="1000" dirty="0" err="1">
                <a:latin typeface="Courier New" pitchFamily="49" charset="0"/>
                <a:cs typeface="Courier New" pitchFamily="49" charset="0"/>
              </a:rPr>
              <a:t>account</a:t>
            </a:r>
            <a:r>
              <a:rPr lang="de-DE" sz="1000" dirty="0">
                <a:latin typeface="Courier New" pitchFamily="49" charset="0"/>
                <a:cs typeface="Courier New" pitchFamily="49" charset="0"/>
              </a:rPr>
              <a:t> </a:t>
            </a:r>
            <a:r>
              <a:rPr lang="de-DE" sz="1000" dirty="0" err="1">
                <a:latin typeface="Courier New" pitchFamily="49" charset="0"/>
                <a:cs typeface="Courier New" pitchFamily="49" charset="0"/>
              </a:rPr>
              <a:t>and</a:t>
            </a:r>
            <a:r>
              <a:rPr lang="de-DE" sz="1000" dirty="0">
                <a:latin typeface="Courier New" pitchFamily="49" charset="0"/>
                <a:cs typeface="Courier New" pitchFamily="49" charset="0"/>
              </a:rPr>
              <a:t> </a:t>
            </a:r>
            <a:r>
              <a:rPr lang="de-DE" sz="1000" dirty="0" err="1">
                <a:latin typeface="Courier New" pitchFamily="49" charset="0"/>
                <a:cs typeface="Courier New" pitchFamily="49" charset="0"/>
              </a:rPr>
              <a:t>your</a:t>
            </a:r>
            <a:r>
              <a:rPr lang="de-DE" sz="1000" dirty="0">
                <a:latin typeface="Courier New" pitchFamily="49" charset="0"/>
                <a:cs typeface="Courier New" pitchFamily="49" charset="0"/>
              </a:rPr>
              <a:t> </a:t>
            </a:r>
            <a:r>
              <a:rPr lang="de-DE" sz="1000" dirty="0" err="1">
                <a:latin typeface="Courier New" pitchFamily="49" charset="0"/>
                <a:cs typeface="Courier New" pitchFamily="49" charset="0"/>
              </a:rPr>
              <a:t>bank</a:t>
            </a:r>
            <a:r>
              <a:rPr lang="de-DE" sz="1000" dirty="0">
                <a:latin typeface="Courier New" pitchFamily="49" charset="0"/>
                <a:cs typeface="Courier New" pitchFamily="49" charset="0"/>
              </a:rPr>
              <a:t> </a:t>
            </a:r>
            <a:r>
              <a:rPr lang="de-DE" sz="1000" dirty="0" err="1">
                <a:latin typeface="Courier New" pitchFamily="49" charset="0"/>
                <a:cs typeface="Courier New" pitchFamily="49" charset="0"/>
              </a:rPr>
              <a:t>to</a:t>
            </a:r>
            <a:r>
              <a:rPr lang="de-DE" sz="1000" dirty="0">
                <a:latin typeface="Courier New" pitchFamily="49" charset="0"/>
                <a:cs typeface="Courier New" pitchFamily="49" charset="0"/>
              </a:rPr>
              <a:t> </a:t>
            </a:r>
            <a:r>
              <a:rPr lang="de-DE" sz="1000" dirty="0" err="1">
                <a:latin typeface="Courier New" pitchFamily="49" charset="0"/>
                <a:cs typeface="Courier New" pitchFamily="49" charset="0"/>
              </a:rPr>
              <a:t>debit</a:t>
            </a:r>
            <a:r>
              <a:rPr lang="de-DE" sz="1000" dirty="0">
                <a:latin typeface="Courier New" pitchFamily="49" charset="0"/>
                <a:cs typeface="Courier New" pitchFamily="49" charset="0"/>
              </a:rPr>
              <a:t> </a:t>
            </a:r>
            <a:r>
              <a:rPr lang="de-DE" sz="1000" dirty="0" err="1" smtClean="0">
                <a:latin typeface="Courier New" pitchFamily="49" charset="0"/>
                <a:cs typeface="Courier New" pitchFamily="49" charset="0"/>
              </a:rPr>
              <a:t>your</a:t>
            </a:r>
            <a:r>
              <a:rPr lang="de-DE" sz="1000" dirty="0" smtClean="0">
                <a:latin typeface="Courier New" pitchFamily="49" charset="0"/>
                <a:cs typeface="Courier New" pitchFamily="49" charset="0"/>
              </a:rPr>
              <a:t> </a:t>
            </a:r>
            <a:r>
              <a:rPr lang="de-DE" sz="1000" dirty="0" err="1" smtClean="0">
                <a:latin typeface="Courier New" pitchFamily="49" charset="0"/>
                <a:cs typeface="Courier New" pitchFamily="49" charset="0"/>
              </a:rPr>
              <a:t>account</a:t>
            </a:r>
            <a:r>
              <a:rPr lang="de-DE" sz="1000" dirty="0" smtClean="0">
                <a:latin typeface="Courier New" pitchFamily="49" charset="0"/>
                <a:cs typeface="Courier New" pitchFamily="49" charset="0"/>
              </a:rPr>
              <a:t> </a:t>
            </a:r>
            <a:r>
              <a:rPr lang="de-DE" sz="1000" dirty="0">
                <a:latin typeface="Courier New" pitchFamily="49" charset="0"/>
                <a:cs typeface="Courier New" pitchFamily="49" charset="0"/>
              </a:rPr>
              <a:t>in </a:t>
            </a:r>
            <a:r>
              <a:rPr lang="de-DE" sz="1000" dirty="0" err="1" smtClean="0">
                <a:latin typeface="Courier New" pitchFamily="49" charset="0"/>
                <a:cs typeface="Courier New" pitchFamily="49" charset="0"/>
              </a:rPr>
              <a:t>acco</a:t>
            </a:r>
            <a:endParaRPr lang="de-DE" sz="1000" dirty="0" smtClean="0">
              <a:latin typeface="Courier New" pitchFamily="49" charset="0"/>
              <a:cs typeface="Courier New" pitchFamily="49" charset="0"/>
            </a:endParaRPr>
          </a:p>
          <a:p>
            <a:r>
              <a:rPr lang="de-DE" sz="1000" dirty="0" err="1" smtClean="0">
                <a:latin typeface="Courier New" pitchFamily="49" charset="0"/>
                <a:cs typeface="Courier New" pitchFamily="49" charset="0"/>
              </a:rPr>
              <a:t>above.This</a:t>
            </a:r>
            <a:r>
              <a:rPr lang="de-DE" sz="1000" dirty="0" smtClean="0">
                <a:latin typeface="Courier New" pitchFamily="49" charset="0"/>
                <a:cs typeface="Courier New" pitchFamily="49" charset="0"/>
              </a:rPr>
              <a:t> </a:t>
            </a:r>
            <a:r>
              <a:rPr lang="de-DE" sz="1000" dirty="0" err="1">
                <a:latin typeface="Courier New" pitchFamily="49" charset="0"/>
                <a:cs typeface="Courier New" pitchFamily="49" charset="0"/>
              </a:rPr>
              <a:t>mandate</a:t>
            </a:r>
            <a:r>
              <a:rPr lang="de-DE" sz="1000" dirty="0">
                <a:latin typeface="Courier New" pitchFamily="49" charset="0"/>
                <a:cs typeface="Courier New" pitchFamily="49" charset="0"/>
              </a:rPr>
              <a:t> </a:t>
            </a:r>
            <a:r>
              <a:rPr lang="de-DE" sz="1000" dirty="0" err="1">
                <a:latin typeface="Courier New" pitchFamily="49" charset="0"/>
                <a:cs typeface="Courier New" pitchFamily="49" charset="0"/>
              </a:rPr>
              <a:t>is</a:t>
            </a:r>
            <a:r>
              <a:rPr lang="de-DE" sz="1000" dirty="0">
                <a:latin typeface="Courier New" pitchFamily="49" charset="0"/>
                <a:cs typeface="Courier New" pitchFamily="49" charset="0"/>
              </a:rPr>
              <a:t> </a:t>
            </a:r>
            <a:r>
              <a:rPr lang="de-DE" sz="1000" dirty="0" err="1">
                <a:latin typeface="Courier New" pitchFamily="49" charset="0"/>
                <a:cs typeface="Courier New" pitchFamily="49" charset="0"/>
              </a:rPr>
              <a:t>only</a:t>
            </a:r>
            <a:r>
              <a:rPr lang="de-DE" sz="1000" dirty="0">
                <a:latin typeface="Courier New" pitchFamily="49" charset="0"/>
                <a:cs typeface="Courier New" pitchFamily="49" charset="0"/>
              </a:rPr>
              <a:t> </a:t>
            </a:r>
            <a:r>
              <a:rPr lang="de-DE" sz="1000" dirty="0" err="1">
                <a:latin typeface="Courier New" pitchFamily="49" charset="0"/>
                <a:cs typeface="Courier New" pitchFamily="49" charset="0"/>
              </a:rPr>
              <a:t>intended</a:t>
            </a:r>
            <a:r>
              <a:rPr lang="de-DE" sz="1000" dirty="0">
                <a:latin typeface="Courier New" pitchFamily="49" charset="0"/>
                <a:cs typeface="Courier New" pitchFamily="49" charset="0"/>
              </a:rPr>
              <a:t> </a:t>
            </a:r>
            <a:r>
              <a:rPr lang="de-DE" sz="1000" dirty="0" err="1">
                <a:latin typeface="Courier New" pitchFamily="49" charset="0"/>
                <a:cs typeface="Courier New" pitchFamily="49" charset="0"/>
              </a:rPr>
              <a:t>for</a:t>
            </a:r>
            <a:r>
              <a:rPr lang="de-DE" sz="1000" dirty="0">
                <a:latin typeface="Courier New" pitchFamily="49" charset="0"/>
                <a:cs typeface="Courier New" pitchFamily="49" charset="0"/>
              </a:rPr>
              <a:t> </a:t>
            </a:r>
            <a:r>
              <a:rPr lang="de-DE" sz="1000" dirty="0" smtClean="0">
                <a:latin typeface="Courier New" pitchFamily="49" charset="0"/>
                <a:cs typeface="Courier New" pitchFamily="49" charset="0"/>
              </a:rPr>
              <a:t>business-</a:t>
            </a:r>
          </a:p>
          <a:p>
            <a:r>
              <a:rPr lang="de-DE" sz="1000" dirty="0" smtClean="0">
                <a:latin typeface="Courier New" pitchFamily="49" charset="0"/>
                <a:cs typeface="Courier New" pitchFamily="49" charset="0"/>
              </a:rPr>
              <a:t>        </a:t>
            </a:r>
            <a:r>
              <a:rPr lang="de-DE" sz="1000" dirty="0" err="1" smtClean="0">
                <a:latin typeface="Courier New" pitchFamily="49" charset="0"/>
                <a:cs typeface="Courier New" pitchFamily="49" charset="0"/>
              </a:rPr>
              <a:t>from</a:t>
            </a:r>
            <a:r>
              <a:rPr lang="de-DE" sz="1000" dirty="0" smtClean="0">
                <a:latin typeface="Courier New" pitchFamily="49" charset="0"/>
                <a:cs typeface="Courier New" pitchFamily="49" charset="0"/>
              </a:rPr>
              <a:t> </a:t>
            </a:r>
            <a:r>
              <a:rPr lang="de-DE" sz="1000" dirty="0" err="1">
                <a:latin typeface="Courier New" pitchFamily="49" charset="0"/>
                <a:cs typeface="Courier New" pitchFamily="49" charset="0"/>
              </a:rPr>
              <a:t>your</a:t>
            </a:r>
            <a:r>
              <a:rPr lang="de-DE" sz="1000" dirty="0">
                <a:latin typeface="Courier New" pitchFamily="49" charset="0"/>
                <a:cs typeface="Courier New" pitchFamily="49" charset="0"/>
              </a:rPr>
              <a:t> </a:t>
            </a:r>
            <a:r>
              <a:rPr lang="de-DE" sz="1000" dirty="0" err="1">
                <a:latin typeface="Courier New" pitchFamily="49" charset="0"/>
                <a:cs typeface="Courier New" pitchFamily="49" charset="0"/>
              </a:rPr>
              <a:t>bank</a:t>
            </a:r>
            <a:r>
              <a:rPr lang="de-DE" sz="1000" dirty="0">
                <a:latin typeface="Courier New" pitchFamily="49" charset="0"/>
                <a:cs typeface="Courier New" pitchFamily="49" charset="0"/>
              </a:rPr>
              <a:t> after </a:t>
            </a:r>
            <a:r>
              <a:rPr lang="de-DE" sz="1000" dirty="0" err="1">
                <a:latin typeface="Courier New" pitchFamily="49" charset="0"/>
                <a:cs typeface="Courier New" pitchFamily="49" charset="0"/>
              </a:rPr>
              <a:t>your</a:t>
            </a:r>
            <a:r>
              <a:rPr lang="de-DE" sz="1000" dirty="0">
                <a:latin typeface="Courier New" pitchFamily="49" charset="0"/>
                <a:cs typeface="Courier New" pitchFamily="49" charset="0"/>
              </a:rPr>
              <a:t> </a:t>
            </a:r>
            <a:r>
              <a:rPr lang="de-DE" sz="1000" dirty="0" err="1" smtClean="0">
                <a:latin typeface="Courier New" pitchFamily="49" charset="0"/>
                <a:cs typeface="Courier New" pitchFamily="49" charset="0"/>
              </a:rPr>
              <a:t>account</a:t>
            </a:r>
            <a:endParaRPr lang="de-DE" sz="1000" dirty="0">
              <a:latin typeface="Courier New" pitchFamily="49" charset="0"/>
              <a:cs typeface="Courier New" pitchFamily="49" charset="0"/>
            </a:endParaRPr>
          </a:p>
        </p:txBody>
      </p:sp>
    </p:spTree>
    <p:extLst>
      <p:ext uri="{BB962C8B-B14F-4D97-AF65-F5344CB8AC3E}">
        <p14:creationId xmlns:p14="http://schemas.microsoft.com/office/powerpoint/2010/main" val="2512504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a:t>
            </a:r>
            <a:r>
              <a:rPr lang="de-DE" b="1" dirty="0" err="1" smtClean="0">
                <a:latin typeface="Verdana" pitchFamily="34" charset="0"/>
                <a:ea typeface="Verdana" pitchFamily="34" charset="0"/>
                <a:cs typeface="Verdana" pitchFamily="34" charset="0"/>
              </a:rPr>
              <a:t>oil</a:t>
            </a:r>
            <a:r>
              <a:rPr lang="de-DE" b="1" dirty="0" smtClean="0">
                <a:latin typeface="Verdana" pitchFamily="34" charset="0"/>
                <a:ea typeface="Verdana" pitchFamily="34" charset="0"/>
                <a:cs typeface="Verdana" pitchFamily="34" charset="0"/>
              </a:rPr>
              <a:t> Mandatstexte</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29" y="731445"/>
            <a:ext cx="8322214" cy="5723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832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a:t>
            </a:r>
            <a:r>
              <a:rPr lang="de-DE" b="1" dirty="0" err="1" smtClean="0">
                <a:latin typeface="Verdana" pitchFamily="34" charset="0"/>
                <a:ea typeface="Verdana" pitchFamily="34" charset="0"/>
                <a:cs typeface="Verdana" pitchFamily="34" charset="0"/>
              </a:rPr>
              <a:t>oil</a:t>
            </a:r>
            <a:r>
              <a:rPr lang="de-DE" b="1" dirty="0" smtClean="0">
                <a:latin typeface="Verdana" pitchFamily="34" charset="0"/>
                <a:ea typeface="Verdana" pitchFamily="34" charset="0"/>
                <a:cs typeface="Verdana" pitchFamily="34" charset="0"/>
              </a:rPr>
              <a:t> Mandatsverwaltung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99" y="731445"/>
            <a:ext cx="7957279" cy="571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832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a:t>
            </a:r>
            <a:r>
              <a:rPr lang="de-DE" b="1" dirty="0" err="1" smtClean="0">
                <a:latin typeface="Verdana" pitchFamily="34" charset="0"/>
                <a:ea typeface="Verdana" pitchFamily="34" charset="0"/>
                <a:cs typeface="Verdana" pitchFamily="34" charset="0"/>
              </a:rPr>
              <a:t>oil</a:t>
            </a:r>
            <a:r>
              <a:rPr lang="de-DE" b="1" dirty="0" smtClean="0">
                <a:latin typeface="Verdana" pitchFamily="34" charset="0"/>
                <a:ea typeface="Verdana" pitchFamily="34" charset="0"/>
                <a:cs typeface="Verdana" pitchFamily="34" charset="0"/>
              </a:rPr>
              <a:t> Mandatsverwaltung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31" y="772390"/>
            <a:ext cx="8232685" cy="566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832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a:t>
            </a:r>
            <a:r>
              <a:rPr lang="de-DE" b="1" dirty="0" err="1" smtClean="0">
                <a:latin typeface="Verdana" pitchFamily="34" charset="0"/>
                <a:ea typeface="Verdana" pitchFamily="34" charset="0"/>
                <a:cs typeface="Verdana" pitchFamily="34" charset="0"/>
              </a:rPr>
              <a:t>oil</a:t>
            </a:r>
            <a:r>
              <a:rPr lang="de-DE" b="1" dirty="0" smtClean="0">
                <a:latin typeface="Verdana" pitchFamily="34" charset="0"/>
                <a:ea typeface="Verdana" pitchFamily="34" charset="0"/>
                <a:cs typeface="Verdana" pitchFamily="34" charset="0"/>
              </a:rPr>
              <a:t> Mandatsverwaltung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23" y="745092"/>
            <a:ext cx="8242843" cy="566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6243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a:t>
            </a:r>
            <a:r>
              <a:rPr lang="de-DE" b="1" dirty="0" err="1" smtClean="0">
                <a:latin typeface="Verdana" pitchFamily="34" charset="0"/>
                <a:ea typeface="Verdana" pitchFamily="34" charset="0"/>
                <a:cs typeface="Verdana" pitchFamily="34" charset="0"/>
              </a:rPr>
              <a:t>oil</a:t>
            </a:r>
            <a:r>
              <a:rPr lang="de-DE" b="1" dirty="0" smtClean="0">
                <a:latin typeface="Verdana" pitchFamily="34" charset="0"/>
                <a:ea typeface="Verdana" pitchFamily="34" charset="0"/>
                <a:cs typeface="Verdana" pitchFamily="34" charset="0"/>
              </a:rPr>
              <a:t> Mandatsverwaltung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57" y="745093"/>
            <a:ext cx="8279933" cy="5710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797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X-tanken/XTK/STK Mandatstexte</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782901"/>
            <a:ext cx="7086600"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822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X-tanken/XTK/STK Mandatstexte</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795397"/>
            <a:ext cx="6886575"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1567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X-tanken/XTK/STK Mandatsverwaltung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0" y="2676525"/>
            <a:ext cx="361950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674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wichtige Daten</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462708" y="1520332"/>
            <a:ext cx="8009263" cy="3139321"/>
          </a:xfrm>
          <a:prstGeom prst="rect">
            <a:avLst/>
          </a:prstGeom>
          <a:noFill/>
        </p:spPr>
        <p:txBody>
          <a:bodyPr wrap="square" rtlCol="0">
            <a:spAutoFit/>
          </a:bodyPr>
          <a:lstStyle/>
          <a:p>
            <a:r>
              <a:rPr lang="de-DE" dirty="0" smtClean="0"/>
              <a:t>1999		Europäische Währungsunion</a:t>
            </a:r>
          </a:p>
          <a:p>
            <a:r>
              <a:rPr lang="de-DE" dirty="0" smtClean="0"/>
              <a:t>2001		EU-Verordnung 2560/2001/EC </a:t>
            </a:r>
          </a:p>
          <a:p>
            <a:r>
              <a:rPr lang="de-DE" dirty="0" smtClean="0"/>
              <a:t>		(grenzüberschreitender Zahlungsverkehr)</a:t>
            </a:r>
          </a:p>
          <a:p>
            <a:r>
              <a:rPr lang="de-DE" dirty="0" smtClean="0"/>
              <a:t>2002 		Gründung des European Payment Council (EPC)</a:t>
            </a:r>
          </a:p>
          <a:p>
            <a:r>
              <a:rPr lang="de-DE" dirty="0" smtClean="0"/>
              <a:t>2007		Payment Service </a:t>
            </a:r>
            <a:r>
              <a:rPr lang="de-DE" dirty="0" err="1" smtClean="0"/>
              <a:t>Directive</a:t>
            </a:r>
            <a:r>
              <a:rPr lang="de-DE" dirty="0" smtClean="0"/>
              <a:t> (PSD) verabschiedet</a:t>
            </a:r>
          </a:p>
          <a:p>
            <a:r>
              <a:rPr lang="de-DE" dirty="0" smtClean="0"/>
              <a:t>2008 		Start der SEPA-Überweisungen</a:t>
            </a:r>
          </a:p>
          <a:p>
            <a:r>
              <a:rPr lang="de-DE" dirty="0" smtClean="0"/>
              <a:t>2009		Start der SEPA-Lastschriften</a:t>
            </a:r>
          </a:p>
          <a:p>
            <a:r>
              <a:rPr lang="de-DE" dirty="0" smtClean="0"/>
              <a:t>2010		EU-Verordnung 924/2009</a:t>
            </a:r>
            <a:endParaRPr lang="de-DE" dirty="0"/>
          </a:p>
          <a:p>
            <a:r>
              <a:rPr lang="de-DE" dirty="0" smtClean="0"/>
              <a:t>		(</a:t>
            </a:r>
            <a:r>
              <a:rPr lang="de-DE" dirty="0"/>
              <a:t>Europaweite Basislastschriften)</a:t>
            </a:r>
            <a:endParaRPr lang="de-DE" dirty="0" smtClean="0"/>
          </a:p>
          <a:p>
            <a:r>
              <a:rPr lang="de-DE" dirty="0" smtClean="0"/>
              <a:t>2012		Inkrafttreten der EU-Verordnung 260/2012</a:t>
            </a:r>
          </a:p>
          <a:p>
            <a:r>
              <a:rPr lang="de-DE" dirty="0" smtClean="0"/>
              <a:t>		(verbindliche Umstellung auf SEPA)</a:t>
            </a:r>
          </a:p>
        </p:txBody>
      </p:sp>
      <p:sp>
        <p:nvSpPr>
          <p:cNvPr id="5" name="Textfeld 4"/>
          <p:cNvSpPr txBox="1"/>
          <p:nvPr/>
        </p:nvSpPr>
        <p:spPr>
          <a:xfrm>
            <a:off x="462708" y="4844801"/>
            <a:ext cx="8009263" cy="646331"/>
          </a:xfrm>
          <a:prstGeom prst="rect">
            <a:avLst/>
          </a:prstGeom>
          <a:noFill/>
        </p:spPr>
        <p:txBody>
          <a:bodyPr wrap="square" rtlCol="0">
            <a:spAutoFit/>
          </a:bodyPr>
          <a:lstStyle/>
          <a:p>
            <a:r>
              <a:rPr lang="de-DE" dirty="0"/>
              <a:t>01.02.2014	Ende des Lastschriftverfahrens mit DTAUS</a:t>
            </a:r>
          </a:p>
          <a:p>
            <a:r>
              <a:rPr lang="de-DE" dirty="0"/>
              <a:t>01.02.2016	Ende der Überweisungen mit </a:t>
            </a:r>
            <a:r>
              <a:rPr lang="de-DE" dirty="0" smtClean="0"/>
              <a:t>DTAUS („IBAN </a:t>
            </a:r>
            <a:r>
              <a:rPr lang="de-DE" dirty="0" err="1" smtClean="0"/>
              <a:t>only</a:t>
            </a:r>
            <a:r>
              <a:rPr lang="de-DE" dirty="0" smtClean="0"/>
              <a:t>“)</a:t>
            </a:r>
            <a:endParaRPr lang="de-DE" dirty="0"/>
          </a:p>
        </p:txBody>
      </p:sp>
    </p:spTree>
    <p:extLst>
      <p:ext uri="{BB962C8B-B14F-4D97-AF65-F5344CB8AC3E}">
        <p14:creationId xmlns:p14="http://schemas.microsoft.com/office/powerpoint/2010/main" val="212973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X-tanken/XTK/STK </a:t>
            </a:r>
            <a:r>
              <a:rPr lang="de-DE" b="1" dirty="0">
                <a:latin typeface="Verdana" pitchFamily="34" charset="0"/>
                <a:ea typeface="Verdana" pitchFamily="34" charset="0"/>
                <a:cs typeface="Verdana" pitchFamily="34" charset="0"/>
              </a:rPr>
              <a:t>Mandatsverwaltung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754451"/>
            <a:ext cx="88201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3068713"/>
            <a:ext cx="428625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8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X-tanken/XTK/STK </a:t>
            </a:r>
            <a:r>
              <a:rPr lang="de-DE" b="1" dirty="0">
                <a:latin typeface="Verdana" pitchFamily="34" charset="0"/>
                <a:ea typeface="Verdana" pitchFamily="34" charset="0"/>
                <a:cs typeface="Verdana" pitchFamily="34" charset="0"/>
              </a:rPr>
              <a:t>Mandatsverwaltung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754451"/>
            <a:ext cx="88201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3323585"/>
            <a:ext cx="42862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8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X-tanken/XTK/STK </a:t>
            </a:r>
            <a:r>
              <a:rPr lang="de-DE" b="1" dirty="0">
                <a:latin typeface="Verdana" pitchFamily="34" charset="0"/>
                <a:ea typeface="Verdana" pitchFamily="34" charset="0"/>
                <a:cs typeface="Verdana" pitchFamily="34" charset="0"/>
              </a:rPr>
              <a:t>Mandatsverwaltung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754451"/>
            <a:ext cx="88201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3242793"/>
            <a:ext cx="42862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8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X-tanken/XTK/STK </a:t>
            </a:r>
            <a:r>
              <a:rPr lang="de-DE" b="1" dirty="0">
                <a:latin typeface="Verdana" pitchFamily="34" charset="0"/>
                <a:ea typeface="Verdana" pitchFamily="34" charset="0"/>
                <a:cs typeface="Verdana" pitchFamily="34" charset="0"/>
              </a:rPr>
              <a:t>Mandatsverwaltung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754451"/>
            <a:ext cx="88201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3402415"/>
            <a:ext cx="42862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8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a:t>
            </a:r>
            <a:r>
              <a:rPr lang="de-DE" b="1" dirty="0">
                <a:latin typeface="Verdana" pitchFamily="34" charset="0"/>
                <a:ea typeface="Verdana" pitchFamily="34" charset="0"/>
                <a:cs typeface="Verdana" pitchFamily="34" charset="0"/>
              </a:rPr>
              <a:t>X-tanken </a:t>
            </a:r>
            <a:r>
              <a:rPr lang="de-DE" b="1" dirty="0" smtClean="0">
                <a:latin typeface="Verdana" pitchFamily="34" charset="0"/>
                <a:ea typeface="Verdana" pitchFamily="34" charset="0"/>
                <a:cs typeface="Verdana" pitchFamily="34" charset="0"/>
              </a:rPr>
              <a:t>Mandatshistorie</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754451"/>
            <a:ext cx="88201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754451"/>
            <a:ext cx="708660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9971" y="754451"/>
            <a:ext cx="5742258"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8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a:t>
            </a:r>
            <a:r>
              <a:rPr lang="de-DE" b="1" dirty="0" err="1" smtClean="0">
                <a:latin typeface="Verdana" pitchFamily="34" charset="0"/>
                <a:ea typeface="Verdana" pitchFamily="34" charset="0"/>
                <a:cs typeface="Verdana" pitchFamily="34" charset="0"/>
              </a:rPr>
              <a:t>Prenotification</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10362" y="1482198"/>
            <a:ext cx="8176437" cy="923330"/>
          </a:xfrm>
          <a:prstGeom prst="rect">
            <a:avLst/>
          </a:prstGeom>
          <a:noFill/>
        </p:spPr>
        <p:txBody>
          <a:bodyPr wrap="square" rtlCol="0">
            <a:spAutoFit/>
          </a:bodyPr>
          <a:lstStyle/>
          <a:p>
            <a:r>
              <a:rPr lang="de-DE" b="1" dirty="0" smtClean="0"/>
              <a:t>Was ist die </a:t>
            </a:r>
            <a:r>
              <a:rPr lang="de-DE" b="1" dirty="0" err="1" smtClean="0"/>
              <a:t>Prenotification</a:t>
            </a:r>
            <a:r>
              <a:rPr lang="de-DE" b="1" dirty="0" smtClean="0"/>
              <a:t>?</a:t>
            </a:r>
          </a:p>
          <a:p>
            <a:pPr marL="285750" indent="-285750">
              <a:buFontTx/>
              <a:buChar char="-"/>
            </a:pPr>
            <a:r>
              <a:rPr lang="de-DE" dirty="0" smtClean="0"/>
              <a:t>Die </a:t>
            </a:r>
            <a:r>
              <a:rPr lang="de-DE" dirty="0" err="1" smtClean="0"/>
              <a:t>Prenotification</a:t>
            </a:r>
            <a:r>
              <a:rPr lang="de-DE" dirty="0" smtClean="0"/>
              <a:t> ist die Ankündigung des Lastschrifteinzugs</a:t>
            </a:r>
          </a:p>
          <a:p>
            <a:pPr marL="285750" indent="-285750">
              <a:buFontTx/>
              <a:buChar char="-"/>
            </a:pPr>
            <a:r>
              <a:rPr lang="de-DE" dirty="0" smtClean="0"/>
              <a:t>Die Mitteilung der Mandatsreferenz und der Gläubiger-ID</a:t>
            </a:r>
          </a:p>
        </p:txBody>
      </p:sp>
      <p:sp>
        <p:nvSpPr>
          <p:cNvPr id="3" name="Textfeld 2"/>
          <p:cNvSpPr txBox="1"/>
          <p:nvPr/>
        </p:nvSpPr>
        <p:spPr>
          <a:xfrm>
            <a:off x="510362" y="2711359"/>
            <a:ext cx="8176437" cy="1754326"/>
          </a:xfrm>
          <a:prstGeom prst="rect">
            <a:avLst/>
          </a:prstGeom>
          <a:noFill/>
        </p:spPr>
        <p:txBody>
          <a:bodyPr wrap="square" rtlCol="0">
            <a:spAutoFit/>
          </a:bodyPr>
          <a:lstStyle/>
          <a:p>
            <a:r>
              <a:rPr lang="de-DE" b="1" dirty="0"/>
              <a:t>Was beinhaltet die </a:t>
            </a:r>
            <a:r>
              <a:rPr lang="de-DE" b="1" dirty="0" err="1"/>
              <a:t>Prenotification</a:t>
            </a:r>
            <a:r>
              <a:rPr lang="de-DE" b="1" dirty="0"/>
              <a:t>?</a:t>
            </a:r>
          </a:p>
          <a:p>
            <a:pPr marL="285750" indent="-285750">
              <a:buFontTx/>
              <a:buChar char="-"/>
            </a:pPr>
            <a:r>
              <a:rPr lang="de-DE" dirty="0"/>
              <a:t>Den </a:t>
            </a:r>
            <a:r>
              <a:rPr lang="de-DE" dirty="0" smtClean="0"/>
              <a:t>einzuziehenden </a:t>
            </a:r>
            <a:r>
              <a:rPr lang="de-DE" dirty="0"/>
              <a:t>Betrag</a:t>
            </a:r>
          </a:p>
          <a:p>
            <a:pPr marL="285750" indent="-285750">
              <a:buFontTx/>
              <a:buChar char="-"/>
            </a:pPr>
            <a:r>
              <a:rPr lang="de-DE" dirty="0"/>
              <a:t>Der Zeitpunkt des Lastschrifteinzugs</a:t>
            </a:r>
          </a:p>
          <a:p>
            <a:pPr marL="285750" indent="-285750">
              <a:buFontTx/>
              <a:buChar char="-"/>
            </a:pPr>
            <a:r>
              <a:rPr lang="de-DE" dirty="0"/>
              <a:t>Das Konto von dem eingezogen wird (IBAN und BIC)</a:t>
            </a:r>
          </a:p>
          <a:p>
            <a:pPr marL="285750" indent="-285750">
              <a:buFontTx/>
              <a:buChar char="-"/>
            </a:pPr>
            <a:r>
              <a:rPr lang="de-DE" dirty="0"/>
              <a:t>Die </a:t>
            </a:r>
            <a:r>
              <a:rPr lang="de-DE" dirty="0" smtClean="0"/>
              <a:t>eindeutige </a:t>
            </a:r>
            <a:r>
              <a:rPr lang="de-DE" dirty="0"/>
              <a:t>Kennzeichnung des Gläubiger-Schuldner-Verhältnisses (Gläubiger-ID und Mandats-ID</a:t>
            </a:r>
            <a:r>
              <a:rPr lang="de-DE" dirty="0" smtClean="0"/>
              <a:t>)</a:t>
            </a:r>
            <a:endParaRPr lang="de-DE" dirty="0"/>
          </a:p>
        </p:txBody>
      </p:sp>
      <p:sp>
        <p:nvSpPr>
          <p:cNvPr id="7" name="Textfeld 6"/>
          <p:cNvSpPr txBox="1"/>
          <p:nvPr/>
        </p:nvSpPr>
        <p:spPr>
          <a:xfrm>
            <a:off x="510362" y="4719130"/>
            <a:ext cx="8176437" cy="1477328"/>
          </a:xfrm>
          <a:prstGeom prst="rect">
            <a:avLst/>
          </a:prstGeom>
          <a:noFill/>
        </p:spPr>
        <p:txBody>
          <a:bodyPr wrap="square" rtlCol="0">
            <a:spAutoFit/>
          </a:bodyPr>
          <a:lstStyle/>
          <a:p>
            <a:r>
              <a:rPr lang="de-DE" b="1" dirty="0" smtClean="0"/>
              <a:t>Wo darf </a:t>
            </a:r>
            <a:r>
              <a:rPr lang="de-DE" b="1" dirty="0" err="1" smtClean="0"/>
              <a:t>prenotifiziert</a:t>
            </a:r>
            <a:r>
              <a:rPr lang="de-DE" b="1" dirty="0" smtClean="0"/>
              <a:t> werden?</a:t>
            </a:r>
          </a:p>
          <a:p>
            <a:pPr marL="285750" indent="-285750">
              <a:buFontTx/>
              <a:buChar char="-"/>
            </a:pPr>
            <a:r>
              <a:rPr lang="de-DE" dirty="0" smtClean="0"/>
              <a:t>Auf der Rechnung</a:t>
            </a:r>
          </a:p>
          <a:p>
            <a:pPr marL="285750" indent="-285750">
              <a:buFontTx/>
              <a:buChar char="-"/>
            </a:pPr>
            <a:r>
              <a:rPr lang="de-DE" dirty="0" smtClean="0"/>
              <a:t>Per E-Mail</a:t>
            </a:r>
          </a:p>
          <a:p>
            <a:pPr marL="285750" indent="-285750">
              <a:buFontTx/>
              <a:buChar char="-"/>
            </a:pPr>
            <a:r>
              <a:rPr lang="de-DE" dirty="0" smtClean="0"/>
              <a:t>Per Telefon (Nachweis!)</a:t>
            </a:r>
          </a:p>
          <a:p>
            <a:pPr marL="285750" indent="-285750">
              <a:buFontTx/>
              <a:buChar char="-"/>
            </a:pPr>
            <a:r>
              <a:rPr lang="de-DE" dirty="0" smtClean="0"/>
              <a:t>Per Post</a:t>
            </a:r>
          </a:p>
        </p:txBody>
      </p:sp>
    </p:spTree>
    <p:extLst>
      <p:ext uri="{BB962C8B-B14F-4D97-AF65-F5344CB8AC3E}">
        <p14:creationId xmlns:p14="http://schemas.microsoft.com/office/powerpoint/2010/main" val="301045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a:t>
            </a:r>
            <a:r>
              <a:rPr lang="de-DE" b="1" dirty="0" err="1" smtClean="0">
                <a:latin typeface="Verdana" pitchFamily="34" charset="0"/>
                <a:ea typeface="Verdana" pitchFamily="34" charset="0"/>
                <a:cs typeface="Verdana" pitchFamily="34" charset="0"/>
              </a:rPr>
              <a:t>Prenotification</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10361" y="1155431"/>
            <a:ext cx="8319739" cy="1754326"/>
          </a:xfrm>
          <a:prstGeom prst="rect">
            <a:avLst/>
          </a:prstGeom>
          <a:noFill/>
        </p:spPr>
        <p:txBody>
          <a:bodyPr wrap="square" rtlCol="0">
            <a:spAutoFit/>
          </a:bodyPr>
          <a:lstStyle/>
          <a:p>
            <a:r>
              <a:rPr lang="de-DE" b="1" dirty="0"/>
              <a:t>Wann muss </a:t>
            </a:r>
            <a:r>
              <a:rPr lang="de-DE" b="1" dirty="0" err="1"/>
              <a:t>prenotifiziert</a:t>
            </a:r>
            <a:r>
              <a:rPr lang="de-DE" b="1" dirty="0"/>
              <a:t> werden?</a:t>
            </a:r>
          </a:p>
          <a:p>
            <a:pPr marL="285750" indent="-285750">
              <a:buFontTx/>
              <a:buChar char="-"/>
            </a:pPr>
            <a:r>
              <a:rPr lang="de-DE" dirty="0"/>
              <a:t>Immer wenn sich am Gläubiger-Schuldner-Verhältnis etwas ändert</a:t>
            </a:r>
          </a:p>
          <a:p>
            <a:pPr marL="285750" indent="-285750">
              <a:buFontTx/>
              <a:buChar char="-"/>
            </a:pPr>
            <a:r>
              <a:rPr lang="de-DE" dirty="0"/>
              <a:t>Immer wenn sich der Lastschriftbetrag ändert</a:t>
            </a:r>
          </a:p>
          <a:p>
            <a:pPr marL="285750" indent="-285750">
              <a:buFontTx/>
              <a:buChar char="-"/>
            </a:pPr>
            <a:r>
              <a:rPr lang="de-DE" dirty="0"/>
              <a:t>Wenn sich der Zeitpunkt des Lastschrifteinzugs verändert</a:t>
            </a:r>
          </a:p>
          <a:p>
            <a:pPr marL="285750" indent="-285750">
              <a:buFontTx/>
              <a:buChar char="-"/>
            </a:pPr>
            <a:r>
              <a:rPr lang="de-DE" dirty="0" smtClean="0"/>
              <a:t>Mindestens </a:t>
            </a:r>
            <a:r>
              <a:rPr lang="de-DE" dirty="0"/>
              <a:t>14 Tage vor dem Lastschrifteinzug oder nach vertraglich vereinbarter kürzerer Frist. </a:t>
            </a:r>
          </a:p>
        </p:txBody>
      </p:sp>
      <p:sp>
        <p:nvSpPr>
          <p:cNvPr id="6" name="Textfeld 5"/>
          <p:cNvSpPr txBox="1"/>
          <p:nvPr/>
        </p:nvSpPr>
        <p:spPr>
          <a:xfrm>
            <a:off x="796970" y="3302089"/>
            <a:ext cx="8033130" cy="2862322"/>
          </a:xfrm>
          <a:prstGeom prst="rect">
            <a:avLst/>
          </a:prstGeom>
          <a:noFill/>
        </p:spPr>
        <p:txBody>
          <a:bodyPr wrap="square" rtlCol="0">
            <a:spAutoFit/>
          </a:bodyPr>
          <a:lstStyle/>
          <a:p>
            <a:r>
              <a:rPr lang="de-DE" b="1" dirty="0">
                <a:solidFill>
                  <a:srgbClr val="FF0000"/>
                </a:solidFill>
              </a:rPr>
              <a:t>Wichtiger Hinweis:</a:t>
            </a:r>
          </a:p>
          <a:p>
            <a:r>
              <a:rPr lang="de-DE" dirty="0">
                <a:solidFill>
                  <a:srgbClr val="FF0000"/>
                </a:solidFill>
              </a:rPr>
              <a:t>Die Verkürzung der 14-Tage-Frist sollte nicht in den AGB vorgenommen werden. Da dort </a:t>
            </a:r>
            <a:r>
              <a:rPr lang="de-DE" dirty="0" smtClean="0">
                <a:solidFill>
                  <a:srgbClr val="FF0000"/>
                </a:solidFill>
              </a:rPr>
              <a:t>unerwarteten </a:t>
            </a:r>
            <a:r>
              <a:rPr lang="de-DE" dirty="0">
                <a:solidFill>
                  <a:srgbClr val="FF0000"/>
                </a:solidFill>
              </a:rPr>
              <a:t>Nachteile für den Debitor entstehen dürfen. </a:t>
            </a:r>
            <a:endParaRPr lang="de-DE" dirty="0" smtClean="0">
              <a:solidFill>
                <a:srgbClr val="FF0000"/>
              </a:solidFill>
            </a:endParaRPr>
          </a:p>
          <a:p>
            <a:endParaRPr lang="de-DE" dirty="0">
              <a:solidFill>
                <a:srgbClr val="FF0000"/>
              </a:solidFill>
            </a:endParaRPr>
          </a:p>
          <a:p>
            <a:r>
              <a:rPr lang="de-DE" dirty="0">
                <a:solidFill>
                  <a:srgbClr val="FF0000"/>
                </a:solidFill>
              </a:rPr>
              <a:t>Außerdem sollte die </a:t>
            </a:r>
            <a:r>
              <a:rPr lang="de-DE" dirty="0" err="1">
                <a:solidFill>
                  <a:srgbClr val="FF0000"/>
                </a:solidFill>
              </a:rPr>
              <a:t>Prenotifizierungs</a:t>
            </a:r>
            <a:r>
              <a:rPr lang="de-DE" dirty="0">
                <a:solidFill>
                  <a:srgbClr val="FF0000"/>
                </a:solidFill>
              </a:rPr>
              <a:t>-Frist nicht auf 0 Tage herab gesetzt werden, da es dem Debitor nicht zuzumuten ist innerhalb von 0 Tagen für ausreichende Deckung zu sorgen. Im Rechtsstreit würden Sie vermutlich unterliegen.</a:t>
            </a:r>
          </a:p>
          <a:p>
            <a:endParaRPr lang="de-DE" dirty="0">
              <a:solidFill>
                <a:srgbClr val="FF0000"/>
              </a:solidFill>
            </a:endParaRPr>
          </a:p>
        </p:txBody>
      </p:sp>
    </p:spTree>
    <p:extLst>
      <p:ext uri="{BB962C8B-B14F-4D97-AF65-F5344CB8AC3E}">
        <p14:creationId xmlns:p14="http://schemas.microsoft.com/office/powerpoint/2010/main" val="301045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a:t>
            </a:r>
            <a:r>
              <a:rPr lang="de-DE" b="1" dirty="0" err="1" smtClean="0">
                <a:latin typeface="Verdana" pitchFamily="34" charset="0"/>
                <a:ea typeface="Verdana" pitchFamily="34" charset="0"/>
                <a:cs typeface="Verdana" pitchFamily="34" charset="0"/>
              </a:rPr>
              <a:t>oil</a:t>
            </a:r>
            <a:r>
              <a:rPr lang="de-DE" b="1" dirty="0" smtClean="0">
                <a:latin typeface="Verdana" pitchFamily="34" charset="0"/>
                <a:ea typeface="Verdana" pitchFamily="34" charset="0"/>
                <a:cs typeface="Verdana" pitchFamily="34" charset="0"/>
              </a:rPr>
              <a:t> Verfahrensweg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ingekerbter Richtungspfeil 5"/>
          <p:cNvSpPr/>
          <p:nvPr/>
        </p:nvSpPr>
        <p:spPr>
          <a:xfrm>
            <a:off x="2384854" y="3561908"/>
            <a:ext cx="1924493"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7" name="Textfeld 6"/>
          <p:cNvSpPr txBox="1"/>
          <p:nvPr/>
        </p:nvSpPr>
        <p:spPr>
          <a:xfrm rot="18883703">
            <a:off x="2442696" y="1987620"/>
            <a:ext cx="3410963" cy="646331"/>
          </a:xfrm>
          <a:prstGeom prst="rect">
            <a:avLst/>
          </a:prstGeom>
          <a:noFill/>
        </p:spPr>
        <p:txBody>
          <a:bodyPr wrap="square" rtlCol="0">
            <a:spAutoFit/>
          </a:bodyPr>
          <a:lstStyle/>
          <a:p>
            <a:r>
              <a:rPr lang="de-DE" dirty="0"/>
              <a:t>Umstellung Zahlweise im </a:t>
            </a:r>
            <a:r>
              <a:rPr lang="de-DE" dirty="0" smtClean="0"/>
              <a:t>   </a:t>
            </a:r>
          </a:p>
          <a:p>
            <a:r>
              <a:rPr lang="de-DE" dirty="0"/>
              <a:t> </a:t>
            </a:r>
            <a:r>
              <a:rPr lang="de-DE" dirty="0" smtClean="0"/>
              <a:t>  Kunden </a:t>
            </a:r>
            <a:r>
              <a:rPr lang="de-DE" dirty="0"/>
              <a:t>auf Lastschrift</a:t>
            </a:r>
            <a:endParaRPr lang="de-DE" dirty="0" smtClean="0"/>
          </a:p>
        </p:txBody>
      </p:sp>
      <p:sp>
        <p:nvSpPr>
          <p:cNvPr id="8" name="Eingekerbter Richtungspfeil 7"/>
          <p:cNvSpPr/>
          <p:nvPr/>
        </p:nvSpPr>
        <p:spPr>
          <a:xfrm>
            <a:off x="5175438" y="3561908"/>
            <a:ext cx="1400789"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9" name="Textfeld 8"/>
          <p:cNvSpPr txBox="1"/>
          <p:nvPr/>
        </p:nvSpPr>
        <p:spPr>
          <a:xfrm rot="18883703">
            <a:off x="4889198" y="2024878"/>
            <a:ext cx="3585292" cy="369332"/>
          </a:xfrm>
          <a:prstGeom prst="rect">
            <a:avLst/>
          </a:prstGeom>
          <a:noFill/>
        </p:spPr>
        <p:txBody>
          <a:bodyPr wrap="square" rtlCol="0">
            <a:spAutoFit/>
          </a:bodyPr>
          <a:lstStyle/>
          <a:p>
            <a:r>
              <a:rPr lang="de-DE" dirty="0" smtClean="0"/>
              <a:t>Rechnungsschreibung</a:t>
            </a:r>
          </a:p>
        </p:txBody>
      </p:sp>
      <p:sp>
        <p:nvSpPr>
          <p:cNvPr id="10" name="Textfeld 9"/>
          <p:cNvSpPr txBox="1"/>
          <p:nvPr/>
        </p:nvSpPr>
        <p:spPr>
          <a:xfrm>
            <a:off x="255181" y="921120"/>
            <a:ext cx="3338624" cy="369332"/>
          </a:xfrm>
          <a:prstGeom prst="rect">
            <a:avLst/>
          </a:prstGeom>
          <a:noFill/>
        </p:spPr>
        <p:txBody>
          <a:bodyPr wrap="square" rtlCol="0">
            <a:spAutoFit/>
          </a:bodyPr>
          <a:lstStyle/>
          <a:p>
            <a:r>
              <a:rPr lang="de-DE" b="1" dirty="0" smtClean="0"/>
              <a:t>ohne SEPA:</a:t>
            </a:r>
            <a:endParaRPr lang="de-DE" b="1" dirty="0"/>
          </a:p>
        </p:txBody>
      </p:sp>
      <p:sp>
        <p:nvSpPr>
          <p:cNvPr id="11" name="Eingekerbter Richtungspfeil 10"/>
          <p:cNvSpPr/>
          <p:nvPr/>
        </p:nvSpPr>
        <p:spPr>
          <a:xfrm>
            <a:off x="1471549" y="3561908"/>
            <a:ext cx="1430079" cy="1339702"/>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de-DE" dirty="0">
              <a:solidFill>
                <a:schemeClr val="bg1"/>
              </a:solidFill>
            </a:endParaRPr>
          </a:p>
        </p:txBody>
      </p:sp>
      <p:sp>
        <p:nvSpPr>
          <p:cNvPr id="12" name="Textfeld 11"/>
          <p:cNvSpPr txBox="1"/>
          <p:nvPr/>
        </p:nvSpPr>
        <p:spPr>
          <a:xfrm rot="18883703">
            <a:off x="3541420" y="1569058"/>
            <a:ext cx="4640059" cy="646331"/>
          </a:xfrm>
          <a:prstGeom prst="rect">
            <a:avLst/>
          </a:prstGeom>
          <a:noFill/>
        </p:spPr>
        <p:txBody>
          <a:bodyPr wrap="square" rtlCol="0">
            <a:spAutoFit/>
          </a:bodyPr>
          <a:lstStyle/>
          <a:p>
            <a:pPr lvl="0"/>
            <a:r>
              <a:rPr lang="de-DE" dirty="0"/>
              <a:t>Anlegen Bankleitzahl und </a:t>
            </a:r>
            <a:r>
              <a:rPr lang="de-DE" dirty="0" smtClean="0"/>
              <a:t>  </a:t>
            </a:r>
          </a:p>
          <a:p>
            <a:pPr lvl="0"/>
            <a:r>
              <a:rPr lang="de-DE" dirty="0"/>
              <a:t> </a:t>
            </a:r>
            <a:r>
              <a:rPr lang="de-DE" dirty="0" smtClean="0"/>
              <a:t>  Kontonummer </a:t>
            </a:r>
            <a:r>
              <a:rPr lang="de-DE" dirty="0"/>
              <a:t>im </a:t>
            </a:r>
            <a:r>
              <a:rPr lang="de-DE" dirty="0" smtClean="0"/>
              <a:t>Kundenstamm</a:t>
            </a:r>
            <a:endParaRPr lang="de-DE" dirty="0"/>
          </a:p>
        </p:txBody>
      </p:sp>
      <p:sp>
        <p:nvSpPr>
          <p:cNvPr id="13" name="Eingekerbter Richtungspfeil 12"/>
          <p:cNvSpPr/>
          <p:nvPr/>
        </p:nvSpPr>
        <p:spPr>
          <a:xfrm>
            <a:off x="6057603" y="3561908"/>
            <a:ext cx="1379545"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14" name="Textfeld 13"/>
          <p:cNvSpPr txBox="1"/>
          <p:nvPr/>
        </p:nvSpPr>
        <p:spPr>
          <a:xfrm rot="18883703">
            <a:off x="5857919" y="1928756"/>
            <a:ext cx="3585292" cy="369332"/>
          </a:xfrm>
          <a:prstGeom prst="rect">
            <a:avLst/>
          </a:prstGeom>
          <a:noFill/>
        </p:spPr>
        <p:txBody>
          <a:bodyPr wrap="square" rtlCol="0">
            <a:spAutoFit/>
          </a:bodyPr>
          <a:lstStyle/>
          <a:p>
            <a:r>
              <a:rPr lang="de-DE" dirty="0" smtClean="0"/>
              <a:t>Lastschrifteinzug</a:t>
            </a:r>
          </a:p>
        </p:txBody>
      </p:sp>
      <p:sp>
        <p:nvSpPr>
          <p:cNvPr id="15" name="Eingekerbter Richtungspfeil 14"/>
          <p:cNvSpPr/>
          <p:nvPr/>
        </p:nvSpPr>
        <p:spPr>
          <a:xfrm>
            <a:off x="3779247" y="3561908"/>
            <a:ext cx="1924493"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16" name="Textfeld 15"/>
          <p:cNvSpPr txBox="1"/>
          <p:nvPr/>
        </p:nvSpPr>
        <p:spPr>
          <a:xfrm rot="18883703">
            <a:off x="1170480" y="1993603"/>
            <a:ext cx="3427809" cy="646331"/>
          </a:xfrm>
          <a:prstGeom prst="rect">
            <a:avLst/>
          </a:prstGeom>
          <a:noFill/>
        </p:spPr>
        <p:txBody>
          <a:bodyPr wrap="square" rtlCol="0">
            <a:spAutoFit/>
          </a:bodyPr>
          <a:lstStyle/>
          <a:p>
            <a:r>
              <a:rPr lang="de-DE" dirty="0" smtClean="0"/>
              <a:t>Unterzeichnung</a:t>
            </a:r>
          </a:p>
          <a:p>
            <a:r>
              <a:rPr lang="de-DE" dirty="0"/>
              <a:t> </a:t>
            </a:r>
            <a:r>
              <a:rPr lang="de-DE" dirty="0" smtClean="0"/>
              <a:t>   Einzugsermächtigung</a:t>
            </a:r>
          </a:p>
        </p:txBody>
      </p:sp>
    </p:spTree>
    <p:extLst>
      <p:ext uri="{BB962C8B-B14F-4D97-AF65-F5344CB8AC3E}">
        <p14:creationId xmlns:p14="http://schemas.microsoft.com/office/powerpoint/2010/main" val="33318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1" grpId="0" animBg="1"/>
      <p:bldP spid="12" grpId="0"/>
      <p:bldP spid="13" grpId="0" animBg="1"/>
      <p:bldP spid="14" grpId="0"/>
      <p:bldP spid="15" grpId="0" animBg="1"/>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a:t>
            </a:r>
            <a:r>
              <a:rPr lang="de-DE" b="1" smtClean="0">
                <a:latin typeface="Verdana" pitchFamily="34" charset="0"/>
                <a:ea typeface="Verdana" pitchFamily="34" charset="0"/>
                <a:cs typeface="Verdana" pitchFamily="34" charset="0"/>
              </a:rPr>
              <a:t>oil </a:t>
            </a:r>
            <a:r>
              <a:rPr lang="de-DE" b="1" dirty="0" smtClean="0">
                <a:latin typeface="Verdana" pitchFamily="34" charset="0"/>
                <a:ea typeface="Verdana" pitchFamily="34" charset="0"/>
                <a:cs typeface="Verdana" pitchFamily="34" charset="0"/>
              </a:rPr>
              <a:t>Verfahrensweg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ingekerbter Richtungspfeil 4"/>
          <p:cNvSpPr/>
          <p:nvPr/>
        </p:nvSpPr>
        <p:spPr>
          <a:xfrm>
            <a:off x="1866700" y="3561908"/>
            <a:ext cx="1390781"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6" name="Textfeld 5"/>
          <p:cNvSpPr txBox="1"/>
          <p:nvPr/>
        </p:nvSpPr>
        <p:spPr>
          <a:xfrm rot="18883703">
            <a:off x="1588638" y="1953848"/>
            <a:ext cx="3585292" cy="646331"/>
          </a:xfrm>
          <a:prstGeom prst="rect">
            <a:avLst/>
          </a:prstGeom>
          <a:noFill/>
        </p:spPr>
        <p:txBody>
          <a:bodyPr wrap="square" rtlCol="0">
            <a:spAutoFit/>
          </a:bodyPr>
          <a:lstStyle/>
          <a:p>
            <a:r>
              <a:rPr lang="de-DE" dirty="0"/>
              <a:t>Eintrag Zahlungsweise im </a:t>
            </a:r>
            <a:r>
              <a:rPr lang="de-DE" dirty="0" smtClean="0"/>
              <a:t> </a:t>
            </a:r>
          </a:p>
          <a:p>
            <a:r>
              <a:rPr lang="de-DE" dirty="0"/>
              <a:t> </a:t>
            </a:r>
            <a:r>
              <a:rPr lang="de-DE" dirty="0" smtClean="0"/>
              <a:t>  Kundenstamm</a:t>
            </a:r>
          </a:p>
        </p:txBody>
      </p:sp>
      <p:sp>
        <p:nvSpPr>
          <p:cNvPr id="7" name="Eingekerbter Richtungspfeil 6"/>
          <p:cNvSpPr/>
          <p:nvPr/>
        </p:nvSpPr>
        <p:spPr>
          <a:xfrm>
            <a:off x="3537862" y="3561908"/>
            <a:ext cx="1784762"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8" name="Textfeld 7"/>
          <p:cNvSpPr txBox="1"/>
          <p:nvPr/>
        </p:nvSpPr>
        <p:spPr>
          <a:xfrm rot="18883703">
            <a:off x="3357307" y="1939336"/>
            <a:ext cx="3585292" cy="923330"/>
          </a:xfrm>
          <a:prstGeom prst="rect">
            <a:avLst/>
          </a:prstGeom>
          <a:noFill/>
        </p:spPr>
        <p:txBody>
          <a:bodyPr wrap="square" rtlCol="0">
            <a:spAutoFit/>
          </a:bodyPr>
          <a:lstStyle/>
          <a:p>
            <a:r>
              <a:rPr lang="de-DE" dirty="0"/>
              <a:t>Aushändigung Anschreiben </a:t>
            </a:r>
            <a:endParaRPr lang="de-DE" dirty="0" smtClean="0"/>
          </a:p>
          <a:p>
            <a:r>
              <a:rPr lang="de-DE" dirty="0"/>
              <a:t> </a:t>
            </a:r>
            <a:r>
              <a:rPr lang="de-DE" dirty="0" smtClean="0"/>
              <a:t>  und </a:t>
            </a:r>
            <a:r>
              <a:rPr lang="de-DE" dirty="0"/>
              <a:t>Rückgang durch </a:t>
            </a:r>
            <a:endParaRPr lang="de-DE" dirty="0" smtClean="0"/>
          </a:p>
          <a:p>
            <a:r>
              <a:rPr lang="de-DE" dirty="0"/>
              <a:t> </a:t>
            </a:r>
            <a:r>
              <a:rPr lang="de-DE" dirty="0" smtClean="0"/>
              <a:t>     Kunden </a:t>
            </a:r>
            <a:r>
              <a:rPr lang="de-DE" dirty="0"/>
              <a:t>mit Unterschrift</a:t>
            </a:r>
            <a:endParaRPr lang="de-DE" dirty="0" smtClean="0"/>
          </a:p>
        </p:txBody>
      </p:sp>
      <p:sp>
        <p:nvSpPr>
          <p:cNvPr id="9" name="Eingekerbter Richtungspfeil 8"/>
          <p:cNvSpPr/>
          <p:nvPr/>
        </p:nvSpPr>
        <p:spPr>
          <a:xfrm>
            <a:off x="82481" y="3565446"/>
            <a:ext cx="1402908"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10" name="Textfeld 9"/>
          <p:cNvSpPr txBox="1"/>
          <p:nvPr/>
        </p:nvSpPr>
        <p:spPr>
          <a:xfrm rot="18883703">
            <a:off x="-389874" y="1719051"/>
            <a:ext cx="4431818" cy="646331"/>
          </a:xfrm>
          <a:prstGeom prst="rect">
            <a:avLst/>
          </a:prstGeom>
          <a:noFill/>
        </p:spPr>
        <p:txBody>
          <a:bodyPr wrap="square" rtlCol="0">
            <a:spAutoFit/>
          </a:bodyPr>
          <a:lstStyle/>
          <a:p>
            <a:r>
              <a:rPr lang="de-DE" dirty="0"/>
              <a:t>Festlegung privat/geschäftlich </a:t>
            </a:r>
            <a:endParaRPr lang="de-DE" dirty="0" smtClean="0"/>
          </a:p>
          <a:p>
            <a:r>
              <a:rPr lang="de-DE" dirty="0" smtClean="0"/>
              <a:t>    im Kundenstamm</a:t>
            </a:r>
          </a:p>
        </p:txBody>
      </p:sp>
      <p:sp>
        <p:nvSpPr>
          <p:cNvPr id="11" name="Eingekerbter Richtungspfeil 10"/>
          <p:cNvSpPr/>
          <p:nvPr/>
        </p:nvSpPr>
        <p:spPr>
          <a:xfrm>
            <a:off x="953117" y="3565446"/>
            <a:ext cx="1432208"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12" name="Textfeld 11"/>
          <p:cNvSpPr txBox="1"/>
          <p:nvPr/>
        </p:nvSpPr>
        <p:spPr>
          <a:xfrm rot="18883703">
            <a:off x="484974" y="1477904"/>
            <a:ext cx="4976137" cy="646331"/>
          </a:xfrm>
          <a:prstGeom prst="rect">
            <a:avLst/>
          </a:prstGeom>
          <a:noFill/>
        </p:spPr>
        <p:txBody>
          <a:bodyPr wrap="square" rtlCol="0">
            <a:spAutoFit/>
          </a:bodyPr>
          <a:lstStyle/>
          <a:p>
            <a:r>
              <a:rPr lang="de-DE" dirty="0"/>
              <a:t>Eintrag IBAN/BIC im </a:t>
            </a:r>
            <a:endParaRPr lang="de-DE" dirty="0" smtClean="0"/>
          </a:p>
          <a:p>
            <a:r>
              <a:rPr lang="de-DE" dirty="0"/>
              <a:t> </a:t>
            </a:r>
            <a:r>
              <a:rPr lang="de-DE" dirty="0" smtClean="0"/>
              <a:t>  Kundenstamm </a:t>
            </a:r>
          </a:p>
        </p:txBody>
      </p:sp>
      <p:sp>
        <p:nvSpPr>
          <p:cNvPr id="14" name="Textfeld 13"/>
          <p:cNvSpPr txBox="1"/>
          <p:nvPr/>
        </p:nvSpPr>
        <p:spPr>
          <a:xfrm>
            <a:off x="255180" y="921120"/>
            <a:ext cx="3817089" cy="369332"/>
          </a:xfrm>
          <a:prstGeom prst="rect">
            <a:avLst/>
          </a:prstGeom>
          <a:noFill/>
        </p:spPr>
        <p:txBody>
          <a:bodyPr wrap="square" rtlCol="0">
            <a:spAutoFit/>
          </a:bodyPr>
          <a:lstStyle/>
          <a:p>
            <a:r>
              <a:rPr lang="de-DE" b="1" dirty="0" smtClean="0"/>
              <a:t>mit SEPA:</a:t>
            </a:r>
            <a:endParaRPr lang="de-DE" b="1" dirty="0"/>
          </a:p>
        </p:txBody>
      </p:sp>
      <p:sp>
        <p:nvSpPr>
          <p:cNvPr id="15" name="Eingekerbter Richtungspfeil 14"/>
          <p:cNvSpPr/>
          <p:nvPr/>
        </p:nvSpPr>
        <p:spPr>
          <a:xfrm>
            <a:off x="2741083" y="3561908"/>
            <a:ext cx="1285003"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16" name="Textfeld 15"/>
          <p:cNvSpPr txBox="1"/>
          <p:nvPr/>
        </p:nvSpPr>
        <p:spPr>
          <a:xfrm rot="18883703">
            <a:off x="2450207" y="1957386"/>
            <a:ext cx="3585292" cy="646331"/>
          </a:xfrm>
          <a:prstGeom prst="rect">
            <a:avLst/>
          </a:prstGeom>
          <a:noFill/>
        </p:spPr>
        <p:txBody>
          <a:bodyPr wrap="square" rtlCol="0">
            <a:spAutoFit/>
          </a:bodyPr>
          <a:lstStyle/>
          <a:p>
            <a:r>
              <a:rPr lang="de-DE" dirty="0"/>
              <a:t>Erstellung Mandat und </a:t>
            </a:r>
            <a:endParaRPr lang="de-DE" dirty="0" smtClean="0"/>
          </a:p>
          <a:p>
            <a:r>
              <a:rPr lang="de-DE" dirty="0"/>
              <a:t> </a:t>
            </a:r>
            <a:r>
              <a:rPr lang="de-DE" dirty="0" smtClean="0"/>
              <a:t>  Anschreiben </a:t>
            </a:r>
            <a:r>
              <a:rPr lang="de-DE" dirty="0"/>
              <a:t>in </a:t>
            </a:r>
            <a:r>
              <a:rPr lang="de-DE" dirty="0" err="1"/>
              <a:t>Xoil</a:t>
            </a:r>
            <a:endParaRPr lang="de-DE" dirty="0" smtClean="0"/>
          </a:p>
        </p:txBody>
      </p:sp>
      <p:sp>
        <p:nvSpPr>
          <p:cNvPr id="18" name="Eingekerbter Richtungspfeil 17"/>
          <p:cNvSpPr/>
          <p:nvPr/>
        </p:nvSpPr>
        <p:spPr>
          <a:xfrm>
            <a:off x="4791266" y="3565446"/>
            <a:ext cx="1377519"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19" name="Eingekerbter Richtungspfeil 18"/>
          <p:cNvSpPr/>
          <p:nvPr/>
        </p:nvSpPr>
        <p:spPr>
          <a:xfrm>
            <a:off x="5664114" y="3568984"/>
            <a:ext cx="1334390" cy="1339702"/>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de-DE" dirty="0">
              <a:solidFill>
                <a:schemeClr val="bg1"/>
              </a:solidFill>
            </a:endParaRPr>
          </a:p>
        </p:txBody>
      </p:sp>
      <p:sp>
        <p:nvSpPr>
          <p:cNvPr id="20" name="Textfeld 19"/>
          <p:cNvSpPr txBox="1"/>
          <p:nvPr/>
        </p:nvSpPr>
        <p:spPr>
          <a:xfrm rot="18883703">
            <a:off x="4452108" y="1823196"/>
            <a:ext cx="4099620" cy="646331"/>
          </a:xfrm>
          <a:prstGeom prst="rect">
            <a:avLst/>
          </a:prstGeom>
          <a:noFill/>
        </p:spPr>
        <p:txBody>
          <a:bodyPr wrap="square" rtlCol="0">
            <a:spAutoFit/>
          </a:bodyPr>
          <a:lstStyle/>
          <a:p>
            <a:r>
              <a:rPr lang="de-DE" dirty="0"/>
              <a:t>Prüfung Mandat und </a:t>
            </a:r>
            <a:r>
              <a:rPr lang="de-DE" dirty="0" smtClean="0"/>
              <a:t>  </a:t>
            </a:r>
          </a:p>
          <a:p>
            <a:r>
              <a:rPr lang="de-DE" dirty="0"/>
              <a:t> </a:t>
            </a:r>
            <a:r>
              <a:rPr lang="de-DE" dirty="0" smtClean="0"/>
              <a:t>   Aktivierung </a:t>
            </a:r>
            <a:r>
              <a:rPr lang="de-DE" dirty="0"/>
              <a:t>im Mandatsstamm</a:t>
            </a:r>
            <a:endParaRPr lang="de-DE" dirty="0" smtClean="0"/>
          </a:p>
        </p:txBody>
      </p:sp>
      <p:sp>
        <p:nvSpPr>
          <p:cNvPr id="21" name="Textfeld 20"/>
          <p:cNvSpPr txBox="1"/>
          <p:nvPr/>
        </p:nvSpPr>
        <p:spPr>
          <a:xfrm rot="18883703">
            <a:off x="7238081" y="2468999"/>
            <a:ext cx="2216714" cy="369332"/>
          </a:xfrm>
          <a:prstGeom prst="rect">
            <a:avLst/>
          </a:prstGeom>
          <a:noFill/>
        </p:spPr>
        <p:txBody>
          <a:bodyPr wrap="square" rtlCol="0">
            <a:spAutoFit/>
          </a:bodyPr>
          <a:lstStyle/>
          <a:p>
            <a:r>
              <a:rPr lang="de-DE" dirty="0" smtClean="0"/>
              <a:t>Lastschrifteinzug</a:t>
            </a:r>
          </a:p>
        </p:txBody>
      </p:sp>
      <p:sp>
        <p:nvSpPr>
          <p:cNvPr id="22" name="Eingekerbter Richtungspfeil 21"/>
          <p:cNvSpPr/>
          <p:nvPr/>
        </p:nvSpPr>
        <p:spPr>
          <a:xfrm>
            <a:off x="6526209" y="3571256"/>
            <a:ext cx="1282339"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23" name="Textfeld 22"/>
          <p:cNvSpPr txBox="1"/>
          <p:nvPr/>
        </p:nvSpPr>
        <p:spPr>
          <a:xfrm rot="18883703">
            <a:off x="5375134" y="2012789"/>
            <a:ext cx="3518603" cy="646331"/>
          </a:xfrm>
          <a:prstGeom prst="rect">
            <a:avLst/>
          </a:prstGeom>
          <a:noFill/>
        </p:spPr>
        <p:txBody>
          <a:bodyPr wrap="square" rtlCol="0">
            <a:spAutoFit/>
          </a:bodyPr>
          <a:lstStyle/>
          <a:p>
            <a:r>
              <a:rPr lang="de-DE" dirty="0"/>
              <a:t>Rechtliche Absicherung </a:t>
            </a:r>
            <a:endParaRPr lang="de-DE" dirty="0" smtClean="0"/>
          </a:p>
          <a:p>
            <a:r>
              <a:rPr lang="de-DE" dirty="0"/>
              <a:t> </a:t>
            </a:r>
            <a:r>
              <a:rPr lang="de-DE" dirty="0" smtClean="0"/>
              <a:t>  sichergestellt</a:t>
            </a:r>
          </a:p>
        </p:txBody>
      </p:sp>
      <p:sp>
        <p:nvSpPr>
          <p:cNvPr id="24" name="Textfeld 23"/>
          <p:cNvSpPr txBox="1"/>
          <p:nvPr/>
        </p:nvSpPr>
        <p:spPr>
          <a:xfrm rot="18883703">
            <a:off x="6209228" y="2034307"/>
            <a:ext cx="3321781" cy="646331"/>
          </a:xfrm>
          <a:prstGeom prst="rect">
            <a:avLst/>
          </a:prstGeom>
          <a:noFill/>
        </p:spPr>
        <p:txBody>
          <a:bodyPr wrap="square" rtlCol="0">
            <a:spAutoFit/>
          </a:bodyPr>
          <a:lstStyle/>
          <a:p>
            <a:r>
              <a:rPr lang="de-DE" dirty="0"/>
              <a:t>Rechnungsschreibung mit </a:t>
            </a:r>
            <a:endParaRPr lang="de-DE" dirty="0" smtClean="0"/>
          </a:p>
          <a:p>
            <a:r>
              <a:rPr lang="de-DE" dirty="0"/>
              <a:t> </a:t>
            </a:r>
            <a:r>
              <a:rPr lang="de-DE" dirty="0" smtClean="0"/>
              <a:t>  </a:t>
            </a:r>
            <a:r>
              <a:rPr lang="de-DE" dirty="0" err="1" smtClean="0"/>
              <a:t>Prenotifizierung</a:t>
            </a:r>
            <a:endParaRPr lang="de-DE" dirty="0" smtClean="0"/>
          </a:p>
        </p:txBody>
      </p:sp>
      <p:sp>
        <p:nvSpPr>
          <p:cNvPr id="25" name="Eingekerbter Richtungspfeil 24"/>
          <p:cNvSpPr/>
          <p:nvPr/>
        </p:nvSpPr>
        <p:spPr>
          <a:xfrm>
            <a:off x="7341224" y="3571256"/>
            <a:ext cx="1282339"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26" name="Textfeld 25"/>
          <p:cNvSpPr txBox="1"/>
          <p:nvPr/>
        </p:nvSpPr>
        <p:spPr>
          <a:xfrm>
            <a:off x="107504" y="5418166"/>
            <a:ext cx="8946304" cy="646331"/>
          </a:xfrm>
          <a:prstGeom prst="rect">
            <a:avLst/>
          </a:prstGeom>
          <a:noFill/>
        </p:spPr>
        <p:txBody>
          <a:bodyPr wrap="square" rtlCol="0">
            <a:spAutoFit/>
          </a:bodyPr>
          <a:lstStyle/>
          <a:p>
            <a:r>
              <a:rPr lang="de-DE" dirty="0"/>
              <a:t>Verfahren bei WS / HG / … gleich wie in </a:t>
            </a:r>
            <a:r>
              <a:rPr lang="de-DE" dirty="0" err="1"/>
              <a:t>Xoil</a:t>
            </a:r>
            <a:r>
              <a:rPr lang="de-DE" dirty="0"/>
              <a:t>, nur bei Mandatserstellung </a:t>
            </a:r>
            <a:endParaRPr lang="de-DE" dirty="0" smtClean="0"/>
          </a:p>
          <a:p>
            <a:r>
              <a:rPr lang="de-DE" dirty="0" smtClean="0"/>
              <a:t>und </a:t>
            </a:r>
            <a:r>
              <a:rPr lang="de-DE" dirty="0"/>
              <a:t>Anschreiben wird der Bereich unterschieden</a:t>
            </a:r>
          </a:p>
        </p:txBody>
      </p:sp>
    </p:spTree>
    <p:extLst>
      <p:ext uri="{BB962C8B-B14F-4D97-AF65-F5344CB8AC3E}">
        <p14:creationId xmlns:p14="http://schemas.microsoft.com/office/powerpoint/2010/main" val="33318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P spid="15" grpId="0" animBg="1"/>
      <p:bldP spid="16" grpId="0"/>
      <p:bldP spid="18" grpId="0" animBg="1"/>
      <p:bldP spid="19" grpId="0" animBg="1"/>
      <p:bldP spid="20" grpId="0"/>
      <p:bldP spid="21" grpId="0"/>
      <p:bldP spid="22" grpId="0" animBg="1"/>
      <p:bldP spid="23" grpId="0"/>
      <p:bldP spid="24" grpId="0"/>
      <p:bldP spid="25" grpId="0" animBg="1"/>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 Verfahrensweg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ingekerbter Richtungspfeil 5"/>
          <p:cNvSpPr/>
          <p:nvPr/>
        </p:nvSpPr>
        <p:spPr>
          <a:xfrm>
            <a:off x="1702454" y="3561908"/>
            <a:ext cx="1924493"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7" name="Textfeld 6"/>
          <p:cNvSpPr txBox="1"/>
          <p:nvPr/>
        </p:nvSpPr>
        <p:spPr>
          <a:xfrm rot="18883703">
            <a:off x="1529902" y="1911046"/>
            <a:ext cx="3585292" cy="923330"/>
          </a:xfrm>
          <a:prstGeom prst="rect">
            <a:avLst/>
          </a:prstGeom>
          <a:noFill/>
        </p:spPr>
        <p:txBody>
          <a:bodyPr wrap="square" rtlCol="0">
            <a:spAutoFit/>
          </a:bodyPr>
          <a:lstStyle/>
          <a:p>
            <a:r>
              <a:rPr lang="de-DE" dirty="0" smtClean="0"/>
              <a:t>Vertragsunterzeichnung </a:t>
            </a:r>
          </a:p>
          <a:p>
            <a:r>
              <a:rPr lang="de-DE" dirty="0"/>
              <a:t> </a:t>
            </a:r>
            <a:r>
              <a:rPr lang="de-DE" dirty="0" smtClean="0"/>
              <a:t>   inkl. Erteilung der      </a:t>
            </a:r>
          </a:p>
          <a:p>
            <a:r>
              <a:rPr lang="de-DE" dirty="0"/>
              <a:t> </a:t>
            </a:r>
            <a:r>
              <a:rPr lang="de-DE" dirty="0" smtClean="0"/>
              <a:t>      Einzugsermächtigung</a:t>
            </a:r>
          </a:p>
        </p:txBody>
      </p:sp>
      <p:sp>
        <p:nvSpPr>
          <p:cNvPr id="8" name="Eingekerbter Richtungspfeil 7"/>
          <p:cNvSpPr/>
          <p:nvPr/>
        </p:nvSpPr>
        <p:spPr>
          <a:xfrm>
            <a:off x="4083598" y="3561908"/>
            <a:ext cx="1924493"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9" name="Textfeld 8"/>
          <p:cNvSpPr txBox="1"/>
          <p:nvPr/>
        </p:nvSpPr>
        <p:spPr>
          <a:xfrm rot="18883703">
            <a:off x="4029374" y="1927323"/>
            <a:ext cx="3585292" cy="646331"/>
          </a:xfrm>
          <a:prstGeom prst="rect">
            <a:avLst/>
          </a:prstGeom>
          <a:noFill/>
        </p:spPr>
        <p:txBody>
          <a:bodyPr wrap="square" rtlCol="0">
            <a:spAutoFit/>
          </a:bodyPr>
          <a:lstStyle/>
          <a:p>
            <a:r>
              <a:rPr lang="de-DE" dirty="0" smtClean="0"/>
              <a:t>Aushändigung der Karte</a:t>
            </a:r>
          </a:p>
          <a:p>
            <a:r>
              <a:rPr lang="de-DE" dirty="0"/>
              <a:t> </a:t>
            </a:r>
            <a:r>
              <a:rPr lang="de-DE" dirty="0" smtClean="0"/>
              <a:t>   Kunde kann sofort tanken</a:t>
            </a:r>
          </a:p>
        </p:txBody>
      </p:sp>
      <p:sp>
        <p:nvSpPr>
          <p:cNvPr id="10" name="Textfeld 9"/>
          <p:cNvSpPr txBox="1"/>
          <p:nvPr/>
        </p:nvSpPr>
        <p:spPr>
          <a:xfrm>
            <a:off x="255181" y="921120"/>
            <a:ext cx="3338624" cy="369332"/>
          </a:xfrm>
          <a:prstGeom prst="rect">
            <a:avLst/>
          </a:prstGeom>
          <a:noFill/>
        </p:spPr>
        <p:txBody>
          <a:bodyPr wrap="square" rtlCol="0">
            <a:spAutoFit/>
          </a:bodyPr>
          <a:lstStyle/>
          <a:p>
            <a:r>
              <a:rPr lang="de-DE" b="1" dirty="0" smtClean="0"/>
              <a:t>ohne SEPA:</a:t>
            </a:r>
            <a:endParaRPr lang="de-DE" b="1" dirty="0"/>
          </a:p>
        </p:txBody>
      </p:sp>
      <p:sp>
        <p:nvSpPr>
          <p:cNvPr id="11" name="Eingekerbter Richtungspfeil 10"/>
          <p:cNvSpPr/>
          <p:nvPr/>
        </p:nvSpPr>
        <p:spPr>
          <a:xfrm>
            <a:off x="3136605" y="3561908"/>
            <a:ext cx="1430079" cy="1339702"/>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de-DE" dirty="0">
              <a:solidFill>
                <a:schemeClr val="bg1"/>
              </a:solidFill>
            </a:endParaRPr>
          </a:p>
        </p:txBody>
      </p:sp>
      <p:sp>
        <p:nvSpPr>
          <p:cNvPr id="12" name="Textfeld 11"/>
          <p:cNvSpPr txBox="1"/>
          <p:nvPr/>
        </p:nvSpPr>
        <p:spPr>
          <a:xfrm rot="18883703">
            <a:off x="2837836" y="1957386"/>
            <a:ext cx="3585292" cy="646331"/>
          </a:xfrm>
          <a:prstGeom prst="rect">
            <a:avLst/>
          </a:prstGeom>
          <a:noFill/>
        </p:spPr>
        <p:txBody>
          <a:bodyPr wrap="square" rtlCol="0">
            <a:spAutoFit/>
          </a:bodyPr>
          <a:lstStyle/>
          <a:p>
            <a:r>
              <a:rPr lang="de-DE" dirty="0" smtClean="0"/>
              <a:t>Rechtliche Absicherung des   </a:t>
            </a:r>
          </a:p>
          <a:p>
            <a:r>
              <a:rPr lang="de-DE" dirty="0"/>
              <a:t> </a:t>
            </a:r>
            <a:r>
              <a:rPr lang="de-DE" dirty="0" smtClean="0"/>
              <a:t>  Geldeingangs hergestellt</a:t>
            </a:r>
          </a:p>
        </p:txBody>
      </p:sp>
      <p:sp>
        <p:nvSpPr>
          <p:cNvPr id="13" name="Eingekerbter Richtungspfeil 12"/>
          <p:cNvSpPr/>
          <p:nvPr/>
        </p:nvSpPr>
        <p:spPr>
          <a:xfrm>
            <a:off x="5484387" y="3561908"/>
            <a:ext cx="1924493"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14" name="Textfeld 13"/>
          <p:cNvSpPr txBox="1"/>
          <p:nvPr/>
        </p:nvSpPr>
        <p:spPr>
          <a:xfrm rot="18883703">
            <a:off x="5393887" y="1913089"/>
            <a:ext cx="3585292" cy="646331"/>
          </a:xfrm>
          <a:prstGeom prst="rect">
            <a:avLst/>
          </a:prstGeom>
          <a:noFill/>
        </p:spPr>
        <p:txBody>
          <a:bodyPr wrap="square" rtlCol="0">
            <a:spAutoFit/>
          </a:bodyPr>
          <a:lstStyle/>
          <a:p>
            <a:r>
              <a:rPr lang="de-DE" dirty="0" smtClean="0"/>
              <a:t>Rechnungsschreibung</a:t>
            </a:r>
          </a:p>
          <a:p>
            <a:r>
              <a:rPr lang="de-DE" dirty="0"/>
              <a:t> </a:t>
            </a:r>
            <a:r>
              <a:rPr lang="de-DE" dirty="0" smtClean="0"/>
              <a:t>   Lastschrifteinzug</a:t>
            </a:r>
          </a:p>
        </p:txBody>
      </p:sp>
    </p:spTree>
    <p:extLst>
      <p:ext uri="{BB962C8B-B14F-4D97-AF65-F5344CB8AC3E}">
        <p14:creationId xmlns:p14="http://schemas.microsoft.com/office/powerpoint/2010/main" val="401154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1" grpId="0" animBg="1"/>
      <p:bldP spid="12" grpId="0"/>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Begriffe</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609" y="2866398"/>
            <a:ext cx="3959225"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7182471" y="3344439"/>
            <a:ext cx="1955296" cy="369332"/>
          </a:xfrm>
          <a:prstGeom prst="rect">
            <a:avLst/>
          </a:prstGeom>
          <a:noFill/>
        </p:spPr>
        <p:txBody>
          <a:bodyPr wrap="square" rtlCol="0">
            <a:spAutoFit/>
          </a:bodyPr>
          <a:lstStyle/>
          <a:p>
            <a:r>
              <a:rPr lang="de-DE" b="1" dirty="0" smtClean="0"/>
              <a:t>Target-Tage</a:t>
            </a:r>
            <a:endParaRPr lang="de-DE" b="1" dirty="0"/>
          </a:p>
        </p:txBody>
      </p:sp>
      <p:sp>
        <p:nvSpPr>
          <p:cNvPr id="9" name="Textfeld 8"/>
          <p:cNvSpPr txBox="1"/>
          <p:nvPr/>
        </p:nvSpPr>
        <p:spPr>
          <a:xfrm>
            <a:off x="5137632" y="5785594"/>
            <a:ext cx="2074171" cy="369332"/>
          </a:xfrm>
          <a:prstGeom prst="rect">
            <a:avLst/>
          </a:prstGeom>
          <a:noFill/>
        </p:spPr>
        <p:txBody>
          <a:bodyPr wrap="square" rtlCol="0">
            <a:spAutoFit/>
          </a:bodyPr>
          <a:lstStyle/>
          <a:p>
            <a:r>
              <a:rPr lang="de-DE" b="1" dirty="0" smtClean="0"/>
              <a:t>XML-Datei</a:t>
            </a:r>
            <a:endParaRPr lang="de-DE" b="1" dirty="0"/>
          </a:p>
        </p:txBody>
      </p:sp>
      <p:sp>
        <p:nvSpPr>
          <p:cNvPr id="10" name="Textfeld 9"/>
          <p:cNvSpPr txBox="1"/>
          <p:nvPr/>
        </p:nvSpPr>
        <p:spPr>
          <a:xfrm>
            <a:off x="2246630" y="5785594"/>
            <a:ext cx="2463591" cy="369332"/>
          </a:xfrm>
          <a:prstGeom prst="rect">
            <a:avLst/>
          </a:prstGeom>
          <a:noFill/>
        </p:spPr>
        <p:txBody>
          <a:bodyPr wrap="square" rtlCol="0">
            <a:spAutoFit/>
          </a:bodyPr>
          <a:lstStyle/>
          <a:p>
            <a:r>
              <a:rPr lang="de-DE" b="1" dirty="0" smtClean="0"/>
              <a:t>Basis-Mandat</a:t>
            </a:r>
            <a:endParaRPr lang="de-DE" b="1" dirty="0"/>
          </a:p>
        </p:txBody>
      </p:sp>
      <p:sp>
        <p:nvSpPr>
          <p:cNvPr id="11" name="Textfeld 10"/>
          <p:cNvSpPr txBox="1"/>
          <p:nvPr/>
        </p:nvSpPr>
        <p:spPr>
          <a:xfrm>
            <a:off x="161254" y="4204587"/>
            <a:ext cx="2250436" cy="369332"/>
          </a:xfrm>
          <a:prstGeom prst="rect">
            <a:avLst/>
          </a:prstGeom>
          <a:noFill/>
        </p:spPr>
        <p:txBody>
          <a:bodyPr wrap="square" rtlCol="0">
            <a:spAutoFit/>
          </a:bodyPr>
          <a:lstStyle/>
          <a:p>
            <a:r>
              <a:rPr lang="de-DE" b="1" dirty="0" smtClean="0"/>
              <a:t>Firmenmandat</a:t>
            </a:r>
            <a:endParaRPr lang="de-DE" b="1" dirty="0"/>
          </a:p>
        </p:txBody>
      </p:sp>
      <p:sp>
        <p:nvSpPr>
          <p:cNvPr id="12" name="Textfeld 11"/>
          <p:cNvSpPr txBox="1"/>
          <p:nvPr/>
        </p:nvSpPr>
        <p:spPr>
          <a:xfrm>
            <a:off x="2708337" y="1857888"/>
            <a:ext cx="2130880" cy="369332"/>
          </a:xfrm>
          <a:prstGeom prst="rect">
            <a:avLst/>
          </a:prstGeom>
          <a:noFill/>
        </p:spPr>
        <p:txBody>
          <a:bodyPr wrap="square" rtlCol="0">
            <a:spAutoFit/>
          </a:bodyPr>
          <a:lstStyle/>
          <a:p>
            <a:r>
              <a:rPr lang="de-DE" b="1" dirty="0" smtClean="0"/>
              <a:t>Gläubiger-ID</a:t>
            </a:r>
            <a:endParaRPr lang="de-DE" b="1" dirty="0"/>
          </a:p>
        </p:txBody>
      </p:sp>
      <p:sp>
        <p:nvSpPr>
          <p:cNvPr id="13" name="Textfeld 12"/>
          <p:cNvSpPr txBox="1"/>
          <p:nvPr/>
        </p:nvSpPr>
        <p:spPr>
          <a:xfrm>
            <a:off x="310108" y="3154290"/>
            <a:ext cx="2078273" cy="369332"/>
          </a:xfrm>
          <a:prstGeom prst="rect">
            <a:avLst/>
          </a:prstGeom>
          <a:noFill/>
        </p:spPr>
        <p:txBody>
          <a:bodyPr wrap="square" rtlCol="0">
            <a:spAutoFit/>
          </a:bodyPr>
          <a:lstStyle/>
          <a:p>
            <a:r>
              <a:rPr lang="de-DE" b="1" dirty="0" smtClean="0"/>
              <a:t>Mandats-ID</a:t>
            </a:r>
            <a:endParaRPr lang="de-DE" b="1" dirty="0"/>
          </a:p>
        </p:txBody>
      </p:sp>
      <p:sp>
        <p:nvSpPr>
          <p:cNvPr id="14" name="Textfeld 13"/>
          <p:cNvSpPr txBox="1"/>
          <p:nvPr/>
        </p:nvSpPr>
        <p:spPr>
          <a:xfrm>
            <a:off x="1093373" y="1329068"/>
            <a:ext cx="1254341" cy="369332"/>
          </a:xfrm>
          <a:prstGeom prst="rect">
            <a:avLst/>
          </a:prstGeom>
          <a:noFill/>
        </p:spPr>
        <p:txBody>
          <a:bodyPr wrap="square" rtlCol="0">
            <a:spAutoFit/>
          </a:bodyPr>
          <a:lstStyle/>
          <a:p>
            <a:r>
              <a:rPr lang="de-DE" b="1" dirty="0" smtClean="0"/>
              <a:t>Mandat</a:t>
            </a:r>
            <a:endParaRPr lang="de-DE" b="1" dirty="0"/>
          </a:p>
        </p:txBody>
      </p:sp>
      <p:sp>
        <p:nvSpPr>
          <p:cNvPr id="15" name="Textfeld 14"/>
          <p:cNvSpPr txBox="1"/>
          <p:nvPr/>
        </p:nvSpPr>
        <p:spPr>
          <a:xfrm>
            <a:off x="310108" y="2133118"/>
            <a:ext cx="2371361" cy="369332"/>
          </a:xfrm>
          <a:prstGeom prst="rect">
            <a:avLst/>
          </a:prstGeom>
          <a:noFill/>
        </p:spPr>
        <p:txBody>
          <a:bodyPr wrap="square" rtlCol="0">
            <a:spAutoFit/>
          </a:bodyPr>
          <a:lstStyle/>
          <a:p>
            <a:r>
              <a:rPr lang="de-DE" b="1" dirty="0" smtClean="0"/>
              <a:t>Einmal-Mandat</a:t>
            </a:r>
            <a:endParaRPr lang="de-DE" b="1" dirty="0"/>
          </a:p>
        </p:txBody>
      </p:sp>
      <p:sp>
        <p:nvSpPr>
          <p:cNvPr id="16" name="Textfeld 15"/>
          <p:cNvSpPr txBox="1"/>
          <p:nvPr/>
        </p:nvSpPr>
        <p:spPr>
          <a:xfrm>
            <a:off x="5828489" y="1545263"/>
            <a:ext cx="2131560" cy="369332"/>
          </a:xfrm>
          <a:prstGeom prst="rect">
            <a:avLst/>
          </a:prstGeom>
          <a:noFill/>
        </p:spPr>
        <p:txBody>
          <a:bodyPr wrap="square" rtlCol="0">
            <a:spAutoFit/>
          </a:bodyPr>
          <a:lstStyle/>
          <a:p>
            <a:r>
              <a:rPr lang="de-DE" b="1" dirty="0" smtClean="0"/>
              <a:t>Dauermandat</a:t>
            </a:r>
            <a:endParaRPr lang="de-DE" b="1" dirty="0"/>
          </a:p>
        </p:txBody>
      </p:sp>
      <p:sp>
        <p:nvSpPr>
          <p:cNvPr id="17" name="Textfeld 16"/>
          <p:cNvSpPr txBox="1"/>
          <p:nvPr/>
        </p:nvSpPr>
        <p:spPr>
          <a:xfrm>
            <a:off x="3848979" y="1144402"/>
            <a:ext cx="2164354" cy="369332"/>
          </a:xfrm>
          <a:prstGeom prst="rect">
            <a:avLst/>
          </a:prstGeom>
          <a:noFill/>
        </p:spPr>
        <p:txBody>
          <a:bodyPr wrap="square" rtlCol="0">
            <a:spAutoFit/>
          </a:bodyPr>
          <a:lstStyle/>
          <a:p>
            <a:r>
              <a:rPr lang="de-DE" b="1" dirty="0" err="1" smtClean="0"/>
              <a:t>Prenotification</a:t>
            </a:r>
            <a:endParaRPr lang="de-DE" b="1" dirty="0"/>
          </a:p>
        </p:txBody>
      </p:sp>
      <p:sp>
        <p:nvSpPr>
          <p:cNvPr id="18" name="Textfeld 17"/>
          <p:cNvSpPr txBox="1"/>
          <p:nvPr/>
        </p:nvSpPr>
        <p:spPr>
          <a:xfrm>
            <a:off x="515960" y="5202865"/>
            <a:ext cx="4237157" cy="369332"/>
          </a:xfrm>
          <a:prstGeom prst="rect">
            <a:avLst/>
          </a:prstGeom>
          <a:noFill/>
        </p:spPr>
        <p:txBody>
          <a:bodyPr wrap="square" rtlCol="0">
            <a:spAutoFit/>
          </a:bodyPr>
          <a:lstStyle/>
          <a:p>
            <a:r>
              <a:rPr lang="de-DE" b="1" dirty="0" smtClean="0"/>
              <a:t>Deutsche Kreditwirtschaft</a:t>
            </a:r>
            <a:endParaRPr lang="de-DE" b="1" dirty="0"/>
          </a:p>
        </p:txBody>
      </p:sp>
      <p:sp>
        <p:nvSpPr>
          <p:cNvPr id="19" name="Textfeld 18"/>
          <p:cNvSpPr txBox="1"/>
          <p:nvPr/>
        </p:nvSpPr>
        <p:spPr>
          <a:xfrm>
            <a:off x="6470640" y="5125778"/>
            <a:ext cx="1492304" cy="369332"/>
          </a:xfrm>
          <a:prstGeom prst="rect">
            <a:avLst/>
          </a:prstGeom>
          <a:noFill/>
        </p:spPr>
        <p:txBody>
          <a:bodyPr wrap="square" rtlCol="0">
            <a:spAutoFit/>
          </a:bodyPr>
          <a:lstStyle/>
          <a:p>
            <a:r>
              <a:rPr lang="de-DE" b="1" dirty="0" err="1" smtClean="0"/>
              <a:t>Stuzza</a:t>
            </a:r>
            <a:endParaRPr lang="de-DE" b="1" dirty="0"/>
          </a:p>
        </p:txBody>
      </p:sp>
      <p:sp>
        <p:nvSpPr>
          <p:cNvPr id="8" name="Textfeld 7"/>
          <p:cNvSpPr txBox="1"/>
          <p:nvPr/>
        </p:nvSpPr>
        <p:spPr>
          <a:xfrm>
            <a:off x="6909473" y="4389253"/>
            <a:ext cx="2106943" cy="369332"/>
          </a:xfrm>
          <a:prstGeom prst="rect">
            <a:avLst/>
          </a:prstGeom>
          <a:noFill/>
        </p:spPr>
        <p:txBody>
          <a:bodyPr wrap="square" rtlCol="0">
            <a:spAutoFit/>
          </a:bodyPr>
          <a:lstStyle/>
          <a:p>
            <a:r>
              <a:rPr lang="de-DE" b="1" dirty="0" smtClean="0"/>
              <a:t>SCL-Directory</a:t>
            </a:r>
            <a:endParaRPr lang="de-DE" b="1" dirty="0"/>
          </a:p>
        </p:txBody>
      </p:sp>
      <p:sp>
        <p:nvSpPr>
          <p:cNvPr id="20" name="Textfeld 19"/>
          <p:cNvSpPr txBox="1"/>
          <p:nvPr/>
        </p:nvSpPr>
        <p:spPr>
          <a:xfrm>
            <a:off x="6849415" y="2321584"/>
            <a:ext cx="1617068" cy="369332"/>
          </a:xfrm>
          <a:prstGeom prst="rect">
            <a:avLst/>
          </a:prstGeom>
          <a:noFill/>
        </p:spPr>
        <p:txBody>
          <a:bodyPr wrap="square" rtlCol="0">
            <a:spAutoFit/>
          </a:bodyPr>
          <a:lstStyle/>
          <a:p>
            <a:r>
              <a:rPr lang="de-DE" b="1" dirty="0" err="1" smtClean="0"/>
              <a:t>Rulebook</a:t>
            </a:r>
            <a:endParaRPr lang="de-DE" b="1" dirty="0"/>
          </a:p>
        </p:txBody>
      </p:sp>
    </p:spTree>
    <p:extLst>
      <p:ext uri="{BB962C8B-B14F-4D97-AF65-F5344CB8AC3E}">
        <p14:creationId xmlns:p14="http://schemas.microsoft.com/office/powerpoint/2010/main" val="11932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25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grpId="0" nodeType="afterEffect">
                                  <p:stCondLst>
                                    <p:cond delay="250"/>
                                  </p:stCondLst>
                                  <p:childTnLst>
                                    <p:set>
                                      <p:cBhvr>
                                        <p:cTn id="24" dur="1" fill="hold">
                                          <p:stCondLst>
                                            <p:cond delay="0"/>
                                          </p:stCondLst>
                                        </p:cTn>
                                        <p:tgtEl>
                                          <p:spTgt spid="19"/>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25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1750"/>
                            </p:stCondLst>
                            <p:childTnLst>
                              <p:par>
                                <p:cTn id="29" presetID="1" presetClass="entr" presetSubtype="0"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25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2250"/>
                            </p:stCondLst>
                            <p:childTnLst>
                              <p:par>
                                <p:cTn id="35" presetID="1" presetClass="entr" presetSubtype="0" fill="hold" grpId="0" nodeType="afterEffect">
                                  <p:stCondLst>
                                    <p:cond delay="25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250"/>
                                  </p:stCondLst>
                                  <p:childTnLst>
                                    <p:set>
                                      <p:cBhvr>
                                        <p:cTn id="39" dur="1" fill="hold">
                                          <p:stCondLst>
                                            <p:cond delay="0"/>
                                          </p:stCondLst>
                                        </p:cTn>
                                        <p:tgtEl>
                                          <p:spTgt spid="13"/>
                                        </p:tgtEl>
                                        <p:attrNameLst>
                                          <p:attrName>style.visibility</p:attrName>
                                        </p:attrNameLst>
                                      </p:cBhvr>
                                      <p:to>
                                        <p:strVal val="visible"/>
                                      </p:to>
                                    </p:set>
                                  </p:childTnLst>
                                </p:cTn>
                              </p:par>
                            </p:childTnLst>
                          </p:cTn>
                        </p:par>
                        <p:par>
                          <p:cTn id="40" fill="hold">
                            <p:stCondLst>
                              <p:cond delay="2750"/>
                            </p:stCondLst>
                            <p:childTnLst>
                              <p:par>
                                <p:cTn id="41" presetID="1" presetClass="entr" presetSubtype="0" fill="hold" grpId="0" nodeType="afterEffect">
                                  <p:stCondLst>
                                    <p:cond delay="25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p:stCondLst>
                              <p:cond delay="3000"/>
                            </p:stCondLst>
                            <p:childTnLst>
                              <p:par>
                                <p:cTn id="44" presetID="1" presetClass="entr" presetSubtype="0" fill="hold" grpId="0" nodeType="afterEffect">
                                  <p:stCondLst>
                                    <p:cond delay="25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16" grpId="0"/>
      <p:bldP spid="17" grpId="0"/>
      <p:bldP spid="18" grpId="0"/>
      <p:bldP spid="19" grpId="0"/>
      <p:bldP spid="8"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 Verfahrensweg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ingekerbter Richtungspfeil 4"/>
          <p:cNvSpPr/>
          <p:nvPr/>
        </p:nvSpPr>
        <p:spPr>
          <a:xfrm>
            <a:off x="3095020" y="3561908"/>
            <a:ext cx="1561645"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6" name="Textfeld 5"/>
          <p:cNvSpPr txBox="1"/>
          <p:nvPr/>
        </p:nvSpPr>
        <p:spPr>
          <a:xfrm rot="18883703">
            <a:off x="2857902" y="1953848"/>
            <a:ext cx="3585292" cy="646331"/>
          </a:xfrm>
          <a:prstGeom prst="rect">
            <a:avLst/>
          </a:prstGeom>
          <a:noFill/>
        </p:spPr>
        <p:txBody>
          <a:bodyPr wrap="square" rtlCol="0">
            <a:spAutoFit/>
          </a:bodyPr>
          <a:lstStyle/>
          <a:p>
            <a:r>
              <a:rPr lang="de-DE" dirty="0" smtClean="0"/>
              <a:t>Prüfung </a:t>
            </a:r>
            <a:r>
              <a:rPr lang="de-DE" dirty="0"/>
              <a:t>des Mandats </a:t>
            </a:r>
            <a:r>
              <a:rPr lang="de-DE" dirty="0" smtClean="0"/>
              <a:t>und</a:t>
            </a:r>
          </a:p>
          <a:p>
            <a:r>
              <a:rPr lang="de-DE" dirty="0"/>
              <a:t> </a:t>
            </a:r>
            <a:r>
              <a:rPr lang="de-DE" dirty="0" smtClean="0"/>
              <a:t>  Rückerfassung in X-tanken</a:t>
            </a:r>
          </a:p>
        </p:txBody>
      </p:sp>
      <p:sp>
        <p:nvSpPr>
          <p:cNvPr id="7" name="Eingekerbter Richtungspfeil 6"/>
          <p:cNvSpPr/>
          <p:nvPr/>
        </p:nvSpPr>
        <p:spPr>
          <a:xfrm>
            <a:off x="5093734" y="3561908"/>
            <a:ext cx="1477188"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8" name="Textfeld 7"/>
          <p:cNvSpPr txBox="1"/>
          <p:nvPr/>
        </p:nvSpPr>
        <p:spPr>
          <a:xfrm rot="18883703">
            <a:off x="4763051" y="1927707"/>
            <a:ext cx="3585292" cy="646331"/>
          </a:xfrm>
          <a:prstGeom prst="rect">
            <a:avLst/>
          </a:prstGeom>
          <a:noFill/>
        </p:spPr>
        <p:txBody>
          <a:bodyPr wrap="square" rtlCol="0">
            <a:spAutoFit/>
          </a:bodyPr>
          <a:lstStyle/>
          <a:p>
            <a:r>
              <a:rPr lang="de-DE" dirty="0" smtClean="0"/>
              <a:t>Aushändigung der Karte</a:t>
            </a:r>
          </a:p>
          <a:p>
            <a:r>
              <a:rPr lang="de-DE" dirty="0"/>
              <a:t> </a:t>
            </a:r>
            <a:r>
              <a:rPr lang="de-DE" dirty="0" smtClean="0"/>
              <a:t>   Kunde kann tanken</a:t>
            </a:r>
          </a:p>
        </p:txBody>
      </p:sp>
      <p:sp>
        <p:nvSpPr>
          <p:cNvPr id="9" name="Eingekerbter Richtungspfeil 8"/>
          <p:cNvSpPr/>
          <p:nvPr/>
        </p:nvSpPr>
        <p:spPr>
          <a:xfrm>
            <a:off x="259904" y="3565446"/>
            <a:ext cx="1924493"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10" name="Textfeld 9"/>
          <p:cNvSpPr txBox="1"/>
          <p:nvPr/>
        </p:nvSpPr>
        <p:spPr>
          <a:xfrm rot="18883703">
            <a:off x="-48674" y="1635143"/>
            <a:ext cx="4431818" cy="923330"/>
          </a:xfrm>
          <a:prstGeom prst="rect">
            <a:avLst/>
          </a:prstGeom>
          <a:noFill/>
        </p:spPr>
        <p:txBody>
          <a:bodyPr wrap="square" rtlCol="0">
            <a:spAutoFit/>
          </a:bodyPr>
          <a:lstStyle/>
          <a:p>
            <a:r>
              <a:rPr lang="de-DE" dirty="0" smtClean="0"/>
              <a:t>Erstellung des Mandats </a:t>
            </a:r>
          </a:p>
          <a:p>
            <a:r>
              <a:rPr lang="de-DE" dirty="0"/>
              <a:t> </a:t>
            </a:r>
            <a:r>
              <a:rPr lang="de-DE" dirty="0" smtClean="0"/>
              <a:t>   in X-tanken mit Vergabe </a:t>
            </a:r>
          </a:p>
          <a:p>
            <a:r>
              <a:rPr lang="de-DE" dirty="0"/>
              <a:t> </a:t>
            </a:r>
            <a:r>
              <a:rPr lang="de-DE" dirty="0" smtClean="0"/>
              <a:t>      der eindeutigen Mandats-ID</a:t>
            </a:r>
          </a:p>
        </p:txBody>
      </p:sp>
      <p:sp>
        <p:nvSpPr>
          <p:cNvPr id="11" name="Eingekerbter Richtungspfeil 10"/>
          <p:cNvSpPr/>
          <p:nvPr/>
        </p:nvSpPr>
        <p:spPr>
          <a:xfrm>
            <a:off x="1662812" y="3565446"/>
            <a:ext cx="1924493"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12" name="Textfeld 11"/>
          <p:cNvSpPr txBox="1"/>
          <p:nvPr/>
        </p:nvSpPr>
        <p:spPr>
          <a:xfrm rot="18883703">
            <a:off x="1317502" y="1393996"/>
            <a:ext cx="4976137" cy="923330"/>
          </a:xfrm>
          <a:prstGeom prst="rect">
            <a:avLst/>
          </a:prstGeom>
          <a:noFill/>
        </p:spPr>
        <p:txBody>
          <a:bodyPr wrap="square" rtlCol="0">
            <a:spAutoFit/>
          </a:bodyPr>
          <a:lstStyle/>
          <a:p>
            <a:r>
              <a:rPr lang="de-DE" dirty="0" smtClean="0"/>
              <a:t>Aushändigung Vertrags inkl.     </a:t>
            </a:r>
          </a:p>
          <a:p>
            <a:r>
              <a:rPr lang="de-DE" dirty="0"/>
              <a:t> </a:t>
            </a:r>
            <a:r>
              <a:rPr lang="de-DE" dirty="0" smtClean="0"/>
              <a:t>  Mandat, Unterzeichnung </a:t>
            </a:r>
          </a:p>
          <a:p>
            <a:r>
              <a:rPr lang="de-DE" dirty="0"/>
              <a:t> </a:t>
            </a:r>
            <a:r>
              <a:rPr lang="de-DE" dirty="0" smtClean="0"/>
              <a:t>     durch Kunde und Rückerhalt</a:t>
            </a:r>
          </a:p>
        </p:txBody>
      </p:sp>
      <p:sp>
        <p:nvSpPr>
          <p:cNvPr id="3" name="Textfeld 2"/>
          <p:cNvSpPr txBox="1"/>
          <p:nvPr/>
        </p:nvSpPr>
        <p:spPr>
          <a:xfrm>
            <a:off x="672786" y="5131815"/>
            <a:ext cx="802213" cy="1446550"/>
          </a:xfrm>
          <a:prstGeom prst="rect">
            <a:avLst/>
          </a:prstGeom>
          <a:noFill/>
        </p:spPr>
        <p:txBody>
          <a:bodyPr wrap="square" rtlCol="0">
            <a:spAutoFit/>
          </a:bodyPr>
          <a:lstStyle/>
          <a:p>
            <a:r>
              <a:rPr lang="de-DE" sz="8800" dirty="0" smtClean="0">
                <a:solidFill>
                  <a:srgbClr val="FF0000"/>
                </a:solidFill>
                <a:latin typeface="Cooper Black" pitchFamily="18" charset="0"/>
              </a:rPr>
              <a:t>!</a:t>
            </a:r>
            <a:endParaRPr lang="de-DE" sz="8800" dirty="0">
              <a:solidFill>
                <a:srgbClr val="FF0000"/>
              </a:solidFill>
              <a:latin typeface="Cooper Black" pitchFamily="18" charset="0"/>
            </a:endParaRPr>
          </a:p>
        </p:txBody>
      </p:sp>
      <p:sp>
        <p:nvSpPr>
          <p:cNvPr id="13" name="Textfeld 12"/>
          <p:cNvSpPr txBox="1"/>
          <p:nvPr/>
        </p:nvSpPr>
        <p:spPr>
          <a:xfrm>
            <a:off x="1084526" y="5567752"/>
            <a:ext cx="7908671" cy="646331"/>
          </a:xfrm>
          <a:prstGeom prst="rect">
            <a:avLst/>
          </a:prstGeom>
          <a:noFill/>
        </p:spPr>
        <p:txBody>
          <a:bodyPr wrap="square" rtlCol="0">
            <a:spAutoFit/>
          </a:bodyPr>
          <a:lstStyle/>
          <a:p>
            <a:r>
              <a:rPr lang="de-DE" dirty="0" smtClean="0">
                <a:solidFill>
                  <a:srgbClr val="FF0000"/>
                </a:solidFill>
              </a:rPr>
              <a:t>Was passiert, wenn der Tankwart keinen Zugang zu X-tanken hat?</a:t>
            </a:r>
          </a:p>
          <a:p>
            <a:r>
              <a:rPr lang="de-DE" dirty="0" smtClean="0">
                <a:solidFill>
                  <a:srgbClr val="FF0000"/>
                </a:solidFill>
              </a:rPr>
              <a:t>Wie erstellt er das Mandat und wie kann es rückerfasst werden?</a:t>
            </a:r>
            <a:endParaRPr lang="de-DE" dirty="0">
              <a:solidFill>
                <a:srgbClr val="FF0000"/>
              </a:solidFill>
            </a:endParaRPr>
          </a:p>
        </p:txBody>
      </p:sp>
      <p:sp>
        <p:nvSpPr>
          <p:cNvPr id="14" name="Textfeld 13"/>
          <p:cNvSpPr txBox="1"/>
          <p:nvPr/>
        </p:nvSpPr>
        <p:spPr>
          <a:xfrm>
            <a:off x="255180" y="921120"/>
            <a:ext cx="3817089" cy="369332"/>
          </a:xfrm>
          <a:prstGeom prst="rect">
            <a:avLst/>
          </a:prstGeom>
          <a:noFill/>
        </p:spPr>
        <p:txBody>
          <a:bodyPr wrap="square" rtlCol="0">
            <a:spAutoFit/>
          </a:bodyPr>
          <a:lstStyle/>
          <a:p>
            <a:r>
              <a:rPr lang="de-DE" b="1" dirty="0" smtClean="0"/>
              <a:t>mit SEPA:</a:t>
            </a:r>
            <a:endParaRPr lang="de-DE" b="1" dirty="0"/>
          </a:p>
        </p:txBody>
      </p:sp>
      <p:sp>
        <p:nvSpPr>
          <p:cNvPr id="15" name="Eingekerbter Richtungspfeil 14"/>
          <p:cNvSpPr/>
          <p:nvPr/>
        </p:nvSpPr>
        <p:spPr>
          <a:xfrm>
            <a:off x="4174123" y="3561908"/>
            <a:ext cx="1430079" cy="1339702"/>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de-DE" dirty="0">
              <a:solidFill>
                <a:schemeClr val="bg1"/>
              </a:solidFill>
            </a:endParaRPr>
          </a:p>
        </p:txBody>
      </p:sp>
      <p:sp>
        <p:nvSpPr>
          <p:cNvPr id="16" name="Textfeld 15"/>
          <p:cNvSpPr txBox="1"/>
          <p:nvPr/>
        </p:nvSpPr>
        <p:spPr>
          <a:xfrm rot="18883703">
            <a:off x="3842303" y="1957386"/>
            <a:ext cx="3585292" cy="646331"/>
          </a:xfrm>
          <a:prstGeom prst="rect">
            <a:avLst/>
          </a:prstGeom>
          <a:noFill/>
        </p:spPr>
        <p:txBody>
          <a:bodyPr wrap="square" rtlCol="0">
            <a:spAutoFit/>
          </a:bodyPr>
          <a:lstStyle/>
          <a:p>
            <a:r>
              <a:rPr lang="de-DE" dirty="0" smtClean="0"/>
              <a:t>Rechtliche Absicherung des   </a:t>
            </a:r>
          </a:p>
          <a:p>
            <a:r>
              <a:rPr lang="de-DE" dirty="0"/>
              <a:t> </a:t>
            </a:r>
            <a:r>
              <a:rPr lang="de-DE" dirty="0" smtClean="0"/>
              <a:t>  Geldeingangs hergestellt</a:t>
            </a:r>
          </a:p>
        </p:txBody>
      </p:sp>
      <p:sp>
        <p:nvSpPr>
          <p:cNvPr id="17" name="Pfeil nach unten 16"/>
          <p:cNvSpPr/>
          <p:nvPr/>
        </p:nvSpPr>
        <p:spPr>
          <a:xfrm>
            <a:off x="733614" y="4784647"/>
            <a:ext cx="435371" cy="41467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ingekerbter Richtungspfeil 17"/>
          <p:cNvSpPr/>
          <p:nvPr/>
        </p:nvSpPr>
        <p:spPr>
          <a:xfrm>
            <a:off x="6060530" y="3565446"/>
            <a:ext cx="1499220"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19" name="Eingekerbter Richtungspfeil 18"/>
          <p:cNvSpPr/>
          <p:nvPr/>
        </p:nvSpPr>
        <p:spPr>
          <a:xfrm>
            <a:off x="7069857" y="3568984"/>
            <a:ext cx="1545147" cy="133970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dirty="0">
              <a:solidFill>
                <a:schemeClr val="bg1"/>
              </a:solidFill>
            </a:endParaRPr>
          </a:p>
        </p:txBody>
      </p:sp>
      <p:sp>
        <p:nvSpPr>
          <p:cNvPr id="20" name="Textfeld 19"/>
          <p:cNvSpPr txBox="1"/>
          <p:nvPr/>
        </p:nvSpPr>
        <p:spPr>
          <a:xfrm rot="18883703">
            <a:off x="5797558" y="1910362"/>
            <a:ext cx="3585292" cy="646331"/>
          </a:xfrm>
          <a:prstGeom prst="rect">
            <a:avLst/>
          </a:prstGeom>
          <a:noFill/>
        </p:spPr>
        <p:txBody>
          <a:bodyPr wrap="square" rtlCol="0">
            <a:spAutoFit/>
          </a:bodyPr>
          <a:lstStyle/>
          <a:p>
            <a:r>
              <a:rPr lang="de-DE" dirty="0" smtClean="0"/>
              <a:t>Rechnungsschreibung und</a:t>
            </a:r>
          </a:p>
          <a:p>
            <a:r>
              <a:rPr lang="de-DE" dirty="0"/>
              <a:t> </a:t>
            </a:r>
            <a:r>
              <a:rPr lang="de-DE" dirty="0" smtClean="0"/>
              <a:t>   </a:t>
            </a:r>
            <a:r>
              <a:rPr lang="de-DE" dirty="0" err="1" smtClean="0"/>
              <a:t>Prenotifizierung</a:t>
            </a:r>
            <a:endParaRPr lang="de-DE" dirty="0" smtClean="0"/>
          </a:p>
        </p:txBody>
      </p:sp>
      <p:sp>
        <p:nvSpPr>
          <p:cNvPr id="21" name="Textfeld 20"/>
          <p:cNvSpPr txBox="1"/>
          <p:nvPr/>
        </p:nvSpPr>
        <p:spPr>
          <a:xfrm rot="18883703">
            <a:off x="7087953" y="2441703"/>
            <a:ext cx="2216714" cy="369332"/>
          </a:xfrm>
          <a:prstGeom prst="rect">
            <a:avLst/>
          </a:prstGeom>
          <a:noFill/>
        </p:spPr>
        <p:txBody>
          <a:bodyPr wrap="square" rtlCol="0">
            <a:spAutoFit/>
          </a:bodyPr>
          <a:lstStyle/>
          <a:p>
            <a:r>
              <a:rPr lang="de-DE" dirty="0" smtClean="0"/>
              <a:t>Lastschrifteinzug</a:t>
            </a:r>
          </a:p>
        </p:txBody>
      </p:sp>
    </p:spTree>
    <p:extLst>
      <p:ext uri="{BB962C8B-B14F-4D97-AF65-F5344CB8AC3E}">
        <p14:creationId xmlns:p14="http://schemas.microsoft.com/office/powerpoint/2010/main" val="372455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up)">
                                      <p:cBhvr>
                                        <p:cTn id="63" dur="500"/>
                                        <p:tgtEl>
                                          <p:spTgt spid="1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left)">
                                      <p:cBhvr>
                                        <p:cTn id="67" dur="500"/>
                                        <p:tgtEl>
                                          <p:spTgt spid="3"/>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P spid="3" grpId="0"/>
      <p:bldP spid="13" grpId="0"/>
      <p:bldP spid="15" grpId="0" animBg="1"/>
      <p:bldP spid="16" grpId="0"/>
      <p:bldP spid="17" grpId="0" animBg="1"/>
      <p:bldP spid="18" grpId="0" animBg="1"/>
      <p:bldP spid="19" grpId="0" animBg="1"/>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Fristen</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elle 2"/>
          <p:cNvGraphicFramePr>
            <a:graphicFrameLocks noGrp="1"/>
          </p:cNvGraphicFramePr>
          <p:nvPr>
            <p:extLst>
              <p:ext uri="{D42A27DB-BD31-4B8C-83A1-F6EECF244321}">
                <p14:modId xmlns:p14="http://schemas.microsoft.com/office/powerpoint/2010/main" val="726484644"/>
              </p:ext>
            </p:extLst>
          </p:nvPr>
        </p:nvGraphicFramePr>
        <p:xfrm>
          <a:off x="134801" y="1528560"/>
          <a:ext cx="8891712" cy="4817354"/>
        </p:xfrm>
        <a:graphic>
          <a:graphicData uri="http://schemas.openxmlformats.org/drawingml/2006/table">
            <a:tbl>
              <a:tblPr firstRow="1" firstCol="1" bandRow="1">
                <a:tableStyleId>{B301B821-A1FF-4177-AEE7-76D212191A09}</a:tableStyleId>
              </a:tblPr>
              <a:tblGrid>
                <a:gridCol w="2635694"/>
                <a:gridCol w="3138985"/>
                <a:gridCol w="3117033"/>
              </a:tblGrid>
              <a:tr h="900753">
                <a:tc>
                  <a:txBody>
                    <a:bodyPr/>
                    <a:lstStyle/>
                    <a:p>
                      <a:endParaRPr lang="de-DE" dirty="0"/>
                    </a:p>
                  </a:txBody>
                  <a:tcPr/>
                </a:tc>
                <a:tc>
                  <a:txBody>
                    <a:bodyPr/>
                    <a:lstStyle/>
                    <a:p>
                      <a:r>
                        <a:rPr lang="de-DE" dirty="0" smtClean="0"/>
                        <a:t>Basisverfahren</a:t>
                      </a:r>
                    </a:p>
                    <a:p>
                      <a:endParaRPr lang="de-DE" dirty="0" smtClean="0"/>
                    </a:p>
                    <a:p>
                      <a:r>
                        <a:rPr lang="de-DE" dirty="0" smtClean="0"/>
                        <a:t>SEPA Core</a:t>
                      </a:r>
                      <a:r>
                        <a:rPr lang="de-DE" baseline="0" dirty="0" smtClean="0"/>
                        <a:t> </a:t>
                      </a:r>
                      <a:r>
                        <a:rPr lang="de-DE" baseline="0" dirty="0" err="1" smtClean="0"/>
                        <a:t>Direct</a:t>
                      </a:r>
                      <a:r>
                        <a:rPr lang="de-DE" baseline="0" dirty="0" smtClean="0"/>
                        <a:t> Debit</a:t>
                      </a:r>
                      <a:endParaRPr lang="de-DE" dirty="0"/>
                    </a:p>
                  </a:txBody>
                  <a:tcPr/>
                </a:tc>
                <a:tc>
                  <a:txBody>
                    <a:bodyPr/>
                    <a:lstStyle/>
                    <a:p>
                      <a:r>
                        <a:rPr lang="de-DE" dirty="0" smtClean="0"/>
                        <a:t>Firmenverfahren</a:t>
                      </a:r>
                    </a:p>
                    <a:p>
                      <a:endParaRPr lang="de-DE" dirty="0" smtClean="0"/>
                    </a:p>
                    <a:p>
                      <a:r>
                        <a:rPr lang="de-DE" dirty="0" smtClean="0"/>
                        <a:t>SEPA</a:t>
                      </a:r>
                      <a:r>
                        <a:rPr lang="de-DE" baseline="0" dirty="0" smtClean="0"/>
                        <a:t> B2B </a:t>
                      </a:r>
                      <a:r>
                        <a:rPr lang="de-DE" baseline="0" dirty="0" err="1" smtClean="0"/>
                        <a:t>Direct</a:t>
                      </a:r>
                      <a:r>
                        <a:rPr lang="de-DE" baseline="0" dirty="0" smtClean="0"/>
                        <a:t> Debit</a:t>
                      </a:r>
                      <a:endParaRPr lang="de-DE" dirty="0"/>
                    </a:p>
                  </a:txBody>
                  <a:tcPr/>
                </a:tc>
              </a:tr>
              <a:tr h="692248">
                <a:tc>
                  <a:txBody>
                    <a:bodyPr/>
                    <a:lstStyle/>
                    <a:p>
                      <a:r>
                        <a:rPr lang="de-DE" dirty="0" smtClean="0"/>
                        <a:t>Verwendung</a:t>
                      </a:r>
                      <a:endParaRPr lang="de-DE" dirty="0"/>
                    </a:p>
                  </a:txBody>
                  <a:tcPr/>
                </a:tc>
                <a:tc>
                  <a:txBody>
                    <a:bodyPr/>
                    <a:lstStyle/>
                    <a:p>
                      <a:r>
                        <a:rPr lang="de-DE" dirty="0" smtClean="0"/>
                        <a:t>Für Privatpersonen und Unternehmen</a:t>
                      </a:r>
                      <a:endParaRPr lang="de-DE" dirty="0"/>
                    </a:p>
                  </a:txBody>
                  <a:tcPr/>
                </a:tc>
                <a:tc>
                  <a:txBody>
                    <a:bodyPr/>
                    <a:lstStyle/>
                    <a:p>
                      <a:r>
                        <a:rPr lang="de-DE" dirty="0" smtClean="0"/>
                        <a:t>Nur für Unternehmen</a:t>
                      </a:r>
                      <a:endParaRPr lang="de-DE" dirty="0"/>
                    </a:p>
                  </a:txBody>
                  <a:tcPr/>
                </a:tc>
              </a:tr>
              <a:tr h="692248">
                <a:tc>
                  <a:txBody>
                    <a:bodyPr/>
                    <a:lstStyle/>
                    <a:p>
                      <a:r>
                        <a:rPr lang="de-DE" dirty="0" smtClean="0"/>
                        <a:t>Widerspruchsrecht</a:t>
                      </a:r>
                    </a:p>
                    <a:p>
                      <a:r>
                        <a:rPr lang="de-DE" dirty="0" smtClean="0"/>
                        <a:t>und</a:t>
                      </a:r>
                      <a:r>
                        <a:rPr lang="de-DE" baseline="0" dirty="0" smtClean="0"/>
                        <a:t> Rückgaben</a:t>
                      </a:r>
                      <a:endParaRPr lang="de-DE" dirty="0"/>
                    </a:p>
                  </a:txBody>
                  <a:tcPr/>
                </a:tc>
                <a:tc>
                  <a:txBody>
                    <a:bodyPr/>
                    <a:lstStyle/>
                    <a:p>
                      <a:r>
                        <a:rPr lang="de-DE" dirty="0" smtClean="0"/>
                        <a:t>Bank: max. 5 Tage nach Belastungsdatum</a:t>
                      </a:r>
                    </a:p>
                    <a:p>
                      <a:endParaRPr lang="de-DE" dirty="0" smtClean="0"/>
                    </a:p>
                    <a:p>
                      <a:r>
                        <a:rPr lang="de-DE" dirty="0" smtClean="0"/>
                        <a:t>Zahlungspflichtiger:</a:t>
                      </a:r>
                    </a:p>
                    <a:p>
                      <a:r>
                        <a:rPr lang="de-DE" dirty="0" smtClean="0"/>
                        <a:t>Bis</a:t>
                      </a:r>
                      <a:r>
                        <a:rPr lang="de-DE" baseline="0" dirty="0" smtClean="0"/>
                        <a:t> zu 8 Wochen nach Belastung wenn die Lastschrift autorisiert war</a:t>
                      </a:r>
                    </a:p>
                    <a:p>
                      <a:endParaRPr lang="de-DE" baseline="0" dirty="0" smtClean="0"/>
                    </a:p>
                    <a:p>
                      <a:r>
                        <a:rPr lang="de-DE" baseline="0" dirty="0" smtClean="0"/>
                        <a:t>Sonst bis zu 13 Monate nach Belastung</a:t>
                      </a:r>
                      <a:endParaRPr lang="de-DE" dirty="0"/>
                    </a:p>
                  </a:txBody>
                  <a:tcPr/>
                </a:tc>
                <a:tc>
                  <a:txBody>
                    <a:bodyPr/>
                    <a:lstStyle/>
                    <a:p>
                      <a:r>
                        <a:rPr lang="de-DE" dirty="0" smtClean="0"/>
                        <a:t>Bank:</a:t>
                      </a:r>
                      <a:r>
                        <a:rPr lang="de-DE" baseline="0" dirty="0" smtClean="0"/>
                        <a:t> max. 2 Tage nach Belastungsdatum</a:t>
                      </a:r>
                    </a:p>
                    <a:p>
                      <a:endParaRPr lang="de-DE" baseline="0" dirty="0" smtClean="0"/>
                    </a:p>
                    <a:p>
                      <a:r>
                        <a:rPr lang="de-DE" baseline="0" dirty="0" smtClean="0"/>
                        <a:t>Zahlungspflichtiger:</a:t>
                      </a:r>
                    </a:p>
                    <a:p>
                      <a:r>
                        <a:rPr lang="de-DE" baseline="0" dirty="0" smtClean="0"/>
                        <a:t>Kein Widerspruchsrecht nach Belastung der autorisierten Zahlung</a:t>
                      </a:r>
                    </a:p>
                  </a:txBody>
                  <a:tcPr/>
                </a:tc>
              </a:tr>
              <a:tr h="376066">
                <a:tc>
                  <a:txBody>
                    <a:bodyPr/>
                    <a:lstStyle/>
                    <a:p>
                      <a:r>
                        <a:rPr lang="de-DE" dirty="0" smtClean="0"/>
                        <a:t>Mandatsprüfung</a:t>
                      </a:r>
                      <a:endParaRPr lang="de-DE" dirty="0"/>
                    </a:p>
                  </a:txBody>
                  <a:tcPr/>
                </a:tc>
                <a:tc>
                  <a:txBody>
                    <a:bodyPr/>
                    <a:lstStyle/>
                    <a:p>
                      <a:r>
                        <a:rPr lang="de-DE" dirty="0" smtClean="0"/>
                        <a:t>Optional</a:t>
                      </a:r>
                      <a:endParaRPr lang="de-DE" dirty="0"/>
                    </a:p>
                  </a:txBody>
                  <a:tcPr/>
                </a:tc>
                <a:tc>
                  <a:txBody>
                    <a:bodyPr/>
                    <a:lstStyle/>
                    <a:p>
                      <a:r>
                        <a:rPr lang="de-DE" dirty="0" smtClean="0"/>
                        <a:t>Verpflichtend</a:t>
                      </a:r>
                    </a:p>
                  </a:txBody>
                  <a:tcPr/>
                </a:tc>
              </a:tr>
            </a:tbl>
          </a:graphicData>
        </a:graphic>
      </p:graphicFrame>
      <p:sp>
        <p:nvSpPr>
          <p:cNvPr id="5" name="Textfeld 4"/>
          <p:cNvSpPr txBox="1"/>
          <p:nvPr/>
        </p:nvSpPr>
        <p:spPr>
          <a:xfrm>
            <a:off x="255181" y="921120"/>
            <a:ext cx="3338624" cy="369332"/>
          </a:xfrm>
          <a:prstGeom prst="rect">
            <a:avLst/>
          </a:prstGeom>
          <a:noFill/>
        </p:spPr>
        <p:txBody>
          <a:bodyPr wrap="square" rtlCol="0">
            <a:spAutoFit/>
          </a:bodyPr>
          <a:lstStyle/>
          <a:p>
            <a:r>
              <a:rPr lang="de-DE" b="1" dirty="0" smtClean="0"/>
              <a:t>Widerspruch:</a:t>
            </a:r>
            <a:endParaRPr lang="de-DE" b="1" dirty="0"/>
          </a:p>
        </p:txBody>
      </p:sp>
    </p:spTree>
    <p:extLst>
      <p:ext uri="{BB962C8B-B14F-4D97-AF65-F5344CB8AC3E}">
        <p14:creationId xmlns:p14="http://schemas.microsoft.com/office/powerpoint/2010/main" val="21297383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Fristen</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e 4"/>
          <p:cNvGraphicFramePr>
            <a:graphicFrameLocks noGrp="1"/>
          </p:cNvGraphicFramePr>
          <p:nvPr>
            <p:extLst>
              <p:ext uri="{D42A27DB-BD31-4B8C-83A1-F6EECF244321}">
                <p14:modId xmlns:p14="http://schemas.microsoft.com/office/powerpoint/2010/main" val="515670604"/>
              </p:ext>
            </p:extLst>
          </p:nvPr>
        </p:nvGraphicFramePr>
        <p:xfrm>
          <a:off x="107504" y="1296555"/>
          <a:ext cx="8946303" cy="5061489"/>
        </p:xfrm>
        <a:graphic>
          <a:graphicData uri="http://schemas.openxmlformats.org/drawingml/2006/table">
            <a:tbl>
              <a:tblPr firstRow="1" bandRow="1">
                <a:tableStyleId>{B301B821-A1FF-4177-AEE7-76D212191A09}</a:tableStyleId>
              </a:tblPr>
              <a:tblGrid>
                <a:gridCol w="1257272"/>
                <a:gridCol w="3261815"/>
                <a:gridCol w="1310185"/>
                <a:gridCol w="3117031"/>
              </a:tblGrid>
              <a:tr h="900753">
                <a:tc gridSpan="2">
                  <a:txBody>
                    <a:bodyPr/>
                    <a:lstStyle/>
                    <a:p>
                      <a:r>
                        <a:rPr lang="de-DE" dirty="0" smtClean="0"/>
                        <a:t>Basisverfahren</a:t>
                      </a:r>
                    </a:p>
                    <a:p>
                      <a:endParaRPr lang="de-DE" dirty="0" smtClean="0"/>
                    </a:p>
                    <a:p>
                      <a:r>
                        <a:rPr lang="de-DE" dirty="0" smtClean="0"/>
                        <a:t>SEPA Core</a:t>
                      </a:r>
                      <a:r>
                        <a:rPr lang="de-DE" baseline="0" dirty="0" smtClean="0"/>
                        <a:t> </a:t>
                      </a:r>
                      <a:r>
                        <a:rPr lang="de-DE" baseline="0" dirty="0" err="1" smtClean="0"/>
                        <a:t>Direct</a:t>
                      </a:r>
                      <a:r>
                        <a:rPr lang="de-DE" baseline="0" dirty="0" smtClean="0"/>
                        <a:t> Debit</a:t>
                      </a:r>
                      <a:endParaRPr lang="de-DE" dirty="0"/>
                    </a:p>
                  </a:txBody>
                  <a:tcPr/>
                </a:tc>
                <a:tc hMerge="1">
                  <a:txBody>
                    <a:bodyPr/>
                    <a:lstStyle/>
                    <a:p>
                      <a:endParaRPr lang="de-DE" dirty="0"/>
                    </a:p>
                  </a:txBody>
                  <a:tcPr/>
                </a:tc>
                <a:tc gridSpan="2">
                  <a:txBody>
                    <a:bodyPr/>
                    <a:lstStyle/>
                    <a:p>
                      <a:r>
                        <a:rPr lang="de-DE" dirty="0" smtClean="0"/>
                        <a:t>Firmenverfahren</a:t>
                      </a:r>
                    </a:p>
                    <a:p>
                      <a:endParaRPr lang="de-DE" dirty="0" smtClean="0"/>
                    </a:p>
                    <a:p>
                      <a:r>
                        <a:rPr lang="de-DE" dirty="0" smtClean="0"/>
                        <a:t>SEPA</a:t>
                      </a:r>
                      <a:r>
                        <a:rPr lang="de-DE" baseline="0" dirty="0" smtClean="0"/>
                        <a:t> B2B </a:t>
                      </a:r>
                      <a:r>
                        <a:rPr lang="de-DE" baseline="0" dirty="0" err="1" smtClean="0"/>
                        <a:t>Direct</a:t>
                      </a:r>
                      <a:r>
                        <a:rPr lang="de-DE" baseline="0" dirty="0" smtClean="0"/>
                        <a:t> Debit</a:t>
                      </a:r>
                      <a:endParaRPr lang="de-DE" dirty="0"/>
                    </a:p>
                  </a:txBody>
                  <a:tcPr/>
                </a:tc>
                <a:tc hMerge="1">
                  <a:txBody>
                    <a:bodyPr/>
                    <a:lstStyle/>
                    <a:p>
                      <a:endParaRPr lang="de-DE" dirty="0"/>
                    </a:p>
                  </a:txBody>
                  <a:tcPr/>
                </a:tc>
              </a:tr>
              <a:tr h="573195">
                <a:tc>
                  <a:txBody>
                    <a:bodyPr/>
                    <a:lstStyle/>
                    <a:p>
                      <a:r>
                        <a:rPr lang="de-DE" sz="1600" dirty="0" smtClean="0"/>
                        <a:t>D:</a:t>
                      </a:r>
                      <a:endParaRPr lang="de-DE" sz="1600" dirty="0"/>
                    </a:p>
                  </a:txBody>
                  <a:tcPr/>
                </a:tc>
                <a:tc>
                  <a:txBody>
                    <a:bodyPr/>
                    <a:lstStyle/>
                    <a:p>
                      <a:r>
                        <a:rPr lang="de-DE" sz="1600" dirty="0" smtClean="0"/>
                        <a:t>Fälligkeitsdatum</a:t>
                      </a:r>
                    </a:p>
                    <a:p>
                      <a:r>
                        <a:rPr lang="de-DE" sz="1600" dirty="0" smtClean="0"/>
                        <a:t>= Belastung des Schuldners</a:t>
                      </a:r>
                      <a:endParaRPr lang="de-DE" sz="1600" dirty="0"/>
                    </a:p>
                  </a:txBody>
                  <a:tcPr/>
                </a:tc>
                <a:tc>
                  <a:txBody>
                    <a:bodyPr/>
                    <a:lstStyle/>
                    <a:p>
                      <a:r>
                        <a:rPr lang="de-DE" sz="1600" dirty="0" smtClean="0"/>
                        <a:t>D:</a:t>
                      </a:r>
                      <a:endParaRPr lang="de-DE" sz="1600" dirty="0"/>
                    </a:p>
                  </a:txBody>
                  <a:tcPr/>
                </a:tc>
                <a:tc>
                  <a:txBody>
                    <a:bodyPr/>
                    <a:lstStyle/>
                    <a:p>
                      <a:r>
                        <a:rPr lang="de-DE" sz="1600" dirty="0" smtClean="0"/>
                        <a:t>Fälligkeitsdatum</a:t>
                      </a:r>
                    </a:p>
                    <a:p>
                      <a:r>
                        <a:rPr lang="de-DE" sz="1600" dirty="0" smtClean="0"/>
                        <a:t>=</a:t>
                      </a:r>
                      <a:r>
                        <a:rPr lang="de-DE" sz="1600" baseline="0" dirty="0" smtClean="0"/>
                        <a:t> Belastung des Schuldners</a:t>
                      </a:r>
                      <a:endParaRPr lang="de-DE" sz="1600" dirty="0"/>
                    </a:p>
                  </a:txBody>
                  <a:tcPr/>
                </a:tc>
              </a:tr>
              <a:tr h="335269">
                <a:tc>
                  <a:txBody>
                    <a:bodyPr/>
                    <a:lstStyle/>
                    <a:p>
                      <a:r>
                        <a:rPr lang="de-DE" sz="1600" dirty="0" smtClean="0"/>
                        <a:t>D-14 KT:</a:t>
                      </a:r>
                      <a:endParaRPr lang="de-DE" sz="1600" dirty="0"/>
                    </a:p>
                  </a:txBody>
                  <a:tcPr/>
                </a:tc>
                <a:tc>
                  <a:txBody>
                    <a:bodyPr/>
                    <a:lstStyle/>
                    <a:p>
                      <a:r>
                        <a:rPr lang="de-DE" sz="1600" dirty="0" err="1" smtClean="0"/>
                        <a:t>Prenotification</a:t>
                      </a:r>
                      <a:endParaRPr lang="de-DE" sz="1600" dirty="0"/>
                    </a:p>
                  </a:txBody>
                  <a:tcPr/>
                </a:tc>
                <a:tc>
                  <a:txBody>
                    <a:bodyPr/>
                    <a:lstStyle/>
                    <a:p>
                      <a:r>
                        <a:rPr lang="de-DE" sz="1600" dirty="0" smtClean="0"/>
                        <a:t>D-14 KT:</a:t>
                      </a:r>
                      <a:endParaRPr lang="de-DE" sz="1600" dirty="0"/>
                    </a:p>
                  </a:txBody>
                  <a:tcPr/>
                </a:tc>
                <a:tc>
                  <a:txBody>
                    <a:bodyPr/>
                    <a:lstStyle/>
                    <a:p>
                      <a:r>
                        <a:rPr lang="de-DE" sz="1600" dirty="0" err="1" smtClean="0"/>
                        <a:t>Prenotification</a:t>
                      </a:r>
                      <a:endParaRPr lang="de-DE" sz="1600" dirty="0"/>
                    </a:p>
                  </a:txBody>
                  <a:tcPr/>
                </a:tc>
              </a:tr>
              <a:tr h="5595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D-5 AT:</a:t>
                      </a:r>
                    </a:p>
                  </a:txBody>
                  <a:tcPr/>
                </a:tc>
                <a:tc>
                  <a:txBody>
                    <a:bodyPr/>
                    <a:lstStyle/>
                    <a:p>
                      <a:r>
                        <a:rPr lang="de-DE" sz="1600" dirty="0" smtClean="0"/>
                        <a:t>Einreichung Erst-</a:t>
                      </a:r>
                      <a:r>
                        <a:rPr lang="de-DE" sz="1600" baseline="0" dirty="0" smtClean="0"/>
                        <a:t> und Einmallastschriften</a:t>
                      </a:r>
                      <a:endParaRPr lang="de-DE" sz="1600" dirty="0"/>
                    </a:p>
                  </a:txBody>
                  <a:tcPr/>
                </a:tc>
                <a:tc>
                  <a:txBody>
                    <a:bodyPr/>
                    <a:lstStyle/>
                    <a:p>
                      <a:r>
                        <a:rPr lang="de-DE" sz="1600" dirty="0" smtClean="0"/>
                        <a:t>D-1 AT:</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Einreichung aller Lastschriften</a:t>
                      </a:r>
                      <a:endParaRPr lang="de-DE" sz="1600" dirty="0"/>
                    </a:p>
                  </a:txBody>
                  <a:tcPr/>
                </a:tc>
              </a:tr>
              <a:tr h="3243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D-2 AT:</a:t>
                      </a:r>
                      <a:endParaRPr lang="de-DE" sz="1600" dirty="0"/>
                    </a:p>
                  </a:txBody>
                  <a:tcPr/>
                </a:tc>
                <a:tc>
                  <a:txBody>
                    <a:bodyPr/>
                    <a:lstStyle/>
                    <a:p>
                      <a:r>
                        <a:rPr lang="de-DE" sz="1600" dirty="0" smtClean="0"/>
                        <a:t>Einreichung Folgelastschriften</a:t>
                      </a:r>
                      <a:endParaRPr lang="de-DE" sz="1600" dirty="0"/>
                    </a:p>
                  </a:txBody>
                  <a:tcPr/>
                </a:tc>
                <a:tc>
                  <a:txBody>
                    <a:bodyPr/>
                    <a:lstStyle/>
                    <a:p>
                      <a:endParaRPr lang="de-DE" sz="1600" dirty="0"/>
                    </a:p>
                  </a:txBody>
                  <a:tcPr/>
                </a:tc>
                <a:tc>
                  <a:txBody>
                    <a:bodyPr/>
                    <a:lstStyle/>
                    <a:p>
                      <a:endParaRPr lang="de-DE" sz="1600" dirty="0"/>
                    </a:p>
                  </a:txBody>
                  <a:tcPr/>
                </a:tc>
              </a:tr>
              <a:tr h="559548">
                <a:tc>
                  <a:txBody>
                    <a:bodyPr/>
                    <a:lstStyle/>
                    <a:p>
                      <a:r>
                        <a:rPr lang="de-DE" sz="1600" dirty="0" smtClean="0"/>
                        <a:t>D+5 AT:</a:t>
                      </a:r>
                      <a:endParaRPr lang="de-DE" sz="1600" dirty="0"/>
                    </a:p>
                  </a:txBody>
                  <a:tcPr/>
                </a:tc>
                <a:tc>
                  <a:txBody>
                    <a:bodyPr/>
                    <a:lstStyle/>
                    <a:p>
                      <a:r>
                        <a:rPr lang="de-DE" sz="1600" dirty="0" smtClean="0"/>
                        <a:t>Spätestens Rückgabe durch die Bank</a:t>
                      </a:r>
                      <a:endParaRPr lang="de-DE" sz="1600" dirty="0"/>
                    </a:p>
                  </a:txBody>
                  <a:tcPr/>
                </a:tc>
                <a:tc>
                  <a:txBody>
                    <a:bodyPr/>
                    <a:lstStyle/>
                    <a:p>
                      <a:r>
                        <a:rPr lang="de-DE" sz="1600" dirty="0" smtClean="0"/>
                        <a:t>D+2 AT:</a:t>
                      </a:r>
                      <a:endParaRPr lang="de-DE" sz="1600" dirty="0"/>
                    </a:p>
                  </a:txBody>
                  <a:tcPr/>
                </a:tc>
                <a:tc>
                  <a:txBody>
                    <a:bodyPr/>
                    <a:lstStyle/>
                    <a:p>
                      <a:r>
                        <a:rPr lang="de-DE" sz="1600" dirty="0" smtClean="0"/>
                        <a:t>Spätestens</a:t>
                      </a:r>
                      <a:r>
                        <a:rPr lang="de-DE" sz="1600" baseline="0" dirty="0" smtClean="0"/>
                        <a:t> Rückgabe durch die Bank</a:t>
                      </a:r>
                      <a:endParaRPr lang="de-DE" sz="1600" dirty="0"/>
                    </a:p>
                  </a:txBody>
                  <a:tcPr/>
                </a:tc>
              </a:tr>
              <a:tr h="580929">
                <a:tc>
                  <a:txBody>
                    <a:bodyPr/>
                    <a:lstStyle/>
                    <a:p>
                      <a:r>
                        <a:rPr lang="de-DE" sz="1600" dirty="0" smtClean="0"/>
                        <a:t>D+8 Wo:</a:t>
                      </a:r>
                      <a:endParaRPr lang="de-DE" sz="1600" dirty="0"/>
                    </a:p>
                  </a:txBody>
                  <a:tcPr/>
                </a:tc>
                <a:tc>
                  <a:txBody>
                    <a:bodyPr/>
                    <a:lstStyle/>
                    <a:p>
                      <a:r>
                        <a:rPr lang="de-DE" sz="1600" dirty="0" smtClean="0"/>
                        <a:t>Rückgabe durch Schuldner (autorisierte Lastschriften)</a:t>
                      </a:r>
                      <a:endParaRPr lang="de-DE" sz="1600" dirty="0"/>
                    </a:p>
                  </a:txBody>
                  <a:tcPr/>
                </a:tc>
                <a:tc>
                  <a:txBody>
                    <a:bodyPr/>
                    <a:lstStyle/>
                    <a:p>
                      <a:endParaRPr lang="de-DE" sz="1600" dirty="0"/>
                    </a:p>
                  </a:txBody>
                  <a:tcPr/>
                </a:tc>
                <a:tc>
                  <a:txBody>
                    <a:bodyPr/>
                    <a:lstStyle/>
                    <a:p>
                      <a:endParaRPr lang="de-DE" sz="1600" dirty="0"/>
                    </a:p>
                  </a:txBody>
                  <a:tcPr/>
                </a:tc>
              </a:tr>
              <a:tr h="376066">
                <a:tc>
                  <a:txBody>
                    <a:bodyPr/>
                    <a:lstStyle/>
                    <a:p>
                      <a:r>
                        <a:rPr lang="de-DE" sz="1600" dirty="0" smtClean="0"/>
                        <a:t>D+13 Mo:</a:t>
                      </a:r>
                      <a:endParaRPr lang="de-DE" sz="1600" dirty="0"/>
                    </a:p>
                  </a:txBody>
                  <a:tcPr/>
                </a:tc>
                <a:tc>
                  <a:txBody>
                    <a:bodyPr/>
                    <a:lstStyle/>
                    <a:p>
                      <a:r>
                        <a:rPr lang="de-DE" sz="1600" dirty="0" smtClean="0"/>
                        <a:t>Rückgabe durch Schuldner (unautorisierte Lastschriften)</a:t>
                      </a:r>
                      <a:endParaRPr lang="de-DE" sz="1600" dirty="0"/>
                    </a:p>
                  </a:txBody>
                  <a:tcPr/>
                </a:tc>
                <a:tc>
                  <a:txBody>
                    <a:bodyPr/>
                    <a:lstStyle/>
                    <a:p>
                      <a:endParaRPr lang="de-DE" sz="1600" dirty="0" smtClean="0"/>
                    </a:p>
                  </a:txBody>
                  <a:tcPr/>
                </a:tc>
                <a:tc>
                  <a:txBody>
                    <a:bodyPr/>
                    <a:lstStyle/>
                    <a:p>
                      <a:endParaRPr lang="de-DE" sz="1600" dirty="0" smtClean="0"/>
                    </a:p>
                  </a:txBody>
                  <a:tcPr/>
                </a:tc>
              </a:tr>
              <a:tr h="376066">
                <a:tc>
                  <a:txBody>
                    <a:bodyPr/>
                    <a:lstStyle/>
                    <a:p>
                      <a:r>
                        <a:rPr lang="de-DE" sz="1600" dirty="0" smtClean="0"/>
                        <a:t>D+36</a:t>
                      </a:r>
                      <a:r>
                        <a:rPr lang="de-DE" sz="1600" baseline="0" dirty="0" smtClean="0"/>
                        <a:t> Mo:</a:t>
                      </a:r>
                      <a:endParaRPr lang="de-DE" sz="1600" dirty="0"/>
                    </a:p>
                  </a:txBody>
                  <a:tcPr/>
                </a:tc>
                <a:tc>
                  <a:txBody>
                    <a:bodyPr/>
                    <a:lstStyle/>
                    <a:p>
                      <a:r>
                        <a:rPr lang="de-DE" sz="1600" dirty="0" smtClean="0"/>
                        <a:t>Verfall des</a:t>
                      </a:r>
                      <a:r>
                        <a:rPr lang="de-DE" sz="1600" baseline="0" dirty="0" smtClean="0"/>
                        <a:t> Mandats bei Nichtnutzung</a:t>
                      </a:r>
                      <a:endParaRPr lang="de-DE" sz="1600" dirty="0"/>
                    </a:p>
                  </a:txBody>
                  <a:tcPr/>
                </a:tc>
                <a:tc>
                  <a:txBody>
                    <a:bodyPr/>
                    <a:lstStyle/>
                    <a:p>
                      <a:r>
                        <a:rPr lang="de-DE" sz="1600" dirty="0" smtClean="0"/>
                        <a:t>D+36 Mo:</a:t>
                      </a:r>
                    </a:p>
                  </a:txBody>
                  <a:tcPr/>
                </a:tc>
                <a:tc>
                  <a:txBody>
                    <a:bodyPr/>
                    <a:lstStyle/>
                    <a:p>
                      <a:r>
                        <a:rPr lang="de-DE" sz="1600" dirty="0" smtClean="0"/>
                        <a:t>Verfall</a:t>
                      </a:r>
                      <a:r>
                        <a:rPr lang="de-DE" sz="1600" baseline="0" dirty="0" smtClean="0"/>
                        <a:t> des Mandats bei Nichtnutzung</a:t>
                      </a:r>
                      <a:endParaRPr lang="de-DE" sz="1600" dirty="0" smtClean="0"/>
                    </a:p>
                  </a:txBody>
                  <a:tcPr/>
                </a:tc>
              </a:tr>
            </a:tbl>
          </a:graphicData>
        </a:graphic>
      </p:graphicFrame>
      <p:sp>
        <p:nvSpPr>
          <p:cNvPr id="6" name="Textfeld 5"/>
          <p:cNvSpPr txBox="1"/>
          <p:nvPr/>
        </p:nvSpPr>
        <p:spPr>
          <a:xfrm>
            <a:off x="255180" y="921120"/>
            <a:ext cx="5940903" cy="369332"/>
          </a:xfrm>
          <a:prstGeom prst="rect">
            <a:avLst/>
          </a:prstGeom>
          <a:noFill/>
        </p:spPr>
        <p:txBody>
          <a:bodyPr wrap="square" rtlCol="0">
            <a:spAutoFit/>
          </a:bodyPr>
          <a:lstStyle/>
          <a:p>
            <a:r>
              <a:rPr lang="de-DE" b="1" dirty="0" smtClean="0"/>
              <a:t>Einreichung/Verfall des Mandats:</a:t>
            </a:r>
            <a:endParaRPr lang="de-DE" b="1" dirty="0"/>
          </a:p>
        </p:txBody>
      </p:sp>
    </p:spTree>
    <p:extLst>
      <p:ext uri="{BB962C8B-B14F-4D97-AF65-F5344CB8AC3E}">
        <p14:creationId xmlns:p14="http://schemas.microsoft.com/office/powerpoint/2010/main" val="21297383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Anschreiben</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07504" y="662332"/>
            <a:ext cx="8946304" cy="6463308"/>
          </a:xfrm>
          <a:prstGeom prst="rect">
            <a:avLst/>
          </a:prstGeom>
          <a:noFill/>
        </p:spPr>
        <p:txBody>
          <a:bodyPr wrap="square" rtlCol="0">
            <a:spAutoFit/>
          </a:bodyPr>
          <a:lstStyle/>
          <a:p>
            <a:r>
              <a:rPr lang="de-DE" b="1" dirty="0" smtClean="0"/>
              <a:t>Was muss das Anschreiben enthalten?</a:t>
            </a:r>
          </a:p>
          <a:p>
            <a:endParaRPr lang="de-DE" dirty="0" smtClean="0"/>
          </a:p>
          <a:p>
            <a:r>
              <a:rPr lang="de-DE" b="1" dirty="0" smtClean="0"/>
              <a:t>Für alle Kunden:</a:t>
            </a:r>
          </a:p>
          <a:p>
            <a:pPr marL="285750" indent="-285750">
              <a:buFont typeface="Arial" pitchFamily="34" charset="0"/>
              <a:buChar char="•"/>
            </a:pPr>
            <a:r>
              <a:rPr lang="de-DE" dirty="0"/>
              <a:t>Den Hinweis, das Sie Ihre Zahlungen künftig per SEPA einziehen </a:t>
            </a:r>
            <a:r>
              <a:rPr lang="de-DE" dirty="0" smtClean="0"/>
              <a:t>werden</a:t>
            </a:r>
            <a:endParaRPr lang="de-DE" dirty="0"/>
          </a:p>
          <a:p>
            <a:pPr marL="285750" indent="-285750">
              <a:buFont typeface="Arial" pitchFamily="34" charset="0"/>
              <a:buChar char="•"/>
            </a:pPr>
            <a:r>
              <a:rPr lang="de-DE" dirty="0"/>
              <a:t>Den Termin der Umstellung</a:t>
            </a:r>
          </a:p>
          <a:p>
            <a:pPr marL="285750" indent="-285750">
              <a:buFont typeface="Arial" pitchFamily="34" charset="0"/>
              <a:buChar char="•"/>
            </a:pPr>
            <a:r>
              <a:rPr lang="de-DE" dirty="0"/>
              <a:t>Die Gläubiger-ID Ihrer Firma</a:t>
            </a:r>
          </a:p>
          <a:p>
            <a:pPr marL="285750" indent="-285750">
              <a:buFont typeface="Arial" pitchFamily="34" charset="0"/>
              <a:buChar char="•"/>
            </a:pPr>
            <a:r>
              <a:rPr lang="de-DE" dirty="0"/>
              <a:t>Die eindeutige Mandats-Referenz (Mandats-ID) </a:t>
            </a:r>
            <a:endParaRPr lang="de-DE" dirty="0" smtClean="0"/>
          </a:p>
          <a:p>
            <a:pPr marL="285750" indent="-285750">
              <a:buFont typeface="Arial" pitchFamily="34" charset="0"/>
              <a:buChar char="•"/>
            </a:pPr>
            <a:r>
              <a:rPr lang="de-DE" dirty="0" smtClean="0"/>
              <a:t>Vertragsänderung der Kartenverträge: Verkürzung der </a:t>
            </a:r>
            <a:r>
              <a:rPr lang="de-DE" dirty="0" err="1" smtClean="0"/>
              <a:t>Prenotificationfrist</a:t>
            </a:r>
            <a:endParaRPr lang="de-DE" dirty="0" smtClean="0"/>
          </a:p>
          <a:p>
            <a:pPr marL="285750" indent="-285750">
              <a:buFont typeface="Arial" pitchFamily="34" charset="0"/>
              <a:buChar char="•"/>
            </a:pPr>
            <a:r>
              <a:rPr lang="de-DE" dirty="0"/>
              <a:t>XTK/STK: Wegfall der Kombilastschriften (Einfordern der E-Mail-Adresse oder Entscheidung für Porto und Versand</a:t>
            </a:r>
            <a:r>
              <a:rPr lang="de-DE" dirty="0" smtClean="0"/>
              <a:t>)</a:t>
            </a:r>
            <a:endParaRPr lang="de-DE" dirty="0"/>
          </a:p>
          <a:p>
            <a:endParaRPr lang="de-DE" dirty="0"/>
          </a:p>
          <a:p>
            <a:r>
              <a:rPr lang="de-DE" b="1" dirty="0" smtClean="0"/>
              <a:t>Bei Kunden mit Einzugsermächtigungen:</a:t>
            </a:r>
          </a:p>
          <a:p>
            <a:pPr marL="285750" indent="-285750">
              <a:buFont typeface="Arial" pitchFamily="34" charset="0"/>
              <a:buChar char="•"/>
            </a:pPr>
            <a:r>
              <a:rPr lang="de-DE" dirty="0" smtClean="0"/>
              <a:t>Einen Hinweis auf das Sonderkündigungs-Recht des Verbrauchers</a:t>
            </a:r>
          </a:p>
          <a:p>
            <a:pPr marL="285750" indent="-285750">
              <a:buFont typeface="Arial" pitchFamily="34" charset="0"/>
              <a:buChar char="•"/>
            </a:pPr>
            <a:endParaRPr lang="de-DE" dirty="0" smtClean="0"/>
          </a:p>
          <a:p>
            <a:r>
              <a:rPr lang="de-DE" b="1" dirty="0" smtClean="0"/>
              <a:t>Bei Kunden mit Abbuchungsaufträge:</a:t>
            </a:r>
          </a:p>
          <a:p>
            <a:pPr marL="285750" indent="-285750">
              <a:buFont typeface="Arial" pitchFamily="34" charset="0"/>
              <a:buChar char="•"/>
            </a:pPr>
            <a:r>
              <a:rPr lang="de-DE" b="1" dirty="0" smtClean="0"/>
              <a:t>Bei Firmenkunden:</a:t>
            </a:r>
          </a:p>
          <a:p>
            <a:pPr marL="742950" lvl="1" indent="-285750">
              <a:buFont typeface="Arial" pitchFamily="34" charset="0"/>
              <a:buChar char="•"/>
            </a:pPr>
            <a:r>
              <a:rPr lang="de-DE" dirty="0" smtClean="0"/>
              <a:t>Anhang: das Ausgedruckte SEPA-Firmen-Mandat</a:t>
            </a:r>
          </a:p>
          <a:p>
            <a:pPr marL="742950" lvl="1" indent="-285750">
              <a:buFont typeface="Arial" pitchFamily="34" charset="0"/>
              <a:buChar char="•"/>
            </a:pPr>
            <a:endParaRPr lang="de-DE" dirty="0"/>
          </a:p>
          <a:p>
            <a:pPr marL="285750" indent="-285750">
              <a:buFont typeface="Arial" pitchFamily="34" charset="0"/>
              <a:buChar char="•"/>
            </a:pPr>
            <a:r>
              <a:rPr lang="de-DE" b="1" dirty="0" smtClean="0"/>
              <a:t>Bei Privatkunden:</a:t>
            </a:r>
          </a:p>
          <a:p>
            <a:pPr marL="742950" lvl="1" indent="-285750">
              <a:buFont typeface="Arial" pitchFamily="34" charset="0"/>
              <a:buChar char="•"/>
            </a:pPr>
            <a:r>
              <a:rPr lang="de-DE" dirty="0"/>
              <a:t>Einen Hinweis auf das Sonderkündigungs-Recht des </a:t>
            </a:r>
            <a:r>
              <a:rPr lang="de-DE" dirty="0" smtClean="0"/>
              <a:t>Verbrauchers</a:t>
            </a:r>
            <a:endParaRPr lang="de-DE" dirty="0"/>
          </a:p>
          <a:p>
            <a:pPr marL="742950" lvl="1" indent="-285750">
              <a:buFont typeface="Arial" pitchFamily="34" charset="0"/>
              <a:buChar char="•"/>
            </a:pPr>
            <a:r>
              <a:rPr lang="de-DE" dirty="0" smtClean="0"/>
              <a:t>Anhang</a:t>
            </a:r>
            <a:r>
              <a:rPr lang="de-DE" dirty="0"/>
              <a:t>: das Ausgedruckte SEPA-Firmen-Mandat</a:t>
            </a:r>
          </a:p>
          <a:p>
            <a:endParaRPr lang="de-DE" dirty="0" smtClean="0"/>
          </a:p>
          <a:p>
            <a:pPr marL="742950" lvl="1" indent="-285750">
              <a:buFont typeface="Arial" pitchFamily="34" charset="0"/>
              <a:buChar char="•"/>
            </a:pPr>
            <a:endParaRPr lang="de-DE" dirty="0"/>
          </a:p>
        </p:txBody>
      </p:sp>
    </p:spTree>
    <p:extLst>
      <p:ext uri="{BB962C8B-B14F-4D97-AF65-F5344CB8AC3E}">
        <p14:creationId xmlns:p14="http://schemas.microsoft.com/office/powerpoint/2010/main" val="21297383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a:t>
            </a:r>
            <a:r>
              <a:rPr lang="de-DE" b="1" dirty="0" err="1" smtClean="0">
                <a:latin typeface="Verdana" pitchFamily="34" charset="0"/>
                <a:ea typeface="Verdana" pitchFamily="34" charset="0"/>
                <a:cs typeface="Verdana" pitchFamily="34" charset="0"/>
              </a:rPr>
              <a:t>oil</a:t>
            </a:r>
            <a:r>
              <a:rPr lang="de-DE" b="1" dirty="0" smtClean="0">
                <a:latin typeface="Verdana" pitchFamily="34" charset="0"/>
                <a:ea typeface="Verdana" pitchFamily="34" charset="0"/>
                <a:cs typeface="Verdana" pitchFamily="34" charset="0"/>
              </a:rPr>
              <a:t> Massenerzeugung der Mandate</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93" y="745093"/>
            <a:ext cx="7956644" cy="571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7973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 Massenerzeugung der Mandate</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744801"/>
            <a:ext cx="7077075"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6005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XTK/STK Massenerzeugung der Mandate</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744801"/>
            <a:ext cx="7077075"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4174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XTK/STK Massenerzeugung der Mandate</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744801"/>
            <a:ext cx="7077075"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7137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a:t>
            </a:r>
            <a:r>
              <a:rPr lang="de-DE" b="1" dirty="0" err="1" smtClean="0">
                <a:latin typeface="Verdana" pitchFamily="34" charset="0"/>
                <a:ea typeface="Verdana" pitchFamily="34" charset="0"/>
                <a:cs typeface="Verdana" pitchFamily="34" charset="0"/>
              </a:rPr>
              <a:t>oil</a:t>
            </a:r>
            <a:r>
              <a:rPr lang="de-DE" b="1" dirty="0" smtClean="0">
                <a:latin typeface="Verdana" pitchFamily="34" charset="0"/>
                <a:ea typeface="Verdana" pitchFamily="34" charset="0"/>
                <a:cs typeface="Verdana" pitchFamily="34" charset="0"/>
              </a:rPr>
              <a:t> Versionsstand</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07504" y="1889808"/>
            <a:ext cx="7424382" cy="369332"/>
          </a:xfrm>
          <a:prstGeom prst="rect">
            <a:avLst/>
          </a:prstGeom>
          <a:noFill/>
        </p:spPr>
        <p:txBody>
          <a:bodyPr wrap="square" rtlCol="0">
            <a:spAutoFit/>
          </a:bodyPr>
          <a:lstStyle/>
          <a:p>
            <a:r>
              <a:rPr lang="de-DE" dirty="0" smtClean="0"/>
              <a:t>Zwingend erforderlicher Versionsstand vor dem SEPA-Update:</a:t>
            </a:r>
            <a:endParaRPr lang="de-DE" dirty="0"/>
          </a:p>
        </p:txBody>
      </p:sp>
      <p:sp>
        <p:nvSpPr>
          <p:cNvPr id="5" name="Textfeld 4"/>
          <p:cNvSpPr txBox="1"/>
          <p:nvPr/>
        </p:nvSpPr>
        <p:spPr>
          <a:xfrm>
            <a:off x="107504" y="2797791"/>
            <a:ext cx="8946304" cy="1938992"/>
          </a:xfrm>
          <a:prstGeom prst="rect">
            <a:avLst/>
          </a:prstGeom>
          <a:noFill/>
        </p:spPr>
        <p:txBody>
          <a:bodyPr wrap="square" rtlCol="0">
            <a:spAutoFit/>
          </a:bodyPr>
          <a:lstStyle/>
          <a:p>
            <a:pPr algn="ctr"/>
            <a:r>
              <a:rPr lang="de-DE" sz="12000" b="1" dirty="0" smtClean="0"/>
              <a:t>08.2012</a:t>
            </a:r>
            <a:endParaRPr lang="de-DE" sz="12000" b="1" dirty="0"/>
          </a:p>
        </p:txBody>
      </p:sp>
    </p:spTree>
    <p:extLst>
      <p:ext uri="{BB962C8B-B14F-4D97-AF65-F5344CB8AC3E}">
        <p14:creationId xmlns:p14="http://schemas.microsoft.com/office/powerpoint/2010/main" val="36379667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 Versionsstand</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107504" y="1616848"/>
            <a:ext cx="7424382" cy="369332"/>
          </a:xfrm>
          <a:prstGeom prst="rect">
            <a:avLst/>
          </a:prstGeom>
          <a:noFill/>
        </p:spPr>
        <p:txBody>
          <a:bodyPr wrap="square" rtlCol="0">
            <a:spAutoFit/>
          </a:bodyPr>
          <a:lstStyle/>
          <a:p>
            <a:r>
              <a:rPr lang="de-DE" dirty="0" smtClean="0"/>
              <a:t>Zwingend erforderlicher Versionsstand vor dem SEPA-Update:</a:t>
            </a:r>
            <a:endParaRPr lang="de-DE" dirty="0"/>
          </a:p>
        </p:txBody>
      </p:sp>
      <p:sp>
        <p:nvSpPr>
          <p:cNvPr id="6" name="Textfeld 5"/>
          <p:cNvSpPr txBox="1"/>
          <p:nvPr/>
        </p:nvSpPr>
        <p:spPr>
          <a:xfrm>
            <a:off x="107504" y="2279167"/>
            <a:ext cx="8946304" cy="3046988"/>
          </a:xfrm>
          <a:prstGeom prst="rect">
            <a:avLst/>
          </a:prstGeom>
          <a:noFill/>
        </p:spPr>
        <p:txBody>
          <a:bodyPr wrap="square" rtlCol="0">
            <a:spAutoFit/>
          </a:bodyPr>
          <a:lstStyle/>
          <a:p>
            <a:pPr algn="ctr"/>
            <a:r>
              <a:rPr lang="de-DE" sz="9600" b="1" dirty="0"/>
              <a:t>2013-01-09 13:35:13</a:t>
            </a:r>
            <a:endParaRPr lang="de-DE" sz="12000" b="1" dirty="0"/>
          </a:p>
        </p:txBody>
      </p:sp>
      <p:sp>
        <p:nvSpPr>
          <p:cNvPr id="7" name="Textfeld 6"/>
          <p:cNvSpPr txBox="1"/>
          <p:nvPr/>
        </p:nvSpPr>
        <p:spPr>
          <a:xfrm>
            <a:off x="259904" y="5686155"/>
            <a:ext cx="7424382" cy="369332"/>
          </a:xfrm>
          <a:prstGeom prst="rect">
            <a:avLst/>
          </a:prstGeom>
          <a:noFill/>
        </p:spPr>
        <p:txBody>
          <a:bodyPr wrap="square" rtlCol="0">
            <a:spAutoFit/>
          </a:bodyPr>
          <a:lstStyle/>
          <a:p>
            <a:r>
              <a:rPr lang="de-DE" dirty="0" smtClean="0"/>
              <a:t>Siehe auch: </a:t>
            </a:r>
            <a:r>
              <a:rPr lang="de-DE" b="1" dirty="0" smtClean="0"/>
              <a:t>http://changelog.xpointsoftware.de</a:t>
            </a:r>
            <a:endParaRPr lang="de-DE" b="1" dirty="0"/>
          </a:p>
        </p:txBody>
      </p:sp>
    </p:spTree>
    <p:extLst>
      <p:ext uri="{BB962C8B-B14F-4D97-AF65-F5344CB8AC3E}">
        <p14:creationId xmlns:p14="http://schemas.microsoft.com/office/powerpoint/2010/main" val="3637966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International Bank Account </a:t>
            </a:r>
            <a:r>
              <a:rPr lang="de-DE" b="1" dirty="0" err="1" smtClean="0">
                <a:latin typeface="Verdana" pitchFamily="34" charset="0"/>
                <a:ea typeface="Verdana" pitchFamily="34" charset="0"/>
                <a:cs typeface="Verdana" pitchFamily="34" charset="0"/>
              </a:rPr>
              <a:t>Number</a:t>
            </a:r>
            <a:r>
              <a:rPr lang="de-DE" b="1" dirty="0" smtClean="0">
                <a:latin typeface="Verdana" pitchFamily="34" charset="0"/>
                <a:ea typeface="Verdana" pitchFamily="34" charset="0"/>
                <a:cs typeface="Verdana" pitchFamily="34" charset="0"/>
              </a:rPr>
              <a:t> IBAN</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07505" y="1182194"/>
            <a:ext cx="8946304" cy="754053"/>
          </a:xfrm>
          <a:prstGeom prst="rect">
            <a:avLst/>
          </a:prstGeom>
          <a:noFill/>
        </p:spPr>
        <p:txBody>
          <a:bodyPr wrap="square" rtlCol="0">
            <a:spAutoFit/>
          </a:bodyPr>
          <a:lstStyle/>
          <a:p>
            <a:pPr algn="ctr"/>
            <a:r>
              <a:rPr lang="de-DE" sz="4300" b="1" dirty="0" smtClean="0">
                <a:solidFill>
                  <a:srgbClr val="FF0000"/>
                </a:solidFill>
              </a:rPr>
              <a:t>DE</a:t>
            </a:r>
            <a:r>
              <a:rPr lang="de-DE" sz="4300" b="1" dirty="0" smtClean="0">
                <a:solidFill>
                  <a:srgbClr val="92D050"/>
                </a:solidFill>
              </a:rPr>
              <a:t>03</a:t>
            </a:r>
            <a:r>
              <a:rPr lang="de-DE" sz="4300" b="1" dirty="0" smtClean="0"/>
              <a:t>76010085</a:t>
            </a:r>
            <a:r>
              <a:rPr lang="de-DE" sz="4300" b="1" dirty="0" smtClean="0">
                <a:solidFill>
                  <a:srgbClr val="0070C0"/>
                </a:solidFill>
              </a:rPr>
              <a:t>0003386858</a:t>
            </a:r>
            <a:endParaRPr lang="de-DE" sz="4300" b="1" dirty="0">
              <a:solidFill>
                <a:srgbClr val="0070C0"/>
              </a:solidFill>
            </a:endParaRPr>
          </a:p>
        </p:txBody>
      </p:sp>
      <p:sp>
        <p:nvSpPr>
          <p:cNvPr id="5" name="Textfeld 4"/>
          <p:cNvSpPr txBox="1"/>
          <p:nvPr/>
        </p:nvSpPr>
        <p:spPr>
          <a:xfrm>
            <a:off x="1883400" y="2620378"/>
            <a:ext cx="5527325" cy="3416320"/>
          </a:xfrm>
          <a:prstGeom prst="rect">
            <a:avLst/>
          </a:prstGeom>
          <a:noFill/>
        </p:spPr>
        <p:txBody>
          <a:bodyPr wrap="square" rtlCol="0">
            <a:spAutoFit/>
          </a:bodyPr>
          <a:lstStyle/>
          <a:p>
            <a:r>
              <a:rPr lang="de-DE" b="1" dirty="0" smtClean="0"/>
              <a:t>Für Deutschland:</a:t>
            </a:r>
          </a:p>
          <a:p>
            <a:endParaRPr lang="de-DE" dirty="0" smtClean="0"/>
          </a:p>
          <a:p>
            <a:r>
              <a:rPr lang="de-DE" dirty="0" smtClean="0">
                <a:solidFill>
                  <a:srgbClr val="FF0000"/>
                </a:solidFill>
              </a:rPr>
              <a:t>DE </a:t>
            </a:r>
            <a:r>
              <a:rPr lang="de-DE" dirty="0" smtClean="0"/>
              <a:t>		= ISO-Ländercode</a:t>
            </a:r>
          </a:p>
          <a:p>
            <a:r>
              <a:rPr lang="de-DE" dirty="0" smtClean="0">
                <a:solidFill>
                  <a:srgbClr val="92D050"/>
                </a:solidFill>
              </a:rPr>
              <a:t>03</a:t>
            </a:r>
            <a:r>
              <a:rPr lang="de-DE" dirty="0" smtClean="0"/>
              <a:t>		= Prüfziffer (2-stellig)</a:t>
            </a:r>
          </a:p>
          <a:p>
            <a:r>
              <a:rPr lang="de-DE" dirty="0" smtClean="0"/>
              <a:t>76010085	= Bankleitzahl (8-stellig)</a:t>
            </a:r>
          </a:p>
          <a:p>
            <a:r>
              <a:rPr lang="de-DE" dirty="0" smtClean="0">
                <a:solidFill>
                  <a:srgbClr val="0070C0"/>
                </a:solidFill>
              </a:rPr>
              <a:t>0003386858</a:t>
            </a:r>
            <a:r>
              <a:rPr lang="de-DE" dirty="0" smtClean="0"/>
              <a:t>	= Kontonummer (10-stellig)</a:t>
            </a:r>
          </a:p>
          <a:p>
            <a:endParaRPr lang="de-DE" dirty="0"/>
          </a:p>
          <a:p>
            <a:r>
              <a:rPr lang="de-DE" b="1" dirty="0" smtClean="0"/>
              <a:t>Allgemein:</a:t>
            </a:r>
          </a:p>
          <a:p>
            <a:endParaRPr lang="de-DE" dirty="0"/>
          </a:p>
          <a:p>
            <a:r>
              <a:rPr lang="de-DE" dirty="0" smtClean="0"/>
              <a:t>2 Stellen 	= ISO-Ländercode</a:t>
            </a:r>
          </a:p>
          <a:p>
            <a:r>
              <a:rPr lang="de-DE" dirty="0" smtClean="0"/>
              <a:t>Bis zu 32 weitere alphanumerische Stellen</a:t>
            </a:r>
          </a:p>
          <a:p>
            <a:endParaRPr lang="de-DE" dirty="0"/>
          </a:p>
        </p:txBody>
      </p:sp>
    </p:spTree>
    <p:extLst>
      <p:ext uri="{BB962C8B-B14F-4D97-AF65-F5344CB8AC3E}">
        <p14:creationId xmlns:p14="http://schemas.microsoft.com/office/powerpoint/2010/main" val="216193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XTK/STK Versionsstand</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107504" y="1616848"/>
            <a:ext cx="7424382" cy="369332"/>
          </a:xfrm>
          <a:prstGeom prst="rect">
            <a:avLst/>
          </a:prstGeom>
          <a:noFill/>
        </p:spPr>
        <p:txBody>
          <a:bodyPr wrap="square" rtlCol="0">
            <a:spAutoFit/>
          </a:bodyPr>
          <a:lstStyle/>
          <a:p>
            <a:r>
              <a:rPr lang="de-DE" dirty="0" smtClean="0"/>
              <a:t>Zwingend erforderlicher Versionsstand vor dem SEPA-Update:</a:t>
            </a:r>
            <a:endParaRPr lang="de-DE" dirty="0"/>
          </a:p>
        </p:txBody>
      </p:sp>
      <p:sp>
        <p:nvSpPr>
          <p:cNvPr id="6" name="Textfeld 5"/>
          <p:cNvSpPr txBox="1"/>
          <p:nvPr/>
        </p:nvSpPr>
        <p:spPr>
          <a:xfrm>
            <a:off x="107504" y="3002511"/>
            <a:ext cx="8946304" cy="1938992"/>
          </a:xfrm>
          <a:prstGeom prst="rect">
            <a:avLst/>
          </a:prstGeom>
          <a:noFill/>
        </p:spPr>
        <p:txBody>
          <a:bodyPr wrap="square" rtlCol="0">
            <a:spAutoFit/>
          </a:bodyPr>
          <a:lstStyle/>
          <a:p>
            <a:pPr algn="ctr"/>
            <a:r>
              <a:rPr lang="de-DE" sz="12000" b="1" smtClean="0"/>
              <a:t>10/2006</a:t>
            </a:r>
            <a:endParaRPr lang="de-DE" sz="12000" b="1" dirty="0"/>
          </a:p>
        </p:txBody>
      </p:sp>
    </p:spTree>
    <p:extLst>
      <p:ext uri="{BB962C8B-B14F-4D97-AF65-F5344CB8AC3E}">
        <p14:creationId xmlns:p14="http://schemas.microsoft.com/office/powerpoint/2010/main" val="40007608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Die Umstellung</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107504" y="2135381"/>
            <a:ext cx="8946304" cy="2862322"/>
          </a:xfrm>
          <a:prstGeom prst="rect">
            <a:avLst/>
          </a:prstGeom>
          <a:noFill/>
        </p:spPr>
        <p:txBody>
          <a:bodyPr wrap="square" rtlCol="0">
            <a:spAutoFit/>
          </a:bodyPr>
          <a:lstStyle/>
          <a:p>
            <a:pPr algn="ctr"/>
            <a:r>
              <a:rPr lang="de-DE" sz="6000" b="1" dirty="0" smtClean="0"/>
              <a:t>Und was können Sie jetzt schon für die Umstellung tun?</a:t>
            </a:r>
            <a:endParaRPr lang="de-DE" sz="6000" b="1" dirty="0"/>
          </a:p>
        </p:txBody>
      </p:sp>
    </p:spTree>
    <p:extLst>
      <p:ext uri="{BB962C8B-B14F-4D97-AF65-F5344CB8AC3E}">
        <p14:creationId xmlns:p14="http://schemas.microsoft.com/office/powerpoint/2010/main" val="21456156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Das Grauen hat ein Ende!</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07504" y="2320116"/>
            <a:ext cx="8946303" cy="2646878"/>
          </a:xfrm>
          <a:prstGeom prst="rect">
            <a:avLst/>
          </a:prstGeom>
          <a:noFill/>
        </p:spPr>
        <p:txBody>
          <a:bodyPr wrap="square" rtlCol="0">
            <a:spAutoFit/>
          </a:bodyPr>
          <a:lstStyle/>
          <a:p>
            <a:pPr algn="ctr"/>
            <a:r>
              <a:rPr lang="de-DE" sz="16600" b="1" dirty="0" smtClean="0"/>
              <a:t>ENDE</a:t>
            </a:r>
            <a:endParaRPr lang="de-DE" sz="16600" b="1" dirty="0"/>
          </a:p>
        </p:txBody>
      </p:sp>
    </p:spTree>
    <p:extLst>
      <p:ext uri="{BB962C8B-B14F-4D97-AF65-F5344CB8AC3E}">
        <p14:creationId xmlns:p14="http://schemas.microsoft.com/office/powerpoint/2010/main" val="4246701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a:t>
            </a:r>
            <a:r>
              <a:rPr lang="de-DE" b="1" dirty="0" err="1" smtClean="0">
                <a:latin typeface="Verdana" pitchFamily="34" charset="0"/>
                <a:ea typeface="Verdana" pitchFamily="34" charset="0"/>
                <a:cs typeface="Verdana" pitchFamily="34" charset="0"/>
              </a:rPr>
              <a:t>oil</a:t>
            </a:r>
            <a:r>
              <a:rPr lang="de-DE" b="1" dirty="0" smtClean="0">
                <a:latin typeface="Verdana" pitchFamily="34" charset="0"/>
                <a:ea typeface="Verdana" pitchFamily="34" charset="0"/>
                <a:cs typeface="Verdana" pitchFamily="34" charset="0"/>
              </a:rPr>
              <a:t> Konvertierung der Bankangaben</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1883391" y="2879678"/>
            <a:ext cx="3316406" cy="369332"/>
          </a:xfrm>
          <a:prstGeom prst="rect">
            <a:avLst/>
          </a:prstGeom>
          <a:noFill/>
        </p:spPr>
        <p:txBody>
          <a:bodyPr wrap="square" rtlCol="0">
            <a:spAutoFit/>
          </a:bodyPr>
          <a:lstStyle/>
          <a:p>
            <a:r>
              <a:rPr lang="de-DE" dirty="0" smtClean="0"/>
              <a:t>Screenshot</a:t>
            </a:r>
            <a:endParaRPr lang="de-DE"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571" y="739974"/>
            <a:ext cx="5474525" cy="572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797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SEPA-Account-Converter</a:t>
            </a:r>
            <a:endParaRPr lang="de-DE"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S:\Unbenan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833" y="2235907"/>
            <a:ext cx="512445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333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6654803"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SEPA – X-tanken Konvertierung der Bankangaben</a:t>
            </a:r>
            <a:endParaRPr lang="de-DE" dirty="0">
              <a:latin typeface="Verdana" pitchFamily="34" charset="0"/>
              <a:ea typeface="Verdana" pitchFamily="34" charset="0"/>
              <a:cs typeface="Verdana"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56" y="37283"/>
            <a:ext cx="1589752" cy="6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937982" y="2764997"/>
            <a:ext cx="5526074" cy="1754326"/>
          </a:xfrm>
          <a:prstGeom prst="rect">
            <a:avLst/>
          </a:prstGeom>
          <a:noFill/>
        </p:spPr>
        <p:txBody>
          <a:bodyPr wrap="square" rtlCol="0">
            <a:spAutoFit/>
          </a:bodyPr>
          <a:lstStyle/>
          <a:p>
            <a:pPr algn="ctr"/>
            <a:r>
              <a:rPr lang="de-DE" dirty="0" smtClean="0"/>
              <a:t>In X-tanken werden die bisherigen Bankangaben aus X-</a:t>
            </a:r>
            <a:r>
              <a:rPr lang="de-DE" dirty="0" err="1" smtClean="0"/>
              <a:t>oil</a:t>
            </a:r>
            <a:r>
              <a:rPr lang="de-DE" dirty="0" smtClean="0"/>
              <a:t> im Rahmen der Aktivierung des SEPA-Verfahrens durch </a:t>
            </a:r>
          </a:p>
          <a:p>
            <a:pPr algn="ctr"/>
            <a:r>
              <a:rPr lang="de-DE" dirty="0" err="1" smtClean="0"/>
              <a:t>Xpoint</a:t>
            </a:r>
            <a:r>
              <a:rPr lang="de-DE" dirty="0" smtClean="0"/>
              <a:t> konvertiert und in den Kundenstammanhang (Tankstelle) </a:t>
            </a:r>
          </a:p>
          <a:p>
            <a:pPr algn="ctr"/>
            <a:r>
              <a:rPr lang="de-DE" dirty="0" smtClean="0"/>
              <a:t>eingefügt.</a:t>
            </a:r>
            <a:endParaRPr lang="de-DE" dirty="0"/>
          </a:p>
        </p:txBody>
      </p:sp>
    </p:spTree>
    <p:extLst>
      <p:ext uri="{BB962C8B-B14F-4D97-AF65-F5344CB8AC3E}">
        <p14:creationId xmlns:p14="http://schemas.microsoft.com/office/powerpoint/2010/main" val="1544751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Benutzerdefinier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Benutzerdefiniert 1">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1950</Words>
  <Application>Microsoft Office PowerPoint</Application>
  <PresentationFormat>Bildschirmpräsentation (4:3)</PresentationFormat>
  <Paragraphs>515</Paragraphs>
  <Slides>62</Slides>
  <Notes>29</Notes>
  <HiddenSlides>0</HiddenSlides>
  <MMClips>0</MMClips>
  <ScaleCrop>false</ScaleCrop>
  <HeadingPairs>
    <vt:vector size="4" baseType="variant">
      <vt:variant>
        <vt:lpstr>Design</vt:lpstr>
      </vt:variant>
      <vt:variant>
        <vt:i4>1</vt:i4>
      </vt:variant>
      <vt:variant>
        <vt:lpstr>Folientitel</vt:lpstr>
      </vt:variant>
      <vt:variant>
        <vt:i4>62</vt:i4>
      </vt:variant>
    </vt:vector>
  </HeadingPairs>
  <TitlesOfParts>
    <vt:vector size="63"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Roland Arends</dc:creator>
  <cp:lastModifiedBy>Roland Arends</cp:lastModifiedBy>
  <cp:revision>250</cp:revision>
  <dcterms:created xsi:type="dcterms:W3CDTF">2012-03-05T09:08:08Z</dcterms:created>
  <dcterms:modified xsi:type="dcterms:W3CDTF">2013-04-11T12:06:29Z</dcterms:modified>
</cp:coreProperties>
</file>