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96" r:id="rId4"/>
    <p:sldId id="261" r:id="rId5"/>
    <p:sldId id="285" r:id="rId6"/>
    <p:sldId id="286" r:id="rId7"/>
    <p:sldId id="287" r:id="rId8"/>
    <p:sldId id="298" r:id="rId9"/>
    <p:sldId id="288" r:id="rId10"/>
    <p:sldId id="299" r:id="rId11"/>
    <p:sldId id="297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300" r:id="rId20"/>
    <p:sldId id="270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ald Wunder" initials="H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5T09:07:13.567" idx="1">
    <p:pos x="268" y="2050"/>
    <p:text>Firma und User-ID HINTER dem Listen-Namen, die Betriebsstätte auch mit rein machen, die muss dann beim User mit hinterlegt werden können (= Betriebsstätte/Filiale, wo der User arbeitet)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5T09:09:15.855" idx="2">
    <p:pos x="1258" y="1336"/>
    <p:text>Betriebsstätte mit selektieren lassen:
- Firma
- Betriebsstätte (wird über den User voreingestellt)
- Login
- Gebiet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15.04.2013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Anwendertagung 2013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	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Datenexport / Listenverwaltung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Referent:	Harald Wunder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Fragen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 descr="C:\Users\harald.wunder\AppData\Local\Microsoft\Windows\Temporary Internet Files\Content.IE5\UQ1U3IIQ\MC90044152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3528392" cy="301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9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39552" y="2708920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Listenverwaltung</a:t>
            </a:r>
            <a:endParaRPr lang="de-DE" sz="80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6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Ist-Zustand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b="1" dirty="0" smtClean="0">
                <a:solidFill>
                  <a:srgbClr val="FF0000"/>
                </a:solidFill>
              </a:rPr>
              <a:t>X</a:t>
            </a:r>
            <a:r>
              <a:rPr lang="de-DE" dirty="0" smtClean="0"/>
              <a:t>-oil erzeugt Listen mit „</a:t>
            </a:r>
            <a:r>
              <a:rPr lang="de-DE" i="1" dirty="0" err="1" smtClean="0"/>
              <a:t>Listennamen.</a:t>
            </a:r>
            <a:r>
              <a:rPr lang="de-DE" dirty="0" err="1" smtClean="0"/>
              <a:t>DRU</a:t>
            </a:r>
            <a:r>
              <a:rPr lang="de-DE" dirty="0" smtClean="0"/>
              <a:t>“ unter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„/u/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xpoint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acu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/LISTE“</a:t>
            </a:r>
            <a:br>
              <a:rPr lang="de-DE" dirty="0" smtClean="0">
                <a:latin typeface="Courier New" pitchFamily="49" charset="0"/>
                <a:cs typeface="Courier New" pitchFamily="49" charset="0"/>
              </a:rPr>
            </a:b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/>
              <a:t>Besitzer der Liste ist der User (Login), der die Liste </a:t>
            </a:r>
            <a:r>
              <a:rPr lang="de-DE" b="1" dirty="0" smtClean="0"/>
              <a:t>als erstes </a:t>
            </a:r>
            <a:r>
              <a:rPr lang="de-DE" dirty="0" smtClean="0"/>
              <a:t>erzeugt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cs typeface="Courier New" pitchFamily="49" charset="0"/>
              </a:rPr>
              <a:t>Programm „Listenadministration“  ordnet jeder Liste unter anderem</a:t>
            </a:r>
            <a:br>
              <a:rPr lang="de-DE" dirty="0" smtClean="0">
                <a:cs typeface="Courier New" pitchFamily="49" charset="0"/>
              </a:rPr>
            </a:br>
            <a:r>
              <a:rPr lang="de-DE" dirty="0" smtClean="0">
                <a:cs typeface="Courier New" pitchFamily="49" charset="0"/>
              </a:rPr>
              <a:t>ein „</a:t>
            </a:r>
            <a:r>
              <a:rPr lang="de-DE" b="1" dirty="0" smtClean="0">
                <a:cs typeface="Courier New" pitchFamily="49" charset="0"/>
              </a:rPr>
              <a:t>Gebiet</a:t>
            </a:r>
            <a:r>
              <a:rPr lang="de-DE" dirty="0" smtClean="0">
                <a:cs typeface="Courier New" pitchFamily="49" charset="0"/>
              </a:rPr>
              <a:t>“ (</a:t>
            </a:r>
            <a:r>
              <a:rPr lang="de-DE" b="1" dirty="0" smtClean="0">
                <a:solidFill>
                  <a:srgbClr val="FF0000"/>
                </a:solidFill>
                <a:cs typeface="Courier New" pitchFamily="49" charset="0"/>
              </a:rPr>
              <a:t>X</a:t>
            </a:r>
            <a:r>
              <a:rPr lang="de-DE" dirty="0" smtClean="0">
                <a:cs typeface="Courier New" pitchFamily="49" charset="0"/>
              </a:rPr>
              <a:t>-tanken, </a:t>
            </a:r>
            <a:r>
              <a:rPr lang="de-DE" b="1" dirty="0" smtClean="0">
                <a:solidFill>
                  <a:srgbClr val="FF0000"/>
                </a:solidFill>
                <a:cs typeface="Courier New" pitchFamily="49" charset="0"/>
              </a:rPr>
              <a:t>X</a:t>
            </a:r>
            <a:r>
              <a:rPr lang="de-DE" dirty="0" smtClean="0">
                <a:cs typeface="Courier New" pitchFamily="49" charset="0"/>
              </a:rPr>
              <a:t>-LVS, </a:t>
            </a:r>
            <a:r>
              <a:rPr lang="de-DE" b="1" dirty="0" smtClean="0">
                <a:solidFill>
                  <a:srgbClr val="FF0000"/>
                </a:solidFill>
                <a:cs typeface="Courier New" pitchFamily="49" charset="0"/>
              </a:rPr>
              <a:t>X</a:t>
            </a:r>
            <a:r>
              <a:rPr lang="de-DE" dirty="0" smtClean="0">
                <a:cs typeface="Courier New" pitchFamily="49" charset="0"/>
              </a:rPr>
              <a:t>-wärme, …)  zu, wobei die Vergabe des Gebietskennzeichens dem Endanwender unterliegt </a:t>
            </a:r>
            <a:br>
              <a:rPr lang="de-DE" dirty="0" smtClean="0">
                <a:cs typeface="Courier New" pitchFamily="49" charset="0"/>
              </a:rPr>
            </a:br>
            <a:r>
              <a:rPr lang="de-DE" dirty="0" smtClean="0">
                <a:cs typeface="Courier New" pitchFamily="49" charset="0"/>
              </a:rPr>
              <a:t>(</a:t>
            </a:r>
            <a:r>
              <a:rPr lang="de-DE" dirty="0">
                <a:cs typeface="Courier New" pitchFamily="49" charset="0"/>
              </a:rPr>
              <a:t>ein Zeichen, z.B. </a:t>
            </a:r>
            <a:r>
              <a:rPr lang="de-DE" dirty="0" smtClean="0">
                <a:cs typeface="Courier New" pitchFamily="49" charset="0"/>
              </a:rPr>
              <a:t>„o“ </a:t>
            </a:r>
            <a:r>
              <a:rPr lang="de-DE" dirty="0">
                <a:cs typeface="Courier New" pitchFamily="49" charset="0"/>
              </a:rPr>
              <a:t>für </a:t>
            </a:r>
            <a:r>
              <a:rPr lang="de-DE" b="1" dirty="0">
                <a:solidFill>
                  <a:srgbClr val="FF0000"/>
                </a:solidFill>
              </a:rPr>
              <a:t>X</a:t>
            </a:r>
            <a:r>
              <a:rPr lang="de-DE" dirty="0"/>
              <a:t>-oil)</a:t>
            </a:r>
            <a:r>
              <a:rPr lang="de-DE" dirty="0">
                <a:cs typeface="Courier New" pitchFamily="49" charset="0"/>
              </a:rPr>
              <a:t> </a:t>
            </a:r>
            <a:endParaRPr lang="de-DE" dirty="0" smtClean="0">
              <a:cs typeface="Courier New" pitchFamily="49" charset="0"/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cs typeface="Courier New" pitchFamily="49" charset="0"/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cs typeface="Courier New" pitchFamily="49" charset="0"/>
              </a:rPr>
              <a:t>Druck der Liste durch Auswahl „Gebiet“ und „Login“ (User)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cs typeface="Courier New" pitchFamily="49" charset="0"/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 smtClean="0">
              <a:cs typeface="Courier New" pitchFamily="49" charset="0"/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 smtClean="0">
              <a:cs typeface="Courier New" pitchFamily="49" charset="0"/>
            </a:endParaRPr>
          </a:p>
          <a:p>
            <a:endParaRPr lang="de-DE" dirty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80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Ist-Zustand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6335" y="124258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Administration – Listen – Einstellungen Listen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6" y="1611918"/>
            <a:ext cx="6597127" cy="47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56992"/>
            <a:ext cx="4126659" cy="282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1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Ist-Zustand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3" y="1612800"/>
            <a:ext cx="6595125" cy="47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16335" y="124258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Listenverwaltung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64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Nachteile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/>
              <a:t>User können sich die Listen gegenseitig überschreiben, wenn Listen „ungedruckt“ in der Listenverwaltung stehen bleiben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Jeder kann auf alle Listen (auch auf die anderer User!) zugreifen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>
                <a:solidFill>
                  <a:prstClr val="black"/>
                </a:solidFill>
              </a:rPr>
              <a:t>K</a:t>
            </a:r>
            <a:r>
              <a:rPr lang="de-DE" dirty="0" smtClean="0">
                <a:solidFill>
                  <a:prstClr val="black"/>
                </a:solidFill>
              </a:rPr>
              <a:t>eine Trennung nach Firmen möglich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6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Lösung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Listenadministration: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Zuordnung einer Liste zu einer oder mehreren Gruppen und Usern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wenn keine Einschränkung (Gruppen/User) eingegeben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   </a:t>
            </a:r>
            <a:r>
              <a:rPr lang="de-DE" dirty="0" smtClean="0">
                <a:solidFill>
                  <a:prstClr val="black"/>
                </a:solidFill>
                <a:sym typeface="Wingdings" pitchFamily="2" charset="2"/>
              </a:rPr>
              <a:t> jeder darf Liste anzeigen/drucken</a:t>
            </a:r>
            <a:br>
              <a:rPr lang="de-DE" dirty="0" smtClean="0">
                <a:solidFill>
                  <a:prstClr val="black"/>
                </a:solidFill>
                <a:sym typeface="Wingdings" pitchFamily="2" charset="2"/>
              </a:rPr>
            </a:br>
            <a:r>
              <a:rPr lang="de-DE" dirty="0" smtClean="0">
                <a:solidFill>
                  <a:prstClr val="black"/>
                </a:solidFill>
                <a:sym typeface="Wingdings" pitchFamily="2" charset="2"/>
              </a:rPr>
              <a:t>- bestehende Passwort-Funktion bleibt erhalten</a:t>
            </a: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Erweiterung des Listennamens um Firma und User-ID, z.B. „</a:t>
            </a:r>
            <a:r>
              <a:rPr lang="de-DE" b="1" dirty="0" smtClean="0"/>
              <a:t>01_0001_</a:t>
            </a:r>
            <a:r>
              <a:rPr lang="de-DE" dirty="0" smtClean="0">
                <a:solidFill>
                  <a:prstClr val="black"/>
                </a:solidFill>
              </a:rPr>
              <a:t>PRANFR01.DRU“ (nur intern!)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Listenverwaltung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Erweiterung der Selektion: </a:t>
            </a:r>
            <a:r>
              <a:rPr lang="de-DE" b="1" dirty="0" smtClean="0">
                <a:solidFill>
                  <a:prstClr val="black"/>
                </a:solidFill>
              </a:rPr>
              <a:t>Firma</a:t>
            </a:r>
            <a:r>
              <a:rPr lang="de-DE" dirty="0" smtClean="0">
                <a:solidFill>
                  <a:prstClr val="black"/>
                </a:solidFill>
              </a:rPr>
              <a:t>, Gebiet, Login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es werden weiterhin alle selektierten Listen angezeigt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der Listenname erscheint wie bisher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es können nur noch die Listen angezeigt/gedruckt werden, für die der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   User entsprechend der Listenadministration berechtigt ist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1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Lösung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95" y="1640121"/>
            <a:ext cx="3554933" cy="243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2699792" y="3380234"/>
            <a:ext cx="864096" cy="1440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b="1" dirty="0" smtClean="0">
                <a:solidFill>
                  <a:schemeClr val="tx1"/>
                </a:solidFill>
              </a:rPr>
              <a:t>Gruppen/User</a:t>
            </a:r>
            <a:endParaRPr lang="de-DE" sz="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054866"/>
              </p:ext>
            </p:extLst>
          </p:nvPr>
        </p:nvGraphicFramePr>
        <p:xfrm>
          <a:off x="4283968" y="2276872"/>
          <a:ext cx="3672856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6428"/>
                <a:gridCol w="1836428"/>
              </a:tblGrid>
              <a:tr h="247904">
                <a:tc>
                  <a:txBody>
                    <a:bodyPr/>
                    <a:lstStyle/>
                    <a:p>
                      <a:r>
                        <a:rPr lang="de-DE" dirty="0" smtClean="0"/>
                        <a:t>Gruppen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User</a:t>
                      </a:r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r>
                        <a:rPr lang="de-DE" dirty="0" smtClean="0"/>
                        <a:t>alle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xo1</a:t>
                      </a:r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r>
                        <a:rPr lang="de-DE" dirty="0" smtClean="0"/>
                        <a:t>chef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xo2</a:t>
                      </a:r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xo3</a:t>
                      </a:r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4790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Gerade Verbindung mit Pfeil 10"/>
          <p:cNvCxnSpPr>
            <a:stCxn id="3" idx="3"/>
          </p:cNvCxnSpPr>
          <p:nvPr/>
        </p:nvCxnSpPr>
        <p:spPr>
          <a:xfrm flipV="1">
            <a:off x="3563888" y="3140968"/>
            <a:ext cx="648072" cy="3112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26307" y="1282507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Administration Listen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26307" y="4437112"/>
            <a:ext cx="2965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Eingabe:</a:t>
            </a:r>
          </a:p>
          <a:p>
            <a:r>
              <a:rPr lang="de-DE" dirty="0"/>
              <a:t>m</a:t>
            </a:r>
            <a:r>
              <a:rPr lang="de-DE" dirty="0" smtClean="0"/>
              <a:t>ax. 10 Gruppen</a:t>
            </a:r>
          </a:p>
          <a:p>
            <a:r>
              <a:rPr lang="de-DE" dirty="0"/>
              <a:t>m</a:t>
            </a:r>
            <a:r>
              <a:rPr lang="de-DE" dirty="0" smtClean="0"/>
              <a:t>ax. 10 User</a:t>
            </a:r>
          </a:p>
          <a:p>
            <a:r>
              <a:rPr lang="de-DE" dirty="0" smtClean="0"/>
              <a:t>(beliebig kombinierbar)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555776" y="3296605"/>
            <a:ext cx="1224136" cy="42042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40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Lösung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16335" y="124258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Listenverwaltung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85" y="1612800"/>
            <a:ext cx="6595124" cy="4734000"/>
          </a:xfrm>
          <a:prstGeom prst="rect">
            <a:avLst/>
          </a:prstGeom>
        </p:spPr>
      </p:pic>
      <p:cxnSp>
        <p:nvCxnSpPr>
          <p:cNvPr id="13" name="Gerade Verbindung mit Pfeil 12"/>
          <p:cNvCxnSpPr/>
          <p:nvPr/>
        </p:nvCxnSpPr>
        <p:spPr>
          <a:xfrm>
            <a:off x="165473" y="1800379"/>
            <a:ext cx="504056" cy="376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008000" y="2124000"/>
            <a:ext cx="3000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 smtClean="0">
                <a:latin typeface="Arial" pitchFamily="34" charset="0"/>
                <a:cs typeface="Arial" pitchFamily="34" charset="0"/>
              </a:rPr>
              <a:t>01</a:t>
            </a:r>
            <a:endParaRPr lang="de-D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69529" y="2037441"/>
            <a:ext cx="1164574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32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Fragen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 descr="C:\Users\harald.wunder\AppData\Local\Microsoft\Windows\Temporary Internet Files\Content.IE5\UQ1U3IIQ\MC90044152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3528392" cy="301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Listenverwaltung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15616" y="2708920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 smtClean="0"/>
              <a:t>Datenexport</a:t>
            </a:r>
            <a:endParaRPr lang="de-DE" sz="8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4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Aufmerksamkeit!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8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Ist-Zustand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XOIL-Programme mit Export-Funktion speichern die </a:t>
            </a:r>
            <a:r>
              <a:rPr lang="de-DE" dirty="0" err="1" smtClean="0"/>
              <a:t>csv</a:t>
            </a:r>
            <a:r>
              <a:rPr lang="de-DE" dirty="0" smtClean="0"/>
              <a:t>-Datei(en) in ein UNIX/LINUX-Verzeichnis, z.B.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„/u/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xpoint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acu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word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/texte/</a:t>
            </a:r>
            <a:r>
              <a:rPr lang="de-DE" b="1" dirty="0" smtClean="0"/>
              <a:t>“</a:t>
            </a:r>
            <a:br>
              <a:rPr lang="de-DE" b="1" dirty="0" smtClean="0"/>
            </a:br>
            <a:r>
              <a:rPr lang="de-DE" dirty="0" smtClean="0"/>
              <a:t>Beispiel: Kunden-Adressliste, Artikelliste, Statistiken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Schnittstellen für die FIBU werden bereitgestellt, z.B.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„/u/</a:t>
            </a:r>
            <a:r>
              <a:rPr lang="de-DE" b="1" dirty="0" err="1">
                <a:latin typeface="Courier New" pitchFamily="49" charset="0"/>
                <a:cs typeface="Courier New" pitchFamily="49" charset="0"/>
              </a:rPr>
              <a:t>xpoint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b="1" dirty="0" err="1">
                <a:latin typeface="Courier New" pitchFamily="49" charset="0"/>
                <a:cs typeface="Courier New" pitchFamily="49" charset="0"/>
              </a:rPr>
              <a:t>acu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b="1" dirty="0" err="1">
                <a:latin typeface="Courier New" pitchFamily="49" charset="0"/>
                <a:cs typeface="Courier New" pitchFamily="49" charset="0"/>
              </a:rPr>
              <a:t>fib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/fib01.dbs/…“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Lastschrift-Datei DTA… wird nach </a:t>
            </a:r>
            <a:r>
              <a:rPr lang="de-DE" b="1" dirty="0">
                <a:latin typeface="Courier New" pitchFamily="49" charset="0"/>
                <a:cs typeface="Courier New" pitchFamily="49" charset="0"/>
              </a:rPr>
              <a:t>„/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u/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xpoint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acu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/DATXP/“ </a:t>
            </a:r>
            <a:r>
              <a:rPr lang="de-DE" dirty="0" smtClean="0"/>
              <a:t>ausgegeben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Freigabe dieser Verzeichnisse auf dem XOIL-Server über „Samba“ oder „XTRANS“ (Konfiguration über z.B. smb.ini)</a:t>
            </a:r>
          </a:p>
          <a:p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Auf dem jeweiligen PC wird ein „Netzlaufwerk“ eingerichtet, das auf diese Freigabe verweist, um die Daten z.B. über EXCEL weiter-verarbeiten zu können, die DTA zur Bank zu bringen oder die Schnittstelle in die FIBU zu importieren</a:t>
            </a:r>
          </a:p>
          <a:p>
            <a:endParaRPr lang="de-DE" dirty="0" smtClean="0"/>
          </a:p>
          <a:p>
            <a:endParaRPr lang="de-DE" dirty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52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Ist-Zustand</a:t>
            </a: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494" y="1366628"/>
            <a:ext cx="2378041" cy="242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ower"/>
          <p:cNvSpPr>
            <a:spLocks noEditPoints="1" noChangeArrowheads="1"/>
          </p:cNvSpPr>
          <p:nvPr/>
        </p:nvSpPr>
        <p:spPr bwMode="auto">
          <a:xfrm>
            <a:off x="536477" y="1854116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1762768" y="1709813"/>
            <a:ext cx="3676726" cy="165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EXCEL-Ausgaben (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csv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b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Lastschrift-Dateien (DTA)</a:t>
            </a:r>
            <a:b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FIBU-Schnittstellen (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unl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2277" y="1484784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-oil Server</a:t>
            </a:r>
            <a:endParaRPr lang="de-DE" dirty="0"/>
          </a:p>
        </p:txBody>
      </p:sp>
      <p:sp>
        <p:nvSpPr>
          <p:cNvPr id="15" name="Nach oben gekrümmter Pfeil 14"/>
          <p:cNvSpPr/>
          <p:nvPr/>
        </p:nvSpPr>
        <p:spPr>
          <a:xfrm flipH="1">
            <a:off x="862163" y="3355178"/>
            <a:ext cx="5364782" cy="559692"/>
          </a:xfrm>
          <a:prstGeom prst="curvedUpArrow">
            <a:avLst>
              <a:gd name="adj1" fmla="val 25000"/>
              <a:gd name="adj2" fmla="val 86024"/>
              <a:gd name="adj3" fmla="val 420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608745" y="3355178"/>
            <a:ext cx="176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Samba/XTRANS</a:t>
            </a:r>
            <a:endParaRPr lang="de-DE" sz="16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83496"/>
            <a:ext cx="29146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hteck 18"/>
          <p:cNvSpPr/>
          <p:nvPr/>
        </p:nvSpPr>
        <p:spPr>
          <a:xfrm>
            <a:off x="5096159" y="4457092"/>
            <a:ext cx="3110569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52" y="4457092"/>
            <a:ext cx="2448272" cy="175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ch rechts gekrümmter Pfeil 21"/>
          <p:cNvSpPr/>
          <p:nvPr/>
        </p:nvSpPr>
        <p:spPr>
          <a:xfrm flipV="1">
            <a:off x="9972" y="2996952"/>
            <a:ext cx="755379" cy="2526009"/>
          </a:xfrm>
          <a:prstGeom prst="curvedRightArrow">
            <a:avLst>
              <a:gd name="adj1" fmla="val 25000"/>
              <a:gd name="adj2" fmla="val 62380"/>
              <a:gd name="adj3" fmla="val 3378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9" name="Picture 5" descr="C:\Users\harald.wunder\AppData\Local\Microsoft\Windows\Temporary Internet Files\Content.IE5\SF1EA4TG\MC90039844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04" y="3114710"/>
            <a:ext cx="645619" cy="48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54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Nachteile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b="1" dirty="0" smtClean="0">
                <a:solidFill>
                  <a:srgbClr val="FF0000"/>
                </a:solidFill>
              </a:rPr>
              <a:t>Datensicherheit</a:t>
            </a:r>
            <a:r>
              <a:rPr lang="de-DE" dirty="0" smtClean="0">
                <a:solidFill>
                  <a:prstClr val="black"/>
                </a:solidFill>
              </a:rPr>
              <a:t> ist nicht gewährleistet – </a:t>
            </a:r>
            <a:r>
              <a:rPr lang="de-DE" b="1" dirty="0" smtClean="0">
                <a:solidFill>
                  <a:prstClr val="black"/>
                </a:solidFill>
              </a:rPr>
              <a:t>JEDER </a:t>
            </a:r>
            <a:r>
              <a:rPr lang="de-DE" dirty="0" smtClean="0">
                <a:solidFill>
                  <a:prstClr val="black"/>
                </a:solidFill>
              </a:rPr>
              <a:t>hat Zugriff auf freigegebene Verzeichnisse, </a:t>
            </a:r>
            <a:r>
              <a:rPr lang="de-DE" b="1" dirty="0" smtClean="0">
                <a:solidFill>
                  <a:prstClr val="black"/>
                </a:solidFill>
              </a:rPr>
              <a:t>keine</a:t>
            </a:r>
            <a:r>
              <a:rPr lang="de-DE" dirty="0" smtClean="0">
                <a:solidFill>
                  <a:prstClr val="black"/>
                </a:solidFill>
              </a:rPr>
              <a:t> User-abhängige Freigaben möglich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Netzlaufwerke müssen auf </a:t>
            </a:r>
            <a:r>
              <a:rPr lang="de-DE" b="1" dirty="0" smtClean="0">
                <a:solidFill>
                  <a:prstClr val="black"/>
                </a:solidFill>
              </a:rPr>
              <a:t>JEDEM</a:t>
            </a:r>
            <a:r>
              <a:rPr lang="de-DE" dirty="0" smtClean="0">
                <a:solidFill>
                  <a:prstClr val="black"/>
                </a:solidFill>
              </a:rPr>
              <a:t> PC eingerichtet werden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Netzlaufwerke „verschwinden“ manchmal und müssen dann wieder neu eingerichtet werden oder stehen nicht permanent zur Verfügung („offline“)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CSV-Ausgaben werden beim nächsten Programmaufruf (eines anderen Users) überschrieben (Ausnahme: System-Schalter „Datenexport in UID-Ordner“ aktiviert)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Ausgabeverzeichnis für DTA-Dateien (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„/u/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xpoint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acu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/DATXP/“) </a:t>
            </a:r>
            <a:r>
              <a:rPr lang="de-DE" dirty="0" smtClean="0">
                <a:solidFill>
                  <a:prstClr val="black"/>
                </a:solidFill>
              </a:rPr>
              <a:t>beinhaltet für </a:t>
            </a:r>
            <a:r>
              <a:rPr lang="de-DE" b="1" i="1" dirty="0" smtClean="0">
                <a:solidFill>
                  <a:srgbClr val="FF0000"/>
                </a:solidFill>
              </a:rPr>
              <a:t>X</a:t>
            </a:r>
            <a:r>
              <a:rPr lang="de-DE" b="1" i="1" dirty="0" smtClean="0">
                <a:solidFill>
                  <a:prstClr val="black"/>
                </a:solidFill>
              </a:rPr>
              <a:t>-oil</a:t>
            </a:r>
            <a:r>
              <a:rPr lang="de-DE" dirty="0" smtClean="0">
                <a:solidFill>
                  <a:prstClr val="black"/>
                </a:solidFill>
              </a:rPr>
              <a:t> wichtige Dateien, die vom User gelöscht werden könnten!!!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5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Lösung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Sämtliche SAMBA/XTRANS-Freigaben für den </a:t>
            </a:r>
            <a:r>
              <a:rPr lang="de-DE" u="sng" dirty="0" smtClean="0">
                <a:solidFill>
                  <a:prstClr val="black"/>
                </a:solidFill>
              </a:rPr>
              <a:t>Datenexport</a:t>
            </a:r>
            <a:r>
              <a:rPr lang="de-DE" dirty="0" smtClean="0">
                <a:solidFill>
                  <a:prstClr val="black"/>
                </a:solidFill>
              </a:rPr>
              <a:t> in der Konfiguration des </a:t>
            </a:r>
            <a:r>
              <a:rPr lang="de-DE" b="1" i="1" dirty="0">
                <a:solidFill>
                  <a:srgbClr val="FF0000"/>
                </a:solidFill>
              </a:rPr>
              <a:t>X</a:t>
            </a:r>
            <a:r>
              <a:rPr lang="de-DE" b="1" i="1" dirty="0">
                <a:solidFill>
                  <a:prstClr val="black"/>
                </a:solidFill>
              </a:rPr>
              <a:t>-oil </a:t>
            </a:r>
            <a:r>
              <a:rPr lang="de-DE" dirty="0" smtClean="0">
                <a:solidFill>
                  <a:prstClr val="black"/>
                </a:solidFill>
              </a:rPr>
              <a:t>-Servers löschen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(SAMBA/XTRANS wird aber teilweise noch für den Datenimport nach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b="1" i="1" dirty="0">
                <a:solidFill>
                  <a:srgbClr val="FF0000"/>
                </a:solidFill>
              </a:rPr>
              <a:t>X</a:t>
            </a:r>
            <a:r>
              <a:rPr lang="de-DE" b="1" i="1" dirty="0">
                <a:solidFill>
                  <a:prstClr val="black"/>
                </a:solidFill>
              </a:rPr>
              <a:t>-oil</a:t>
            </a:r>
            <a:r>
              <a:rPr lang="de-DE" dirty="0" smtClean="0">
                <a:solidFill>
                  <a:prstClr val="black"/>
                </a:solidFill>
              </a:rPr>
              <a:t> benötigt, z.B. für die Ausgabe der offenen Posten aus der FIBU!)</a:t>
            </a:r>
          </a:p>
          <a:p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>
                <a:solidFill>
                  <a:prstClr val="black"/>
                </a:solidFill>
              </a:rPr>
              <a:t>zentrales Export-Programm</a:t>
            </a:r>
            <a:r>
              <a:rPr lang="de-DE" dirty="0" smtClean="0">
                <a:solidFill>
                  <a:prstClr val="black"/>
                </a:solidFill>
              </a:rPr>
              <a:t> in </a:t>
            </a:r>
            <a:r>
              <a:rPr lang="de-DE" b="1" i="1" dirty="0" smtClean="0">
                <a:solidFill>
                  <a:srgbClr val="FF0000"/>
                </a:solidFill>
              </a:rPr>
              <a:t>X</a:t>
            </a:r>
            <a:r>
              <a:rPr lang="de-DE" b="1" i="1" dirty="0" smtClean="0">
                <a:solidFill>
                  <a:prstClr val="black"/>
                </a:solidFill>
              </a:rPr>
              <a:t>-oil, </a:t>
            </a:r>
            <a:r>
              <a:rPr lang="de-DE" dirty="0" smtClean="0">
                <a:solidFill>
                  <a:prstClr val="black"/>
                </a:solidFill>
              </a:rPr>
              <a:t> welches den Datenexport übernimmt für: FIBU-Schnittstellen, DTA-Dateien, CSV-Dateien, etc.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Rechte-Prüfung (User </a:t>
            </a:r>
            <a:r>
              <a:rPr lang="de-DE" dirty="0" smtClean="0">
                <a:solidFill>
                  <a:prstClr val="black"/>
                </a:solidFill>
                <a:sym typeface="Wingdings" pitchFamily="2" charset="2"/>
              </a:rPr>
              <a:t>  </a:t>
            </a:r>
            <a:r>
              <a:rPr lang="de-DE" dirty="0" smtClean="0">
                <a:solidFill>
                  <a:prstClr val="black"/>
                </a:solidFill>
              </a:rPr>
              <a:t>Export-Datei)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Speicherung an einem beliebigen Ort auf dem PC</a:t>
            </a:r>
            <a:br>
              <a:rPr lang="de-DE" dirty="0" smtClean="0">
                <a:solidFill>
                  <a:prstClr val="black"/>
                </a:solidFill>
              </a:rPr>
            </a:b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Aufruf des </a:t>
            </a:r>
            <a:r>
              <a:rPr lang="de-DE" b="1" dirty="0" smtClean="0">
                <a:solidFill>
                  <a:prstClr val="black"/>
                </a:solidFill>
              </a:rPr>
              <a:t>zentralen Export-Programmes</a:t>
            </a:r>
            <a:r>
              <a:rPr lang="de-DE" dirty="0" smtClean="0">
                <a:solidFill>
                  <a:prstClr val="black"/>
                </a:solidFill>
              </a:rPr>
              <a:t> auch direkt vom CSV-erzeugenden Programm</a:t>
            </a:r>
            <a:br>
              <a:rPr lang="de-DE" dirty="0" smtClean="0">
                <a:solidFill>
                  <a:prstClr val="black"/>
                </a:solidFill>
              </a:rPr>
            </a:b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>
                <a:solidFill>
                  <a:prstClr val="black"/>
                </a:solidFill>
              </a:rPr>
              <a:t>Verwaltung </a:t>
            </a:r>
            <a:r>
              <a:rPr lang="de-DE" dirty="0" smtClean="0">
                <a:solidFill>
                  <a:prstClr val="black"/>
                </a:solidFill>
              </a:rPr>
              <a:t>für Definition Export-Rechte je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Gruppe (User)</a:t>
            </a:r>
            <a:br>
              <a:rPr lang="de-DE" dirty="0" smtClean="0">
                <a:solidFill>
                  <a:prstClr val="black"/>
                </a:solidFill>
              </a:rPr>
            </a:br>
            <a:r>
              <a:rPr lang="de-DE" dirty="0" smtClean="0">
                <a:solidFill>
                  <a:prstClr val="black"/>
                </a:solidFill>
              </a:rPr>
              <a:t>- Export-Datei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2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Lösung</a:t>
            </a: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494" y="1366628"/>
            <a:ext cx="2378041" cy="242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ower"/>
          <p:cNvSpPr>
            <a:spLocks noEditPoints="1" noChangeArrowheads="1"/>
          </p:cNvSpPr>
          <p:nvPr/>
        </p:nvSpPr>
        <p:spPr bwMode="auto">
          <a:xfrm>
            <a:off x="536477" y="1854116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Pfeil nach rechts 5"/>
          <p:cNvSpPr/>
          <p:nvPr/>
        </p:nvSpPr>
        <p:spPr>
          <a:xfrm>
            <a:off x="1762768" y="1709813"/>
            <a:ext cx="3676726" cy="165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EXCEL-Ausgaben (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csv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b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Lastschrift-Dateien (DTA)</a:t>
            </a:r>
            <a:b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FIBU-Schnittstellen (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unl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2277" y="1484784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-oil Server</a:t>
            </a:r>
            <a:endParaRPr lang="de-DE" dirty="0"/>
          </a:p>
        </p:txBody>
      </p:sp>
      <p:sp>
        <p:nvSpPr>
          <p:cNvPr id="15" name="Nach oben gekrümmter Pfeil 14"/>
          <p:cNvSpPr/>
          <p:nvPr/>
        </p:nvSpPr>
        <p:spPr>
          <a:xfrm>
            <a:off x="862163" y="3355178"/>
            <a:ext cx="5364782" cy="559692"/>
          </a:xfrm>
          <a:prstGeom prst="curvedUpArrow">
            <a:avLst>
              <a:gd name="adj1" fmla="val 25000"/>
              <a:gd name="adj2" fmla="val 86024"/>
              <a:gd name="adj3" fmla="val 420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71788" y="3426369"/>
            <a:ext cx="3220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X</a:t>
            </a:r>
            <a:r>
              <a:rPr lang="de-DE" sz="1600" b="1" dirty="0" smtClean="0"/>
              <a:t>-oil - </a:t>
            </a:r>
            <a:r>
              <a:rPr lang="de-DE" sz="1600" dirty="0">
                <a:solidFill>
                  <a:prstClr val="black"/>
                </a:solidFill>
              </a:rPr>
              <a:t>„</a:t>
            </a:r>
            <a:r>
              <a:rPr lang="de-DE" sz="1600" b="1" dirty="0">
                <a:solidFill>
                  <a:prstClr val="black"/>
                </a:solidFill>
              </a:rPr>
              <a:t>zentrales Export-Programm</a:t>
            </a:r>
            <a:r>
              <a:rPr lang="de-DE" sz="1600" dirty="0">
                <a:solidFill>
                  <a:prstClr val="black"/>
                </a:solidFill>
              </a:rPr>
              <a:t>“ </a:t>
            </a:r>
            <a:endParaRPr lang="de-DE" sz="16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52" y="4457092"/>
            <a:ext cx="2448272" cy="175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Nach rechts gekrümmter Pfeil 21"/>
          <p:cNvSpPr/>
          <p:nvPr/>
        </p:nvSpPr>
        <p:spPr>
          <a:xfrm flipV="1">
            <a:off x="9972" y="2996952"/>
            <a:ext cx="755379" cy="2526009"/>
          </a:xfrm>
          <a:prstGeom prst="curvedRightArrow">
            <a:avLst>
              <a:gd name="adj1" fmla="val 25000"/>
              <a:gd name="adj2" fmla="val 62380"/>
              <a:gd name="adj3" fmla="val 3378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9" name="Picture 5" descr="C:\Users\harald.wunder\AppData\Local\Microsoft\Windows\Temporary Internet Files\Content.IE5\SF1EA4TG\MC9003984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04" y="3114710"/>
            <a:ext cx="645619" cy="48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03739"/>
            <a:ext cx="4067944" cy="236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78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Lösung</a:t>
            </a: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16334" y="1242586"/>
            <a:ext cx="6215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Administration – Programme – Programmpasswörter (neu)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00" y="1612800"/>
            <a:ext cx="6068125" cy="4734000"/>
          </a:xfrm>
          <a:prstGeom prst="rect">
            <a:avLst/>
          </a:prstGeom>
        </p:spPr>
      </p:pic>
      <p:cxnSp>
        <p:nvCxnSpPr>
          <p:cNvPr id="18" name="Gerade Verbindung mit Pfeil 17"/>
          <p:cNvCxnSpPr/>
          <p:nvPr/>
        </p:nvCxnSpPr>
        <p:spPr>
          <a:xfrm>
            <a:off x="395536" y="4149080"/>
            <a:ext cx="504056" cy="376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57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Datenexport</a:t>
            </a:r>
            <a:endParaRPr lang="de-DE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Vorteile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340768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b="1" dirty="0" smtClean="0">
                <a:solidFill>
                  <a:srgbClr val="FF0000"/>
                </a:solidFill>
              </a:rPr>
              <a:t>Datensicherheit</a:t>
            </a:r>
            <a:r>
              <a:rPr lang="de-DE" dirty="0" smtClean="0">
                <a:solidFill>
                  <a:prstClr val="black"/>
                </a:solidFill>
              </a:rPr>
              <a:t> ist gewährleistet – durch die Definition, welcher User welche CSV-Datei, FIBU-Schnittstelle oder DTA-Datei  exportieren darf!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Keine Netzlaufwerke auf den </a:t>
            </a:r>
            <a:r>
              <a:rPr lang="de-DE" dirty="0" err="1" smtClean="0">
                <a:solidFill>
                  <a:prstClr val="black"/>
                </a:solidFill>
              </a:rPr>
              <a:t>PC‘s</a:t>
            </a:r>
            <a:r>
              <a:rPr lang="de-DE" dirty="0" smtClean="0">
                <a:solidFill>
                  <a:prstClr val="black"/>
                </a:solidFill>
              </a:rPr>
              <a:t> für Daten-Export aus </a:t>
            </a:r>
            <a:r>
              <a:rPr lang="de-DE" b="1" dirty="0" smtClean="0">
                <a:solidFill>
                  <a:srgbClr val="FF0000"/>
                </a:solidFill>
              </a:rPr>
              <a:t>X</a:t>
            </a:r>
            <a:r>
              <a:rPr lang="de-DE" b="1" dirty="0" smtClean="0">
                <a:solidFill>
                  <a:prstClr val="black"/>
                </a:solidFill>
              </a:rPr>
              <a:t>-oil </a:t>
            </a:r>
            <a:r>
              <a:rPr lang="de-DE" dirty="0" smtClean="0">
                <a:solidFill>
                  <a:prstClr val="black"/>
                </a:solidFill>
              </a:rPr>
              <a:t>notwendig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CSV-Ausgaben können von </a:t>
            </a:r>
            <a:r>
              <a:rPr lang="de-DE" b="1" dirty="0" smtClean="0">
                <a:solidFill>
                  <a:prstClr val="black"/>
                </a:solidFill>
              </a:rPr>
              <a:t>JEDEM</a:t>
            </a:r>
            <a:r>
              <a:rPr lang="de-DE" dirty="0" smtClean="0">
                <a:solidFill>
                  <a:prstClr val="black"/>
                </a:solidFill>
              </a:rPr>
              <a:t> (z.B. Sekretärin) erzeugt werden, aber nur z.B. der Chef darf diese dann exportieren</a:t>
            </a: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Clr>
                <a:schemeClr val="tx1">
                  <a:lumMod val="95000"/>
                  <a:lumOff val="5000"/>
                </a:schemeClr>
              </a:buClr>
              <a:buFont typeface="Arial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CSV-Ausgaben können nach dem Export auf dem PC beliebig geändert, gespeichert, etc. werden</a:t>
            </a: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dirty="0">
                <a:solidFill>
                  <a:prstClr val="black"/>
                </a:solidFill>
              </a:rPr>
              <a:t>CSV-Ausgaben </a:t>
            </a:r>
            <a:r>
              <a:rPr lang="de-DE" dirty="0" smtClean="0">
                <a:solidFill>
                  <a:prstClr val="black"/>
                </a:solidFill>
              </a:rPr>
              <a:t>stehen nicht sofort auf dem PC zur Verfügung, sondern müssen über das </a:t>
            </a:r>
            <a:r>
              <a:rPr lang="de-DE" b="1" dirty="0" smtClean="0">
                <a:solidFill>
                  <a:prstClr val="black"/>
                </a:solidFill>
              </a:rPr>
              <a:t>zentrale Export-Programm </a:t>
            </a:r>
            <a:r>
              <a:rPr lang="de-DE" dirty="0" smtClean="0">
                <a:solidFill>
                  <a:prstClr val="black"/>
                </a:solidFill>
              </a:rPr>
              <a:t> exportiert werden</a:t>
            </a: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9823" y="443711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Nachteile</a:t>
            </a:r>
            <a:endParaRPr lang="de-DE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b="1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9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Bildschirmpräsentation (4:3)</PresentationFormat>
  <Paragraphs>183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Harald Wunder</cp:lastModifiedBy>
  <cp:revision>95</cp:revision>
  <dcterms:created xsi:type="dcterms:W3CDTF">2012-03-05T09:08:08Z</dcterms:created>
  <dcterms:modified xsi:type="dcterms:W3CDTF">2013-04-15T07:09:29Z</dcterms:modified>
</cp:coreProperties>
</file>