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75" r:id="rId4"/>
    <p:sldId id="274" r:id="rId5"/>
    <p:sldId id="271" r:id="rId6"/>
    <p:sldId id="273" r:id="rId7"/>
    <p:sldId id="272" r:id="rId8"/>
    <p:sldId id="276" r:id="rId9"/>
    <p:sldId id="278" r:id="rId10"/>
    <p:sldId id="277" r:id="rId11"/>
    <p:sldId id="279" r:id="rId12"/>
    <p:sldId id="280" r:id="rId13"/>
    <p:sldId id="281" r:id="rId14"/>
    <p:sldId id="282" r:id="rId15"/>
    <p:sldId id="283" r:id="rId16"/>
    <p:sldId id="287" r:id="rId17"/>
    <p:sldId id="288" r:id="rId18"/>
    <p:sldId id="286" r:id="rId19"/>
    <p:sldId id="285" r:id="rId20"/>
    <p:sldId id="270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098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pPr/>
              <a:t>05.04.2013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0112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pPr/>
              <a:t>05.04.2013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39944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pPr/>
              <a:t>05.04.2013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9860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pPr/>
              <a:t>05.04.2013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048369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pPr/>
              <a:t>05.04.2013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0092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pPr/>
              <a:t>05.04.2013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9060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pPr/>
              <a:t>05.04.2013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2784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pPr/>
              <a:t>05.04.2013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9819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pPr/>
              <a:t>05.04.2013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24632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pPr/>
              <a:t>05.04.2013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6001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B44F3-5A04-42D2-9F0F-AA52D033BEDA}" type="datetimeFigureOut">
              <a:rPr lang="de-DE" smtClean="0"/>
              <a:pPr/>
              <a:t>05.04.2013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0ADC-1525-4218-A9C7-D6D89874FA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9225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B44F3-5A04-42D2-9F0F-AA52D033BEDA}" type="datetimeFigureOut">
              <a:rPr lang="de-DE" smtClean="0"/>
              <a:pPr/>
              <a:t>05.04.2013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0ADC-1525-4218-A9C7-D6D89874FAD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6593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</a:t>
            </a: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2013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908720"/>
            <a:ext cx="88569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Herzlich Willkommen</a:t>
            </a: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zur </a:t>
            </a: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</a:t>
            </a: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2013</a:t>
            </a: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Thema:	</a:t>
            </a: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de-DE" b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-Dispo</a:t>
            </a:r>
            <a:endParaRPr lang="de-DE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	Überblick </a:t>
            </a: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Referenten:</a:t>
            </a: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	Edmund Strobl</a:t>
            </a: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eck 4">
            <a:hlinkClick r:id="rId2" action="ppaction://hlinksldjump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5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-Dispo </a:t>
            </a: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Hauptfenster - Darstellung - Arbeitsweise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836712"/>
            <a:ext cx="255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Ansicht:</a:t>
            </a:r>
            <a:endParaRPr lang="de-DE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196752"/>
            <a:ext cx="23042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DE" sz="1400" smtClean="0"/>
              <a:t>Einplanung von Events</a:t>
            </a:r>
          </a:p>
          <a:p>
            <a:r>
              <a:rPr lang="de-DE" sz="1400" smtClean="0"/>
              <a:t>  z.B. Fahrerwechsel</a:t>
            </a:r>
          </a:p>
          <a:p>
            <a:r>
              <a:rPr lang="de-DE" sz="1400" smtClean="0"/>
              <a:t>  Beladung</a:t>
            </a:r>
          </a:p>
          <a:p>
            <a:r>
              <a:rPr lang="de-DE" sz="1400" smtClean="0"/>
              <a:t>  Werkstattaufenthalte etc.</a:t>
            </a:r>
          </a:p>
          <a:p>
            <a:pPr>
              <a:buFontTx/>
              <a:buChar char="-"/>
            </a:pPr>
            <a:endParaRPr lang="de-DE" sz="1400" smtClean="0"/>
          </a:p>
          <a:p>
            <a:endParaRPr lang="de-DE" sz="1400" smtClean="0"/>
          </a:p>
          <a:p>
            <a:pPr>
              <a:buFontTx/>
              <a:buChar char="-"/>
            </a:pPr>
            <a:r>
              <a:rPr lang="de-DE" sz="1400" smtClean="0"/>
              <a:t> Optionen für Tour</a:t>
            </a:r>
          </a:p>
          <a:p>
            <a:r>
              <a:rPr lang="de-DE" sz="1400" smtClean="0"/>
              <a:t>   </a:t>
            </a:r>
          </a:p>
          <a:p>
            <a:endParaRPr lang="de-DE" sz="1400" smtClean="0"/>
          </a:p>
          <a:p>
            <a:pPr>
              <a:buFontTx/>
              <a:buChar char="-"/>
            </a:pPr>
            <a:endParaRPr lang="de-DE" sz="1400" smtClean="0"/>
          </a:p>
          <a:p>
            <a:endParaRPr lang="de-DE" sz="140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0" y="278092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400"/>
          </a:p>
        </p:txBody>
      </p:sp>
      <p:pic>
        <p:nvPicPr>
          <p:cNvPr id="16" name="Grafik 15" descr="xdispo_touredi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836712"/>
            <a:ext cx="7092280" cy="5544616"/>
          </a:xfrm>
          <a:prstGeom prst="rect">
            <a:avLst/>
          </a:prstGeom>
        </p:spPr>
      </p:pic>
      <p:sp>
        <p:nvSpPr>
          <p:cNvPr id="18" name="Eingekerbter Richtungspfeil 17"/>
          <p:cNvSpPr/>
          <p:nvPr/>
        </p:nvSpPr>
        <p:spPr>
          <a:xfrm>
            <a:off x="3923928" y="1412776"/>
            <a:ext cx="504056" cy="360040"/>
          </a:xfrm>
          <a:prstGeom prst="chevron">
            <a:avLst/>
          </a:prstGeom>
          <a:solidFill>
            <a:srgbClr val="FF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9" name="Eingekerbter Richtungspfeil 18"/>
          <p:cNvSpPr/>
          <p:nvPr/>
        </p:nvSpPr>
        <p:spPr>
          <a:xfrm>
            <a:off x="4860032" y="1700808"/>
            <a:ext cx="504056" cy="360040"/>
          </a:xfrm>
          <a:prstGeom prst="chevron">
            <a:avLst/>
          </a:prstGeom>
          <a:solidFill>
            <a:srgbClr val="FF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54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-Dispo </a:t>
            </a: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Hauptfenster - Darstellung - Arbeitsweise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836712"/>
            <a:ext cx="255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Ansicht:</a:t>
            </a:r>
            <a:endParaRPr lang="de-DE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196752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DE" sz="1400" smtClean="0"/>
              <a:t>Anzeige Tourtag</a:t>
            </a:r>
          </a:p>
          <a:p>
            <a:r>
              <a:rPr lang="de-DE" sz="1400" smtClean="0"/>
              <a:t>  Treeview – aufklappbar</a:t>
            </a:r>
          </a:p>
          <a:p>
            <a:r>
              <a:rPr lang="de-DE" sz="1400" smtClean="0"/>
              <a:t>   zur Ansicht der Positionen</a:t>
            </a:r>
          </a:p>
          <a:p>
            <a:endParaRPr lang="de-DE" sz="1400" smtClean="0"/>
          </a:p>
          <a:p>
            <a:pPr>
              <a:buFontTx/>
              <a:buChar char="-"/>
            </a:pPr>
            <a:endParaRPr lang="de-DE" sz="1400" smtClean="0"/>
          </a:p>
          <a:p>
            <a:endParaRPr lang="de-DE" sz="140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0" y="278092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400"/>
          </a:p>
        </p:txBody>
      </p:sp>
      <p:pic>
        <p:nvPicPr>
          <p:cNvPr id="10" name="Grafik 9" descr="xdispo_tourtaganzeige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836712"/>
            <a:ext cx="694826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854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-Dispo </a:t>
            </a: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Hauptfenster - Darstellung - Arbeitsweise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836712"/>
            <a:ext cx="255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Ansicht:</a:t>
            </a:r>
            <a:endParaRPr lang="de-DE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196752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DE" sz="1400" smtClean="0"/>
              <a:t>Umschaltbar </a:t>
            </a:r>
          </a:p>
          <a:p>
            <a:r>
              <a:rPr lang="de-DE" sz="1400" smtClean="0"/>
              <a:t>  Kalender/TKW Ansicht</a:t>
            </a:r>
          </a:p>
          <a:p>
            <a:pPr>
              <a:buFontTx/>
              <a:buChar char="-"/>
            </a:pPr>
            <a:endParaRPr lang="de-DE" sz="1400" smtClean="0"/>
          </a:p>
          <a:p>
            <a:pPr>
              <a:buFontTx/>
              <a:buChar char="-"/>
            </a:pPr>
            <a:r>
              <a:rPr lang="de-DE" sz="1400" smtClean="0"/>
              <a:t>Zuordnung Tour zu TKW</a:t>
            </a:r>
          </a:p>
          <a:p>
            <a:r>
              <a:rPr lang="de-DE" sz="1400" smtClean="0"/>
              <a:t>  per Drag &amp; Drop</a:t>
            </a:r>
          </a:p>
          <a:p>
            <a:endParaRPr lang="de-DE" sz="140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0" y="278092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400"/>
          </a:p>
        </p:txBody>
      </p:sp>
      <p:pic>
        <p:nvPicPr>
          <p:cNvPr id="8" name="Grafik 7" descr="xdispo_spli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836712"/>
            <a:ext cx="723629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854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-Dispo </a:t>
            </a: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Hauptfenster - Darstellung - Arbeitsweise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836712"/>
            <a:ext cx="255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Dispoliste:</a:t>
            </a:r>
            <a:endParaRPr lang="de-DE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196752"/>
            <a:ext cx="23042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DE" sz="1400" smtClean="0"/>
              <a:t>Tourtagliste </a:t>
            </a:r>
          </a:p>
          <a:p>
            <a:endParaRPr lang="de-DE" sz="1400" smtClean="0"/>
          </a:p>
          <a:p>
            <a:r>
              <a:rPr lang="de-DE" sz="1400" smtClean="0"/>
              <a:t>  Tourenübersicht </a:t>
            </a:r>
          </a:p>
          <a:p>
            <a:r>
              <a:rPr lang="de-DE" sz="1400" smtClean="0"/>
              <a:t>  des jeweiligen Tages</a:t>
            </a:r>
          </a:p>
          <a:p>
            <a:endParaRPr lang="de-DE" sz="1400" smtClean="0"/>
          </a:p>
          <a:p>
            <a:r>
              <a:rPr lang="de-DE" sz="1400" smtClean="0"/>
              <a:t>  Druck der Tourinfos</a:t>
            </a:r>
          </a:p>
          <a:p>
            <a:endParaRPr lang="de-DE" sz="1400" smtClean="0"/>
          </a:p>
          <a:p>
            <a:r>
              <a:rPr lang="de-DE" sz="1400" smtClean="0"/>
              <a:t>  Optionaler Druck </a:t>
            </a:r>
          </a:p>
          <a:p>
            <a:r>
              <a:rPr lang="de-DE" sz="1400" smtClean="0"/>
              <a:t>  der Events und</a:t>
            </a:r>
          </a:p>
          <a:p>
            <a:r>
              <a:rPr lang="de-DE" sz="1400" smtClean="0"/>
              <a:t>  Auftragsdaten</a:t>
            </a:r>
          </a:p>
          <a:p>
            <a:pPr>
              <a:buFontTx/>
              <a:buChar char="-"/>
            </a:pPr>
            <a:endParaRPr lang="de-DE" sz="1400" smtClean="0"/>
          </a:p>
          <a:p>
            <a:endParaRPr lang="de-DE" sz="1400" smtClean="0"/>
          </a:p>
          <a:p>
            <a:endParaRPr lang="de-DE" sz="140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0" y="278092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400"/>
          </a:p>
        </p:txBody>
      </p:sp>
      <p:pic>
        <p:nvPicPr>
          <p:cNvPr id="9" name="Grafik 8" descr="xdispo_list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764704"/>
            <a:ext cx="7308304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854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-Dispo </a:t>
            </a: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Hauptfenster - Darstellung - Arbeitsweise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836712"/>
            <a:ext cx="255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GGVS Papier:</a:t>
            </a:r>
            <a:endParaRPr lang="de-DE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196752"/>
            <a:ext cx="23042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DE" sz="1400" smtClean="0"/>
              <a:t>Erzeugung    </a:t>
            </a:r>
          </a:p>
          <a:p>
            <a:r>
              <a:rPr lang="de-DE" sz="1400" smtClean="0"/>
              <a:t>  Fahrzeugbegleitpapier</a:t>
            </a:r>
          </a:p>
          <a:p>
            <a:endParaRPr lang="de-DE" sz="1400" smtClean="0"/>
          </a:p>
          <a:p>
            <a:r>
              <a:rPr lang="de-DE" sz="1400" smtClean="0"/>
              <a:t>-Erzeugung Lieferschein</a:t>
            </a:r>
          </a:p>
          <a:p>
            <a:r>
              <a:rPr lang="de-DE" sz="1400" smtClean="0"/>
              <a:t>  tourbasiert  </a:t>
            </a:r>
          </a:p>
          <a:p>
            <a:endParaRPr lang="de-DE" sz="1400" smtClean="0"/>
          </a:p>
          <a:p>
            <a:endParaRPr lang="de-DE" sz="140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0" y="278092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400"/>
          </a:p>
        </p:txBody>
      </p:sp>
      <p:pic>
        <p:nvPicPr>
          <p:cNvPr id="8" name="Grafik 7" descr="xdispo_GGVS Papie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836712"/>
            <a:ext cx="7164288" cy="558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854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-Dispo </a:t>
            </a: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Hauptfenster - Darstellung - Arbeitsweise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836712"/>
            <a:ext cx="255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Tourenarchiv:</a:t>
            </a:r>
            <a:endParaRPr lang="de-DE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196752"/>
            <a:ext cx="23042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DE" sz="1400" smtClean="0"/>
              <a:t>Touren bleiben </a:t>
            </a:r>
          </a:p>
          <a:p>
            <a:r>
              <a:rPr lang="de-DE" sz="1400" smtClean="0"/>
              <a:t>  einsehbar</a:t>
            </a:r>
          </a:p>
          <a:p>
            <a:endParaRPr lang="de-DE" sz="1400" smtClean="0"/>
          </a:p>
          <a:p>
            <a:r>
              <a:rPr lang="de-DE" sz="1400" smtClean="0"/>
              <a:t>-Nachdruck Papiere    </a:t>
            </a:r>
          </a:p>
          <a:p>
            <a:r>
              <a:rPr lang="de-DE" sz="1400" smtClean="0"/>
              <a:t>  aus Archiv</a:t>
            </a:r>
          </a:p>
          <a:p>
            <a:endParaRPr lang="de-DE" sz="1400" smtClean="0"/>
          </a:p>
          <a:p>
            <a:endParaRPr lang="de-DE" sz="140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0" y="278092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400"/>
          </a:p>
        </p:txBody>
      </p:sp>
      <p:pic>
        <p:nvPicPr>
          <p:cNvPr id="9" name="Grafik 8" descr="xdispo_main_archiv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764704"/>
            <a:ext cx="730830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854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-Dispo</a:t>
            </a: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xoil Tourvorplanung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83671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Xoil Tourvorplanung:</a:t>
            </a:r>
            <a:endParaRPr lang="de-DE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pic>
        <p:nvPicPr>
          <p:cNvPr id="6" name="Grafik 5" descr="xo26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5208" y="1268760"/>
            <a:ext cx="7128792" cy="513273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0" y="1268760"/>
            <a:ext cx="1979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mtClean="0"/>
          </a:p>
          <a:p>
            <a:endParaRPr lang="de-DE" smtClean="0"/>
          </a:p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xmlns="" val="88854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-Dispo</a:t>
            </a: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xoil Tourvorplanung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83671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Xoil Tourvorplanung:</a:t>
            </a:r>
            <a:endParaRPr lang="de-DE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pic>
        <p:nvPicPr>
          <p:cNvPr id="6" name="Grafik 5" descr="xo26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5208" y="1268760"/>
            <a:ext cx="7128792" cy="513273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0" y="1268760"/>
            <a:ext cx="1979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de-DE" smtClean="0"/>
              <a:t>Auflistung der </a:t>
            </a:r>
          </a:p>
          <a:p>
            <a:r>
              <a:rPr lang="de-DE" smtClean="0"/>
              <a:t>  Aufträge</a:t>
            </a:r>
          </a:p>
          <a:p>
            <a:endParaRPr lang="de-DE" smtClean="0"/>
          </a:p>
          <a:p>
            <a:endParaRPr lang="de-DE" smtClean="0"/>
          </a:p>
        </p:txBody>
      </p:sp>
      <p:sp>
        <p:nvSpPr>
          <p:cNvPr id="10" name="Eingekerbter Richtungspfeil 9"/>
          <p:cNvSpPr/>
          <p:nvPr/>
        </p:nvSpPr>
        <p:spPr>
          <a:xfrm>
            <a:off x="1475656" y="3356992"/>
            <a:ext cx="720080" cy="360040"/>
          </a:xfrm>
          <a:prstGeom prst="chevron">
            <a:avLst/>
          </a:prstGeom>
          <a:solidFill>
            <a:srgbClr val="FF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54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-Dispo</a:t>
            </a: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xoil Tourvorplanung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83671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Xoil Tourvorplanung:</a:t>
            </a:r>
            <a:endParaRPr lang="de-DE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pic>
        <p:nvPicPr>
          <p:cNvPr id="6" name="Grafik 5" descr="xo26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5208" y="1268760"/>
            <a:ext cx="7128792" cy="5132730"/>
          </a:xfrm>
          <a:prstGeom prst="rect">
            <a:avLst/>
          </a:prstGeom>
        </p:spPr>
      </p:pic>
      <p:sp>
        <p:nvSpPr>
          <p:cNvPr id="7" name="Eingekerbter Richtungspfeil 6"/>
          <p:cNvSpPr/>
          <p:nvPr/>
        </p:nvSpPr>
        <p:spPr>
          <a:xfrm rot="10800000">
            <a:off x="8172400" y="3356992"/>
            <a:ext cx="648072" cy="360040"/>
          </a:xfrm>
          <a:prstGeom prst="chevron">
            <a:avLst/>
          </a:prstGeom>
          <a:solidFill>
            <a:srgbClr val="FF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0" y="1268760"/>
            <a:ext cx="1979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de-DE" smtClean="0"/>
              <a:t>Auflistung der </a:t>
            </a:r>
          </a:p>
          <a:p>
            <a:r>
              <a:rPr lang="de-DE" smtClean="0"/>
              <a:t>  Aufträge</a:t>
            </a:r>
          </a:p>
          <a:p>
            <a:endParaRPr lang="de-DE" smtClean="0"/>
          </a:p>
          <a:p>
            <a:pPr>
              <a:buFontTx/>
              <a:buChar char="-"/>
            </a:pPr>
            <a:r>
              <a:rPr lang="de-DE" smtClean="0"/>
              <a:t>Tourzuordnung </a:t>
            </a:r>
          </a:p>
          <a:p>
            <a:r>
              <a:rPr lang="de-DE" smtClean="0"/>
              <a:t>  über Kennzeichen</a:t>
            </a:r>
          </a:p>
        </p:txBody>
      </p:sp>
      <p:sp>
        <p:nvSpPr>
          <p:cNvPr id="10" name="Eingekerbter Richtungspfeil 9"/>
          <p:cNvSpPr/>
          <p:nvPr/>
        </p:nvSpPr>
        <p:spPr>
          <a:xfrm>
            <a:off x="1475656" y="3356992"/>
            <a:ext cx="720080" cy="360040"/>
          </a:xfrm>
          <a:prstGeom prst="chevron">
            <a:avLst/>
          </a:prstGeom>
          <a:solidFill>
            <a:srgbClr val="FF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54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-Dispo</a:t>
            </a: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Zusammenfassung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83671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Vorteile:</a:t>
            </a:r>
            <a:endParaRPr lang="de-DE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55576" y="1988840"/>
            <a:ext cx="597529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de-DE" smtClean="0"/>
              <a:t> vereinfachte Fahrzeugdisposition</a:t>
            </a:r>
          </a:p>
          <a:p>
            <a:pPr>
              <a:buFontTx/>
              <a:buChar char="-"/>
            </a:pPr>
            <a:endParaRPr lang="de-DE" smtClean="0"/>
          </a:p>
          <a:p>
            <a:pPr>
              <a:buFontTx/>
              <a:buChar char="-"/>
            </a:pPr>
            <a:r>
              <a:rPr lang="de-DE" smtClean="0"/>
              <a:t> Übersichtliche Druckausgaben</a:t>
            </a:r>
          </a:p>
          <a:p>
            <a:endParaRPr lang="de-DE" smtClean="0"/>
          </a:p>
          <a:p>
            <a:pPr>
              <a:buFontTx/>
              <a:buChar char="-"/>
            </a:pPr>
            <a:r>
              <a:rPr lang="de-DE" smtClean="0"/>
              <a:t> Keine „wandernden“ Mehrfachpapiere</a:t>
            </a:r>
          </a:p>
          <a:p>
            <a:pPr>
              <a:buFontTx/>
              <a:buChar char="-"/>
            </a:pPr>
            <a:endParaRPr lang="de-DE" smtClean="0"/>
          </a:p>
          <a:p>
            <a:pPr>
              <a:buFontTx/>
              <a:buChar char="-"/>
            </a:pPr>
            <a:r>
              <a:rPr lang="de-DE" smtClean="0"/>
              <a:t> Keine handschriftliche Informationsweitergabe</a:t>
            </a:r>
          </a:p>
          <a:p>
            <a:endParaRPr lang="de-DE" smtClean="0"/>
          </a:p>
          <a:p>
            <a:r>
              <a:rPr lang="de-DE" smtClean="0"/>
              <a:t>- Jederzeit aktueller Status der Tour auf einen Blick ersichtlich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8854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-Dispo</a:t>
            </a: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Funktionsweise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83671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Grundsätzlicher Ablauf:</a:t>
            </a:r>
            <a:endParaRPr lang="de-DE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827584" y="1988840"/>
            <a:ext cx="730873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de-DE" smtClean="0"/>
              <a:t> Schnittstelle zu xmap und xoil</a:t>
            </a:r>
          </a:p>
          <a:p>
            <a:pPr>
              <a:buFontTx/>
              <a:buChar char="-"/>
            </a:pPr>
            <a:endParaRPr lang="de-DE" smtClean="0"/>
          </a:p>
          <a:p>
            <a:pPr>
              <a:buFontTx/>
              <a:buChar char="-"/>
            </a:pPr>
            <a:r>
              <a:rPr lang="de-DE" smtClean="0"/>
              <a:t> Import von vorgeplanten xmap und xoil Touren möglich</a:t>
            </a:r>
          </a:p>
          <a:p>
            <a:endParaRPr lang="de-DE" smtClean="0"/>
          </a:p>
          <a:p>
            <a:pPr>
              <a:buFontTx/>
              <a:buChar char="-"/>
            </a:pPr>
            <a:r>
              <a:rPr lang="de-DE" smtClean="0"/>
              <a:t> Einplanen von Events </a:t>
            </a:r>
          </a:p>
          <a:p>
            <a:pPr>
              <a:buFontTx/>
              <a:buChar char="-"/>
            </a:pPr>
            <a:endParaRPr lang="de-DE" smtClean="0"/>
          </a:p>
          <a:p>
            <a:pPr>
              <a:buFontTx/>
              <a:buChar char="-"/>
            </a:pPr>
            <a:r>
              <a:rPr lang="de-DE" smtClean="0"/>
              <a:t> Zuordnung Datum/TKW/Fahrer etc.</a:t>
            </a:r>
          </a:p>
          <a:p>
            <a:endParaRPr lang="de-DE" smtClean="0"/>
          </a:p>
          <a:p>
            <a:pPr>
              <a:buFontTx/>
              <a:buChar char="-"/>
            </a:pPr>
            <a:r>
              <a:rPr lang="de-DE" smtClean="0"/>
              <a:t>Workflow </a:t>
            </a:r>
            <a:r>
              <a:rPr lang="de-DE" smtClean="0"/>
              <a:t>über definierte Benutzerklassen und Aufgaben je Benutzerklasse </a:t>
            </a:r>
            <a:endParaRPr lang="de-DE" smtClean="0"/>
          </a:p>
          <a:p>
            <a:endParaRPr lang="de-DE" smtClean="0"/>
          </a:p>
          <a:p>
            <a:pPr>
              <a:buFontTx/>
              <a:buChar char="-"/>
            </a:pPr>
            <a:r>
              <a:rPr lang="de-DE" smtClean="0"/>
              <a:t> </a:t>
            </a:r>
            <a:r>
              <a:rPr lang="de-DE" smtClean="0"/>
              <a:t>Tourenplanung über xoil direkt ohne Karten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8854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Anwendertagung </a:t>
            </a:r>
            <a:r>
              <a:rPr lang="de-DE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2013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79512" y="908720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Vielen Dank für Ihre Aufmerksamkeit</a:t>
            </a:r>
          </a:p>
        </p:txBody>
      </p:sp>
      <p:sp>
        <p:nvSpPr>
          <p:cNvPr id="5" name="Rechteck 4">
            <a:hlinkClick r:id="rId2" action="ppaction://hlinksldjump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88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-Dispo </a:t>
            </a: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Hauptfenster - Darstellung - Arbeitsweise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836712"/>
            <a:ext cx="255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Ansicht:</a:t>
            </a:r>
            <a:endParaRPr lang="de-DE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196752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400" smtClean="0"/>
          </a:p>
          <a:p>
            <a:pPr>
              <a:buFontTx/>
              <a:buChar char="-"/>
            </a:pPr>
            <a:endParaRPr lang="de-DE" sz="1400" smtClean="0"/>
          </a:p>
          <a:p>
            <a:endParaRPr lang="de-DE" sz="1400" smtClean="0"/>
          </a:p>
          <a:p>
            <a:endParaRPr lang="de-DE" sz="1400" smtClean="0"/>
          </a:p>
          <a:p>
            <a:pPr>
              <a:buFontTx/>
              <a:buChar char="-"/>
            </a:pPr>
            <a:endParaRPr lang="de-DE" sz="1400" smtClean="0"/>
          </a:p>
          <a:p>
            <a:endParaRPr lang="de-DE" sz="1400" smtClean="0"/>
          </a:p>
        </p:txBody>
      </p:sp>
      <p:sp>
        <p:nvSpPr>
          <p:cNvPr id="10" name="Eingekerbter Richtungspfeil 9"/>
          <p:cNvSpPr/>
          <p:nvPr/>
        </p:nvSpPr>
        <p:spPr>
          <a:xfrm>
            <a:off x="2699792" y="1916832"/>
            <a:ext cx="576064" cy="360040"/>
          </a:xfrm>
          <a:prstGeom prst="chevron">
            <a:avLst/>
          </a:prstGeom>
          <a:solidFill>
            <a:srgbClr val="FF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0" y="278092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400"/>
          </a:p>
        </p:txBody>
      </p:sp>
      <p:pic>
        <p:nvPicPr>
          <p:cNvPr id="9" name="Grafik 8" descr="xdispo_mai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764704"/>
            <a:ext cx="716428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854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-Dispo </a:t>
            </a: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Hauptfenster - Darstellung - Arbeitsweise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836712"/>
            <a:ext cx="255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Ansicht:</a:t>
            </a:r>
            <a:endParaRPr lang="de-DE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196752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DE" sz="1400" smtClean="0"/>
              <a:t>Kalenderelement</a:t>
            </a:r>
          </a:p>
          <a:p>
            <a:pPr>
              <a:buFontTx/>
              <a:buChar char="-"/>
            </a:pPr>
            <a:endParaRPr lang="de-DE" sz="1400" smtClean="0"/>
          </a:p>
          <a:p>
            <a:endParaRPr lang="de-DE" sz="1400" smtClean="0"/>
          </a:p>
          <a:p>
            <a:endParaRPr lang="de-DE" sz="1400" smtClean="0"/>
          </a:p>
          <a:p>
            <a:pPr>
              <a:buFontTx/>
              <a:buChar char="-"/>
            </a:pPr>
            <a:endParaRPr lang="de-DE" sz="1400" smtClean="0"/>
          </a:p>
          <a:p>
            <a:endParaRPr lang="de-DE" sz="1400" smtClean="0"/>
          </a:p>
        </p:txBody>
      </p:sp>
      <p:sp>
        <p:nvSpPr>
          <p:cNvPr id="10" name="Eingekerbter Richtungspfeil 9"/>
          <p:cNvSpPr/>
          <p:nvPr/>
        </p:nvSpPr>
        <p:spPr>
          <a:xfrm>
            <a:off x="2699792" y="1916832"/>
            <a:ext cx="576064" cy="360040"/>
          </a:xfrm>
          <a:prstGeom prst="chevron">
            <a:avLst/>
          </a:prstGeom>
          <a:solidFill>
            <a:srgbClr val="FF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0" y="278092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400"/>
          </a:p>
        </p:txBody>
      </p:sp>
      <p:pic>
        <p:nvPicPr>
          <p:cNvPr id="9" name="Grafik 8" descr="xdispo_mai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764704"/>
            <a:ext cx="7164288" cy="5616624"/>
          </a:xfrm>
          <a:prstGeom prst="rect">
            <a:avLst/>
          </a:prstGeom>
        </p:spPr>
      </p:pic>
      <p:sp>
        <p:nvSpPr>
          <p:cNvPr id="12" name="Eingekerbter Richtungspfeil 11"/>
          <p:cNvSpPr/>
          <p:nvPr/>
        </p:nvSpPr>
        <p:spPr>
          <a:xfrm>
            <a:off x="2123728" y="1988840"/>
            <a:ext cx="648072" cy="360040"/>
          </a:xfrm>
          <a:prstGeom prst="chevron">
            <a:avLst/>
          </a:prstGeom>
          <a:solidFill>
            <a:srgbClr val="FF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54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-Dispo </a:t>
            </a: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Hauptfenster - Darstellung - Arbeitsweise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836712"/>
            <a:ext cx="255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Ansicht:</a:t>
            </a:r>
            <a:endParaRPr lang="de-DE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196752"/>
            <a:ext cx="23042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DE" sz="1400" smtClean="0"/>
              <a:t>Kalenderelement</a:t>
            </a:r>
          </a:p>
          <a:p>
            <a:pPr>
              <a:buFontTx/>
              <a:buChar char="-"/>
            </a:pPr>
            <a:endParaRPr lang="de-DE" sz="1400" smtClean="0"/>
          </a:p>
          <a:p>
            <a:pPr>
              <a:buFontTx/>
              <a:buChar char="-"/>
            </a:pPr>
            <a:r>
              <a:rPr lang="de-DE" sz="1400" smtClean="0"/>
              <a:t>Tourenübersicht</a:t>
            </a:r>
          </a:p>
          <a:p>
            <a:pPr>
              <a:buFontTx/>
              <a:buChar char="-"/>
            </a:pPr>
            <a:endParaRPr lang="de-DE" sz="1400" smtClean="0"/>
          </a:p>
          <a:p>
            <a:endParaRPr lang="de-DE" sz="1400" smtClean="0"/>
          </a:p>
          <a:p>
            <a:pPr>
              <a:buFontTx/>
              <a:buChar char="-"/>
            </a:pPr>
            <a:endParaRPr lang="de-DE" sz="1400" smtClean="0"/>
          </a:p>
          <a:p>
            <a:endParaRPr lang="de-DE" sz="1400" smtClean="0"/>
          </a:p>
        </p:txBody>
      </p:sp>
      <p:sp>
        <p:nvSpPr>
          <p:cNvPr id="10" name="Eingekerbter Richtungspfeil 9"/>
          <p:cNvSpPr/>
          <p:nvPr/>
        </p:nvSpPr>
        <p:spPr>
          <a:xfrm>
            <a:off x="2699792" y="1916832"/>
            <a:ext cx="576064" cy="360040"/>
          </a:xfrm>
          <a:prstGeom prst="chevron">
            <a:avLst/>
          </a:prstGeom>
          <a:solidFill>
            <a:srgbClr val="FF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0" y="278092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400"/>
          </a:p>
        </p:txBody>
      </p:sp>
      <p:pic>
        <p:nvPicPr>
          <p:cNvPr id="9" name="Grafik 8" descr="xdispo_mai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764704"/>
            <a:ext cx="7164288" cy="5616624"/>
          </a:xfrm>
          <a:prstGeom prst="rect">
            <a:avLst/>
          </a:prstGeom>
        </p:spPr>
      </p:pic>
      <p:sp>
        <p:nvSpPr>
          <p:cNvPr id="12" name="Eingekerbter Richtungspfeil 11"/>
          <p:cNvSpPr/>
          <p:nvPr/>
        </p:nvSpPr>
        <p:spPr>
          <a:xfrm>
            <a:off x="2123728" y="1988840"/>
            <a:ext cx="648072" cy="360040"/>
          </a:xfrm>
          <a:prstGeom prst="chevron">
            <a:avLst/>
          </a:prstGeom>
          <a:solidFill>
            <a:srgbClr val="FF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Eingekerbter Richtungspfeil 12"/>
          <p:cNvSpPr/>
          <p:nvPr/>
        </p:nvSpPr>
        <p:spPr>
          <a:xfrm>
            <a:off x="6444208" y="2420888"/>
            <a:ext cx="648072" cy="360040"/>
          </a:xfrm>
          <a:prstGeom prst="chevron">
            <a:avLst/>
          </a:prstGeom>
          <a:solidFill>
            <a:srgbClr val="FF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54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-Dispo </a:t>
            </a: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Hauptfenster - Darstellung - Arbeitsweise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836712"/>
            <a:ext cx="255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Ansicht:</a:t>
            </a:r>
            <a:endParaRPr lang="de-DE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196752"/>
            <a:ext cx="23042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DE" sz="1400" smtClean="0"/>
              <a:t>Kalenderelement</a:t>
            </a:r>
          </a:p>
          <a:p>
            <a:pPr>
              <a:buFontTx/>
              <a:buChar char="-"/>
            </a:pPr>
            <a:endParaRPr lang="de-DE" sz="1400" smtClean="0"/>
          </a:p>
          <a:p>
            <a:pPr>
              <a:buFontTx/>
              <a:buChar char="-"/>
            </a:pPr>
            <a:r>
              <a:rPr lang="de-DE" sz="1400" smtClean="0"/>
              <a:t>Tourenübersicht</a:t>
            </a:r>
          </a:p>
          <a:p>
            <a:pPr>
              <a:buFontTx/>
              <a:buChar char="-"/>
            </a:pPr>
            <a:endParaRPr lang="de-DE" sz="1400" smtClean="0"/>
          </a:p>
          <a:p>
            <a:pPr>
              <a:buFontTx/>
              <a:buChar char="-"/>
            </a:pPr>
            <a:r>
              <a:rPr lang="de-DE" sz="1400" smtClean="0"/>
              <a:t>Div. Filtermöglichkeiten</a:t>
            </a:r>
          </a:p>
          <a:p>
            <a:pPr>
              <a:buFontTx/>
              <a:buChar char="-"/>
            </a:pPr>
            <a:endParaRPr lang="de-DE" sz="1400" smtClean="0"/>
          </a:p>
          <a:p>
            <a:endParaRPr lang="de-DE" sz="1400" smtClean="0"/>
          </a:p>
        </p:txBody>
      </p:sp>
      <p:sp>
        <p:nvSpPr>
          <p:cNvPr id="10" name="Eingekerbter Richtungspfeil 9"/>
          <p:cNvSpPr/>
          <p:nvPr/>
        </p:nvSpPr>
        <p:spPr>
          <a:xfrm>
            <a:off x="2699792" y="1916832"/>
            <a:ext cx="576064" cy="360040"/>
          </a:xfrm>
          <a:prstGeom prst="chevron">
            <a:avLst/>
          </a:prstGeom>
          <a:solidFill>
            <a:srgbClr val="FF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0" y="278092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400"/>
          </a:p>
        </p:txBody>
      </p:sp>
      <p:pic>
        <p:nvPicPr>
          <p:cNvPr id="9" name="Grafik 8" descr="xdispo_mai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764704"/>
            <a:ext cx="7164288" cy="5616624"/>
          </a:xfrm>
          <a:prstGeom prst="rect">
            <a:avLst/>
          </a:prstGeom>
        </p:spPr>
      </p:pic>
      <p:sp>
        <p:nvSpPr>
          <p:cNvPr id="12" name="Eingekerbter Richtungspfeil 11"/>
          <p:cNvSpPr/>
          <p:nvPr/>
        </p:nvSpPr>
        <p:spPr>
          <a:xfrm>
            <a:off x="2123728" y="1988840"/>
            <a:ext cx="648072" cy="360040"/>
          </a:xfrm>
          <a:prstGeom prst="chevron">
            <a:avLst/>
          </a:prstGeom>
          <a:solidFill>
            <a:srgbClr val="FF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Eingekerbter Richtungspfeil 12"/>
          <p:cNvSpPr/>
          <p:nvPr/>
        </p:nvSpPr>
        <p:spPr>
          <a:xfrm>
            <a:off x="6444208" y="2420888"/>
            <a:ext cx="648072" cy="360040"/>
          </a:xfrm>
          <a:prstGeom prst="chevron">
            <a:avLst/>
          </a:prstGeom>
          <a:solidFill>
            <a:srgbClr val="FF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Eingekerbter Richtungspfeil 13"/>
          <p:cNvSpPr/>
          <p:nvPr/>
        </p:nvSpPr>
        <p:spPr>
          <a:xfrm rot="10800000">
            <a:off x="8460432" y="1052736"/>
            <a:ext cx="539552" cy="360040"/>
          </a:xfrm>
          <a:prstGeom prst="chevron">
            <a:avLst/>
          </a:prstGeom>
          <a:solidFill>
            <a:srgbClr val="FF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54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-Dispo </a:t>
            </a: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Hauptfenster - Darstellung - Arbeitsweise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836712"/>
            <a:ext cx="255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Ansicht:</a:t>
            </a:r>
            <a:endParaRPr lang="de-DE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196752"/>
            <a:ext cx="2304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DE" sz="1400" smtClean="0"/>
              <a:t>Kalenderelement</a:t>
            </a:r>
          </a:p>
          <a:p>
            <a:pPr>
              <a:buFontTx/>
              <a:buChar char="-"/>
            </a:pPr>
            <a:endParaRPr lang="de-DE" sz="1400" smtClean="0"/>
          </a:p>
          <a:p>
            <a:pPr>
              <a:buFontTx/>
              <a:buChar char="-"/>
            </a:pPr>
            <a:r>
              <a:rPr lang="de-DE" sz="1400" smtClean="0"/>
              <a:t>Tourenübersicht</a:t>
            </a:r>
          </a:p>
          <a:p>
            <a:pPr>
              <a:buFontTx/>
              <a:buChar char="-"/>
            </a:pPr>
            <a:endParaRPr lang="de-DE" sz="1400" smtClean="0"/>
          </a:p>
          <a:p>
            <a:pPr>
              <a:buFontTx/>
              <a:buChar char="-"/>
            </a:pPr>
            <a:r>
              <a:rPr lang="de-DE" sz="1400" smtClean="0"/>
              <a:t>Div. Filtermöglichkeiten</a:t>
            </a:r>
          </a:p>
          <a:p>
            <a:pPr>
              <a:buFontTx/>
              <a:buChar char="-"/>
            </a:pPr>
            <a:endParaRPr lang="de-DE" sz="1400" smtClean="0"/>
          </a:p>
          <a:p>
            <a:pPr>
              <a:buFontTx/>
              <a:buChar char="-"/>
            </a:pPr>
            <a:r>
              <a:rPr lang="de-DE" sz="1400" smtClean="0"/>
              <a:t>Ansicht umschaltbar</a:t>
            </a:r>
          </a:p>
          <a:p>
            <a:pPr>
              <a:buFontTx/>
              <a:buChar char="-"/>
            </a:pPr>
            <a:endParaRPr lang="de-DE" sz="1400" smtClean="0"/>
          </a:p>
          <a:p>
            <a:pPr>
              <a:buFontTx/>
              <a:buChar char="-"/>
            </a:pPr>
            <a:r>
              <a:rPr lang="de-DE" sz="1400" smtClean="0"/>
              <a:t>Zuordnung Tour in </a:t>
            </a:r>
          </a:p>
          <a:p>
            <a:r>
              <a:rPr lang="de-DE" sz="1400" smtClean="0"/>
              <a:t> Kalender per Drag &amp; Drop</a:t>
            </a:r>
          </a:p>
        </p:txBody>
      </p:sp>
      <p:sp>
        <p:nvSpPr>
          <p:cNvPr id="10" name="Eingekerbter Richtungspfeil 9"/>
          <p:cNvSpPr/>
          <p:nvPr/>
        </p:nvSpPr>
        <p:spPr>
          <a:xfrm>
            <a:off x="2699792" y="1916832"/>
            <a:ext cx="576064" cy="360040"/>
          </a:xfrm>
          <a:prstGeom prst="chevron">
            <a:avLst/>
          </a:prstGeom>
          <a:solidFill>
            <a:srgbClr val="FF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0" y="278092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400"/>
          </a:p>
        </p:txBody>
      </p:sp>
      <p:pic>
        <p:nvPicPr>
          <p:cNvPr id="9" name="Grafik 8" descr="xdispo_mai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764704"/>
            <a:ext cx="7092280" cy="5616624"/>
          </a:xfrm>
          <a:prstGeom prst="rect">
            <a:avLst/>
          </a:prstGeom>
        </p:spPr>
      </p:pic>
      <p:sp>
        <p:nvSpPr>
          <p:cNvPr id="12" name="Eingekerbter Richtungspfeil 11"/>
          <p:cNvSpPr/>
          <p:nvPr/>
        </p:nvSpPr>
        <p:spPr>
          <a:xfrm>
            <a:off x="2123728" y="1988840"/>
            <a:ext cx="648072" cy="360040"/>
          </a:xfrm>
          <a:prstGeom prst="chevron">
            <a:avLst/>
          </a:prstGeom>
          <a:solidFill>
            <a:srgbClr val="FF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Eingekerbter Richtungspfeil 12"/>
          <p:cNvSpPr/>
          <p:nvPr/>
        </p:nvSpPr>
        <p:spPr>
          <a:xfrm>
            <a:off x="6444208" y="2420888"/>
            <a:ext cx="648072" cy="360040"/>
          </a:xfrm>
          <a:prstGeom prst="chevron">
            <a:avLst/>
          </a:prstGeom>
          <a:solidFill>
            <a:srgbClr val="FF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Eingekerbter Richtungspfeil 13"/>
          <p:cNvSpPr/>
          <p:nvPr/>
        </p:nvSpPr>
        <p:spPr>
          <a:xfrm rot="10800000">
            <a:off x="8460432" y="1052736"/>
            <a:ext cx="539552" cy="360040"/>
          </a:xfrm>
          <a:prstGeom prst="chevron">
            <a:avLst/>
          </a:prstGeom>
          <a:solidFill>
            <a:srgbClr val="FF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5" name="Eingekerbter Richtungspfeil 14"/>
          <p:cNvSpPr/>
          <p:nvPr/>
        </p:nvSpPr>
        <p:spPr>
          <a:xfrm rot="10800000">
            <a:off x="3059832" y="980728"/>
            <a:ext cx="576064" cy="360040"/>
          </a:xfrm>
          <a:prstGeom prst="chevron">
            <a:avLst/>
          </a:prstGeom>
          <a:solidFill>
            <a:srgbClr val="FF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54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-Dispo </a:t>
            </a: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Hauptfenster - Darstellung - Arbeitsweise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836712"/>
            <a:ext cx="255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Ansicht:</a:t>
            </a:r>
            <a:endParaRPr lang="de-DE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196752"/>
            <a:ext cx="2304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DE" sz="1400" smtClean="0"/>
              <a:t>Einplanung von Events</a:t>
            </a:r>
          </a:p>
          <a:p>
            <a:r>
              <a:rPr lang="de-DE" sz="1400" smtClean="0"/>
              <a:t>  </a:t>
            </a:r>
          </a:p>
          <a:p>
            <a:r>
              <a:rPr lang="de-DE" sz="1400" smtClean="0"/>
              <a:t>  </a:t>
            </a:r>
          </a:p>
          <a:p>
            <a:pPr>
              <a:buFontTx/>
              <a:buChar char="-"/>
            </a:pPr>
            <a:endParaRPr lang="de-DE" sz="1400" smtClean="0"/>
          </a:p>
          <a:p>
            <a:endParaRPr lang="de-DE" sz="1400" smtClean="0"/>
          </a:p>
          <a:p>
            <a:pPr>
              <a:buFontTx/>
              <a:buChar char="-"/>
            </a:pPr>
            <a:endParaRPr lang="de-DE" sz="1400" smtClean="0"/>
          </a:p>
          <a:p>
            <a:endParaRPr lang="de-DE" sz="1400" smtClean="0"/>
          </a:p>
          <a:p>
            <a:pPr>
              <a:buFontTx/>
              <a:buChar char="-"/>
            </a:pPr>
            <a:endParaRPr lang="de-DE" sz="1400" smtClean="0"/>
          </a:p>
          <a:p>
            <a:endParaRPr lang="de-DE" sz="140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0" y="278092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400"/>
          </a:p>
        </p:txBody>
      </p:sp>
      <p:pic>
        <p:nvPicPr>
          <p:cNvPr id="16" name="Grafik 15" descr="xdispo_touredi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836712"/>
            <a:ext cx="709228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854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7504" y="188640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X</a:t>
            </a:r>
            <a:r>
              <a:rPr lang="de-DE" b="1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-Dispo </a:t>
            </a: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Hauptfenster - Darstellung - Arbeitsweise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836712"/>
            <a:ext cx="2555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Ansicht:</a:t>
            </a:r>
            <a:endParaRPr lang="de-DE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Rechteck 30">
            <a:hlinkClick r:id="" action="ppaction://noaction"/>
          </p:cNvPr>
          <p:cNvSpPr/>
          <p:nvPr/>
        </p:nvSpPr>
        <p:spPr>
          <a:xfrm>
            <a:off x="8855968" y="6597352"/>
            <a:ext cx="288032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196752"/>
            <a:ext cx="2304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DE" sz="1400" smtClean="0"/>
              <a:t>Einplanung von Events</a:t>
            </a:r>
          </a:p>
          <a:p>
            <a:r>
              <a:rPr lang="de-DE" sz="1400" smtClean="0"/>
              <a:t>  z.B. Fahrerwechsel</a:t>
            </a:r>
          </a:p>
          <a:p>
            <a:r>
              <a:rPr lang="de-DE" sz="1400" smtClean="0"/>
              <a:t>  Beladung</a:t>
            </a:r>
          </a:p>
          <a:p>
            <a:r>
              <a:rPr lang="de-DE" sz="1400" smtClean="0"/>
              <a:t>  Werkstattaufenthalte etc.</a:t>
            </a:r>
          </a:p>
          <a:p>
            <a:pPr>
              <a:buFontTx/>
              <a:buChar char="-"/>
            </a:pPr>
            <a:endParaRPr lang="de-DE" sz="1400" smtClean="0"/>
          </a:p>
          <a:p>
            <a:endParaRPr lang="de-DE" sz="1400" smtClean="0"/>
          </a:p>
          <a:p>
            <a:pPr>
              <a:buFontTx/>
              <a:buChar char="-"/>
            </a:pPr>
            <a:endParaRPr lang="de-DE" sz="1400" smtClean="0"/>
          </a:p>
          <a:p>
            <a:endParaRPr lang="de-DE" sz="1400" smtClean="0"/>
          </a:p>
          <a:p>
            <a:pPr>
              <a:buFontTx/>
              <a:buChar char="-"/>
            </a:pPr>
            <a:endParaRPr lang="de-DE" sz="1400" smtClean="0"/>
          </a:p>
          <a:p>
            <a:endParaRPr lang="de-DE" sz="1400" smtClean="0"/>
          </a:p>
        </p:txBody>
      </p:sp>
      <p:sp>
        <p:nvSpPr>
          <p:cNvPr id="17" name="Textfeld 16"/>
          <p:cNvSpPr txBox="1"/>
          <p:nvPr/>
        </p:nvSpPr>
        <p:spPr>
          <a:xfrm>
            <a:off x="0" y="278092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400"/>
          </a:p>
        </p:txBody>
      </p:sp>
      <p:pic>
        <p:nvPicPr>
          <p:cNvPr id="16" name="Grafik 15" descr="xdispo_touredi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836712"/>
            <a:ext cx="7092280" cy="5544616"/>
          </a:xfrm>
          <a:prstGeom prst="rect">
            <a:avLst/>
          </a:prstGeom>
        </p:spPr>
      </p:pic>
      <p:sp>
        <p:nvSpPr>
          <p:cNvPr id="18" name="Eingekerbter Richtungspfeil 17"/>
          <p:cNvSpPr/>
          <p:nvPr/>
        </p:nvSpPr>
        <p:spPr>
          <a:xfrm>
            <a:off x="3923928" y="1412776"/>
            <a:ext cx="504056" cy="360040"/>
          </a:xfrm>
          <a:prstGeom prst="chevron">
            <a:avLst/>
          </a:prstGeom>
          <a:solidFill>
            <a:srgbClr val="FF00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54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Bildschirmpräsentation (4:3)</PresentationFormat>
  <Paragraphs>173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Roland Arends</dc:creator>
  <cp:lastModifiedBy>Valued Acer Customer</cp:lastModifiedBy>
  <cp:revision>160</cp:revision>
  <dcterms:created xsi:type="dcterms:W3CDTF">2012-03-05T09:08:08Z</dcterms:created>
  <dcterms:modified xsi:type="dcterms:W3CDTF">2013-04-05T09:18:02Z</dcterms:modified>
</cp:coreProperties>
</file>