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1" r:id="rId3"/>
    <p:sldId id="275" r:id="rId4"/>
    <p:sldId id="274" r:id="rId5"/>
    <p:sldId id="286" r:id="rId6"/>
    <p:sldId id="285" r:id="rId7"/>
    <p:sldId id="270" r:id="rId8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1098" y="-17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44F3-5A04-42D2-9F0F-AA52D033BEDA}" type="datetimeFigureOut">
              <a:rPr lang="de-DE" smtClean="0"/>
              <a:pPr/>
              <a:t>08.04.2013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90ADC-1525-4218-A9C7-D6D89874FADE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41011288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44F3-5A04-42D2-9F0F-AA52D033BEDA}" type="datetimeFigureOut">
              <a:rPr lang="de-DE" smtClean="0"/>
              <a:pPr/>
              <a:t>08.04.2013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90ADC-1525-4218-A9C7-D6D89874FADE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33994499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44F3-5A04-42D2-9F0F-AA52D033BEDA}" type="datetimeFigureOut">
              <a:rPr lang="de-DE" smtClean="0"/>
              <a:pPr/>
              <a:t>08.04.2013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90ADC-1525-4218-A9C7-D6D89874FADE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1498602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44F3-5A04-42D2-9F0F-AA52D033BEDA}" type="datetimeFigureOut">
              <a:rPr lang="de-DE" smtClean="0"/>
              <a:pPr/>
              <a:t>08.04.2013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90ADC-1525-4218-A9C7-D6D89874FADE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30483696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44F3-5A04-42D2-9F0F-AA52D033BEDA}" type="datetimeFigureOut">
              <a:rPr lang="de-DE" smtClean="0"/>
              <a:pPr/>
              <a:t>08.04.2013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90ADC-1525-4218-A9C7-D6D89874FADE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10009245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44F3-5A04-42D2-9F0F-AA52D033BEDA}" type="datetimeFigureOut">
              <a:rPr lang="de-DE" smtClean="0"/>
              <a:pPr/>
              <a:t>08.04.2013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90ADC-1525-4218-A9C7-D6D89874FADE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19906098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44F3-5A04-42D2-9F0F-AA52D033BEDA}" type="datetimeFigureOut">
              <a:rPr lang="de-DE" smtClean="0"/>
              <a:pPr/>
              <a:t>08.04.2013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90ADC-1525-4218-A9C7-D6D89874FADE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24278471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44F3-5A04-42D2-9F0F-AA52D033BEDA}" type="datetimeFigureOut">
              <a:rPr lang="de-DE" smtClean="0"/>
              <a:pPr/>
              <a:t>08.04.2013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90ADC-1525-4218-A9C7-D6D89874FADE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31981945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44F3-5A04-42D2-9F0F-AA52D033BEDA}" type="datetimeFigureOut">
              <a:rPr lang="de-DE" smtClean="0"/>
              <a:pPr/>
              <a:t>08.04.2013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90ADC-1525-4218-A9C7-D6D89874FADE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32463200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44F3-5A04-42D2-9F0F-AA52D033BEDA}" type="datetimeFigureOut">
              <a:rPr lang="de-DE" smtClean="0"/>
              <a:pPr/>
              <a:t>08.04.2013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90ADC-1525-4218-A9C7-D6D89874FADE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22600130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44F3-5A04-42D2-9F0F-AA52D033BEDA}" type="datetimeFigureOut">
              <a:rPr lang="de-DE" smtClean="0"/>
              <a:pPr/>
              <a:t>08.04.2013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90ADC-1525-4218-A9C7-D6D89874FADE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692257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5B44F3-5A04-42D2-9F0F-AA52D033BEDA}" type="datetimeFigureOut">
              <a:rPr lang="de-DE" smtClean="0"/>
              <a:pPr/>
              <a:t>08.04.2013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590ADC-1525-4218-A9C7-D6D89874FADE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3165938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107504" y="188640"/>
            <a:ext cx="89289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Anwendertagung 2013</a:t>
            </a:r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179512" y="908720"/>
            <a:ext cx="8856984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Herzlich Willkommen</a:t>
            </a:r>
          </a:p>
          <a:p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zur </a:t>
            </a:r>
            <a:r>
              <a:rPr lang="de-DE" smtClean="0">
                <a:latin typeface="Verdana" pitchFamily="34" charset="0"/>
                <a:ea typeface="Verdana" pitchFamily="34" charset="0"/>
                <a:cs typeface="Verdana" pitchFamily="34" charset="0"/>
              </a:rPr>
              <a:t>Anwendertagung 2013</a:t>
            </a:r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Thema:	</a:t>
            </a:r>
            <a:r>
              <a:rPr lang="de-DE" smtClean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de-DE" b="1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X</a:t>
            </a:r>
            <a:r>
              <a:rPr lang="de-DE" b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-Map Webserver</a:t>
            </a:r>
            <a:endParaRPr lang="de-DE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de-DE" smtClean="0">
                <a:latin typeface="Verdana" pitchFamily="34" charset="0"/>
                <a:ea typeface="Verdana" pitchFamily="34" charset="0"/>
                <a:cs typeface="Verdana" pitchFamily="34" charset="0"/>
              </a:rPr>
              <a:t>	Überblick </a:t>
            </a:r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Referenten:</a:t>
            </a:r>
            <a:r>
              <a:rPr lang="de-DE" smtClean="0">
                <a:latin typeface="Verdana" pitchFamily="34" charset="0"/>
                <a:ea typeface="Verdana" pitchFamily="34" charset="0"/>
                <a:cs typeface="Verdana" pitchFamily="34" charset="0"/>
              </a:rPr>
              <a:t>	Edmund Strobl</a:t>
            </a:r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de-DE" dirty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de-DE" smtClean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Rechteck 4">
            <a:hlinkClick r:id="rId2" action="ppaction://hlinksldjump"/>
          </p:cNvPr>
          <p:cNvSpPr/>
          <p:nvPr/>
        </p:nvSpPr>
        <p:spPr>
          <a:xfrm>
            <a:off x="8855968" y="6597352"/>
            <a:ext cx="288032" cy="2606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1050028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107504" y="188640"/>
            <a:ext cx="89289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i="1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X</a:t>
            </a:r>
            <a:r>
              <a:rPr lang="de-DE" b="1" i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-Map Webserver</a:t>
            </a:r>
            <a:r>
              <a:rPr lang="de-DE" smtClean="0">
                <a:latin typeface="Verdana" pitchFamily="34" charset="0"/>
                <a:ea typeface="Verdana" pitchFamily="34" charset="0"/>
                <a:cs typeface="Verdana" pitchFamily="34" charset="0"/>
              </a:rPr>
              <a:t> – Funktionsweise</a:t>
            </a:r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179512" y="836712"/>
            <a:ext cx="88569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Grundsätzliches:</a:t>
            </a:r>
            <a:endParaRPr lang="de-DE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1" name="Rechteck 30">
            <a:hlinkClick r:id="" action="ppaction://noaction"/>
          </p:cNvPr>
          <p:cNvSpPr/>
          <p:nvPr/>
        </p:nvSpPr>
        <p:spPr>
          <a:xfrm>
            <a:off x="8855968" y="6597352"/>
            <a:ext cx="288032" cy="2606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bg1"/>
              </a:solidFill>
            </a:endParaRPr>
          </a:p>
        </p:txBody>
      </p:sp>
      <p:sp>
        <p:nvSpPr>
          <p:cNvPr id="21" name="Textfeld 20"/>
          <p:cNvSpPr txBox="1"/>
          <p:nvPr/>
        </p:nvSpPr>
        <p:spPr>
          <a:xfrm>
            <a:off x="827584" y="1988840"/>
            <a:ext cx="8110105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Tx/>
              <a:buChar char="-"/>
            </a:pPr>
            <a:r>
              <a:rPr lang="de-DE" smtClean="0"/>
              <a:t> Automatische Bereitstellung der Aufträge mit Planungsstatus in der Weboberfläche</a:t>
            </a:r>
          </a:p>
          <a:p>
            <a:endParaRPr lang="de-DE" smtClean="0"/>
          </a:p>
          <a:p>
            <a:pPr>
              <a:buFontTx/>
              <a:buChar char="-"/>
            </a:pPr>
            <a:r>
              <a:rPr lang="de-DE" smtClean="0"/>
              <a:t> Planungsstatus für Kunden nachvollziehbar </a:t>
            </a:r>
          </a:p>
          <a:p>
            <a:endParaRPr lang="de-DE" smtClean="0"/>
          </a:p>
          <a:p>
            <a:pPr>
              <a:buFontTx/>
              <a:buChar char="-"/>
            </a:pPr>
            <a:r>
              <a:rPr lang="de-DE" smtClean="0"/>
              <a:t> Einzelne Kunden können exkludiert werden</a:t>
            </a:r>
          </a:p>
          <a:p>
            <a:endParaRPr lang="de-DE" smtClean="0"/>
          </a:p>
          <a:p>
            <a:pPr>
              <a:buFontTx/>
              <a:buChar char="-"/>
            </a:pPr>
            <a:r>
              <a:rPr lang="de-DE" smtClean="0"/>
              <a:t> Kundenabfragen werden protokolliert</a:t>
            </a:r>
          </a:p>
          <a:p>
            <a:pPr>
              <a:buFontTx/>
              <a:buChar char="-"/>
            </a:pPr>
            <a:endParaRPr lang="de-DE" smtClean="0"/>
          </a:p>
          <a:p>
            <a:pPr>
              <a:buFontTx/>
              <a:buChar char="-"/>
            </a:pPr>
            <a:r>
              <a:rPr lang="de-DE" smtClean="0"/>
              <a:t> Internes Hosting möglich </a:t>
            </a:r>
          </a:p>
          <a:p>
            <a:endParaRPr lang="de-DE" smtClean="0"/>
          </a:p>
          <a:p>
            <a:pPr>
              <a:buFontTx/>
              <a:buChar char="-"/>
            </a:pPr>
            <a:r>
              <a:rPr lang="de-DE" smtClean="0"/>
              <a:t> Keine zusätzliche Partnersoftware - Eigenlösung</a:t>
            </a:r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88854511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107504" y="188640"/>
            <a:ext cx="89289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i="1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X</a:t>
            </a:r>
            <a:r>
              <a:rPr lang="de-DE" b="1" i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-Map Webserver</a:t>
            </a:r>
            <a:r>
              <a:rPr lang="de-DE" smtClean="0">
                <a:latin typeface="Verdana" pitchFamily="34" charset="0"/>
                <a:ea typeface="Verdana" pitchFamily="34" charset="0"/>
                <a:cs typeface="Verdana" pitchFamily="34" charset="0"/>
              </a:rPr>
              <a:t> – Funktionsweise</a:t>
            </a:r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0" y="836712"/>
            <a:ext cx="25557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b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Ansicht:</a:t>
            </a:r>
            <a:endParaRPr lang="de-DE" sz="16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1" name="Rechteck 30">
            <a:hlinkClick r:id="" action="ppaction://noaction"/>
          </p:cNvPr>
          <p:cNvSpPr/>
          <p:nvPr/>
        </p:nvSpPr>
        <p:spPr>
          <a:xfrm>
            <a:off x="8855968" y="6597352"/>
            <a:ext cx="288032" cy="2606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bg1"/>
              </a:solidFill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0" y="1196752"/>
            <a:ext cx="230425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sz="1400" smtClean="0"/>
          </a:p>
          <a:p>
            <a:pPr>
              <a:buFontTx/>
              <a:buChar char="-"/>
            </a:pPr>
            <a:endParaRPr lang="de-DE" sz="1400" smtClean="0"/>
          </a:p>
          <a:p>
            <a:endParaRPr lang="de-DE" sz="1400" smtClean="0"/>
          </a:p>
          <a:p>
            <a:endParaRPr lang="de-DE" sz="1400" smtClean="0"/>
          </a:p>
          <a:p>
            <a:pPr>
              <a:buFontTx/>
              <a:buChar char="-"/>
            </a:pPr>
            <a:endParaRPr lang="de-DE" sz="1400" smtClean="0"/>
          </a:p>
          <a:p>
            <a:endParaRPr lang="de-DE" sz="1400" smtClean="0"/>
          </a:p>
        </p:txBody>
      </p:sp>
      <p:sp>
        <p:nvSpPr>
          <p:cNvPr id="17" name="Textfeld 16"/>
          <p:cNvSpPr txBox="1"/>
          <p:nvPr/>
        </p:nvSpPr>
        <p:spPr>
          <a:xfrm>
            <a:off x="0" y="2780928"/>
            <a:ext cx="1847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de-DE" sz="1400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1412776"/>
            <a:ext cx="6877769" cy="3594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feld 8"/>
          <p:cNvSpPr txBox="1"/>
          <p:nvPr/>
        </p:nvSpPr>
        <p:spPr>
          <a:xfrm>
            <a:off x="0" y="1196752"/>
            <a:ext cx="262778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de-DE" sz="1400" smtClean="0"/>
              <a:t> läuft als Serverdienst</a:t>
            </a:r>
          </a:p>
          <a:p>
            <a:r>
              <a:rPr lang="de-DE" sz="1400" smtClean="0"/>
              <a:t/>
            </a:r>
            <a:br>
              <a:rPr lang="de-DE" sz="1400" smtClean="0"/>
            </a:br>
            <a:endParaRPr lang="de-DE" sz="1400" smtClean="0"/>
          </a:p>
          <a:p>
            <a:pPr>
              <a:buFontTx/>
              <a:buChar char="-"/>
            </a:pPr>
            <a:endParaRPr lang="de-DE" sz="1400" smtClean="0"/>
          </a:p>
          <a:p>
            <a:endParaRPr lang="de-DE" sz="1400" smtClean="0"/>
          </a:p>
          <a:p>
            <a:endParaRPr lang="de-DE" sz="1400" smtClean="0"/>
          </a:p>
          <a:p>
            <a:pPr>
              <a:buFontTx/>
              <a:buChar char="-"/>
            </a:pPr>
            <a:endParaRPr lang="de-DE" sz="1400" smtClean="0"/>
          </a:p>
          <a:p>
            <a:endParaRPr lang="de-DE" sz="1400" smtClean="0"/>
          </a:p>
        </p:txBody>
      </p:sp>
    </p:spTree>
    <p:extLst>
      <p:ext uri="{BB962C8B-B14F-4D97-AF65-F5344CB8AC3E}">
        <p14:creationId xmlns="" xmlns:p14="http://schemas.microsoft.com/office/powerpoint/2010/main" val="88854511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107504" y="188640"/>
            <a:ext cx="89289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i="1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X</a:t>
            </a:r>
            <a:r>
              <a:rPr lang="de-DE" b="1" i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-Map Webserver</a:t>
            </a:r>
            <a:r>
              <a:rPr lang="de-DE" smtClean="0">
                <a:latin typeface="Verdana" pitchFamily="34" charset="0"/>
                <a:ea typeface="Verdana" pitchFamily="34" charset="0"/>
                <a:cs typeface="Verdana" pitchFamily="34" charset="0"/>
              </a:rPr>
              <a:t> – Funktionsweise</a:t>
            </a:r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0" y="836712"/>
            <a:ext cx="25557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b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Abfragen:</a:t>
            </a:r>
            <a:endParaRPr lang="de-DE" sz="16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1" name="Rechteck 30">
            <a:hlinkClick r:id="" action="ppaction://noaction"/>
          </p:cNvPr>
          <p:cNvSpPr/>
          <p:nvPr/>
        </p:nvSpPr>
        <p:spPr>
          <a:xfrm>
            <a:off x="8855968" y="6597352"/>
            <a:ext cx="288032" cy="2606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bg1"/>
              </a:solidFill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0" y="1196753"/>
            <a:ext cx="226774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de-DE" sz="1400" smtClean="0"/>
              <a:t> Template basiert</a:t>
            </a:r>
            <a:br>
              <a:rPr lang="de-DE" sz="1400" smtClean="0"/>
            </a:br>
            <a:endParaRPr lang="de-DE" sz="1400" smtClean="0"/>
          </a:p>
          <a:p>
            <a:pPr>
              <a:buFontTx/>
              <a:buChar char="-"/>
            </a:pPr>
            <a:r>
              <a:rPr lang="de-DE" sz="1400" smtClean="0"/>
              <a:t> autom. Generierte   </a:t>
            </a:r>
          </a:p>
          <a:p>
            <a:r>
              <a:rPr lang="de-DE" sz="1400" smtClean="0"/>
              <a:t>  Oberflächen </a:t>
            </a:r>
          </a:p>
          <a:p>
            <a:endParaRPr lang="de-DE" sz="1400" smtClean="0"/>
          </a:p>
          <a:p>
            <a:endParaRPr lang="de-DE" sz="1400" smtClean="0"/>
          </a:p>
          <a:p>
            <a:pPr>
              <a:buFontTx/>
              <a:buChar char="-"/>
            </a:pPr>
            <a:endParaRPr lang="de-DE" sz="1400" smtClean="0"/>
          </a:p>
          <a:p>
            <a:endParaRPr lang="de-DE" sz="1400" smtClean="0"/>
          </a:p>
        </p:txBody>
      </p:sp>
      <p:sp>
        <p:nvSpPr>
          <p:cNvPr id="17" name="Textfeld 16"/>
          <p:cNvSpPr txBox="1"/>
          <p:nvPr/>
        </p:nvSpPr>
        <p:spPr>
          <a:xfrm>
            <a:off x="0" y="2780928"/>
            <a:ext cx="1847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de-DE" sz="140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1412776"/>
            <a:ext cx="6768752" cy="43245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88854511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107504" y="188640"/>
            <a:ext cx="89289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i="1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X</a:t>
            </a:r>
            <a:r>
              <a:rPr lang="de-DE" b="1" i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-Map Webserver</a:t>
            </a:r>
            <a:r>
              <a:rPr lang="de-DE" smtClean="0">
                <a:latin typeface="Verdana" pitchFamily="34" charset="0"/>
                <a:ea typeface="Verdana" pitchFamily="34" charset="0"/>
                <a:cs typeface="Verdana" pitchFamily="34" charset="0"/>
              </a:rPr>
              <a:t> – Funktionsweise</a:t>
            </a:r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0" y="836712"/>
            <a:ext cx="25557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b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Abfragen:</a:t>
            </a:r>
            <a:endParaRPr lang="de-DE" sz="16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1" name="Rechteck 30">
            <a:hlinkClick r:id="" action="ppaction://noaction"/>
          </p:cNvPr>
          <p:cNvSpPr/>
          <p:nvPr/>
        </p:nvSpPr>
        <p:spPr>
          <a:xfrm>
            <a:off x="8855968" y="6597352"/>
            <a:ext cx="288032" cy="2606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bg1"/>
              </a:solidFill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0" y="1196753"/>
            <a:ext cx="2267744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de-DE" sz="1400" smtClean="0"/>
              <a:t> Template basiert</a:t>
            </a:r>
            <a:br>
              <a:rPr lang="de-DE" sz="1400" smtClean="0"/>
            </a:br>
            <a:endParaRPr lang="de-DE" sz="1400" smtClean="0"/>
          </a:p>
          <a:p>
            <a:pPr>
              <a:buFontTx/>
              <a:buChar char="-"/>
            </a:pPr>
            <a:r>
              <a:rPr lang="de-DE" sz="1400" smtClean="0"/>
              <a:t> autom. Generierte   </a:t>
            </a:r>
          </a:p>
          <a:p>
            <a:r>
              <a:rPr lang="de-DE" sz="1400" smtClean="0"/>
              <a:t>  Oberflächen </a:t>
            </a:r>
          </a:p>
          <a:p>
            <a:endParaRPr lang="de-DE" sz="1400" smtClean="0"/>
          </a:p>
          <a:p>
            <a:pPr>
              <a:buFontTx/>
              <a:buChar char="-"/>
            </a:pPr>
            <a:r>
              <a:rPr lang="de-DE" sz="1400" smtClean="0"/>
              <a:t>Aktuelle Aufträge sowie</a:t>
            </a:r>
          </a:p>
          <a:p>
            <a:r>
              <a:rPr lang="de-DE" sz="1400" smtClean="0"/>
              <a:t>  Auftragsarchiv können </a:t>
            </a:r>
          </a:p>
          <a:p>
            <a:r>
              <a:rPr lang="de-DE" sz="1400" smtClean="0"/>
              <a:t>  beauskunftet werden</a:t>
            </a:r>
          </a:p>
          <a:p>
            <a:pPr>
              <a:buFontTx/>
              <a:buChar char="-"/>
            </a:pPr>
            <a:endParaRPr lang="de-DE" sz="1400" smtClean="0"/>
          </a:p>
          <a:p>
            <a:pPr>
              <a:buFontTx/>
              <a:buChar char="-"/>
            </a:pPr>
            <a:endParaRPr lang="de-DE" sz="1400" smtClean="0"/>
          </a:p>
          <a:p>
            <a:endParaRPr lang="de-DE" sz="1400" smtClean="0"/>
          </a:p>
        </p:txBody>
      </p:sp>
      <p:sp>
        <p:nvSpPr>
          <p:cNvPr id="17" name="Textfeld 16"/>
          <p:cNvSpPr txBox="1"/>
          <p:nvPr/>
        </p:nvSpPr>
        <p:spPr>
          <a:xfrm>
            <a:off x="0" y="2780928"/>
            <a:ext cx="1847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de-DE" sz="140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1412776"/>
            <a:ext cx="6696744" cy="468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88854511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107504" y="188640"/>
            <a:ext cx="89289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i="1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X</a:t>
            </a:r>
            <a:r>
              <a:rPr lang="de-DE" b="1" i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-Map Webserver</a:t>
            </a:r>
            <a:r>
              <a:rPr lang="de-DE" smtClean="0">
                <a:latin typeface="Verdana" pitchFamily="34" charset="0"/>
                <a:ea typeface="Verdana" pitchFamily="34" charset="0"/>
                <a:cs typeface="Verdana" pitchFamily="34" charset="0"/>
              </a:rPr>
              <a:t> – Funktionsweise</a:t>
            </a:r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179512" y="836712"/>
            <a:ext cx="88569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Vorteile:</a:t>
            </a:r>
            <a:endParaRPr lang="de-DE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1" name="Rechteck 30">
            <a:hlinkClick r:id="" action="ppaction://noaction"/>
          </p:cNvPr>
          <p:cNvSpPr/>
          <p:nvPr/>
        </p:nvSpPr>
        <p:spPr>
          <a:xfrm>
            <a:off x="8855968" y="6597352"/>
            <a:ext cx="288032" cy="2606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bg1"/>
              </a:solidFill>
            </a:endParaRPr>
          </a:p>
        </p:txBody>
      </p:sp>
      <p:sp>
        <p:nvSpPr>
          <p:cNvPr id="21" name="Textfeld 20"/>
          <p:cNvSpPr txBox="1"/>
          <p:nvPr/>
        </p:nvSpPr>
        <p:spPr>
          <a:xfrm>
            <a:off x="755576" y="1988840"/>
            <a:ext cx="6001579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Tx/>
              <a:buChar char="-"/>
            </a:pPr>
            <a:r>
              <a:rPr lang="de-DE" smtClean="0"/>
              <a:t> Entlastung der Disponenten (Telefon. Kontakt,Rückfragen)</a:t>
            </a:r>
          </a:p>
          <a:p>
            <a:pPr>
              <a:buFontTx/>
              <a:buChar char="-"/>
            </a:pPr>
            <a:endParaRPr lang="de-DE" smtClean="0"/>
          </a:p>
          <a:p>
            <a:pPr>
              <a:buFontTx/>
              <a:buChar char="-"/>
            </a:pPr>
            <a:r>
              <a:rPr lang="de-DE" smtClean="0"/>
              <a:t> Interner Einsatz denkbar (für Beauskunftung Planungsstand) </a:t>
            </a:r>
          </a:p>
          <a:p>
            <a:endParaRPr lang="de-DE" smtClean="0"/>
          </a:p>
          <a:p>
            <a:endParaRPr lang="de-DE" smtClean="0"/>
          </a:p>
          <a:p>
            <a:endParaRPr lang="de-DE" smtClean="0"/>
          </a:p>
          <a:p>
            <a:r>
              <a:rPr lang="de-DE" smtClean="0"/>
              <a:t> </a:t>
            </a:r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88854511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107504" y="188640"/>
            <a:ext cx="89289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Anwendertagung 2013</a:t>
            </a:r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179512" y="908720"/>
            <a:ext cx="885698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Vielen Dank für Ihre Aufmerksamkeit</a:t>
            </a:r>
          </a:p>
        </p:txBody>
      </p:sp>
      <p:sp>
        <p:nvSpPr>
          <p:cNvPr id="5" name="Rechteck 4">
            <a:hlinkClick r:id="rId2" action="ppaction://hlinksldjump"/>
          </p:cNvPr>
          <p:cNvSpPr/>
          <p:nvPr/>
        </p:nvSpPr>
        <p:spPr>
          <a:xfrm>
            <a:off x="8855968" y="6597352"/>
            <a:ext cx="288032" cy="2606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6288645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110</Words>
  <Application>Microsoft Office PowerPoint</Application>
  <PresentationFormat>Bildschirmpräsentation (4:3)</PresentationFormat>
  <Paragraphs>77</Paragraphs>
  <Slides>7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8" baseType="lpstr">
      <vt:lpstr>Larissa</vt:lpstr>
      <vt:lpstr>Folie 1</vt:lpstr>
      <vt:lpstr>Folie 2</vt:lpstr>
      <vt:lpstr>Folie 3</vt:lpstr>
      <vt:lpstr>Folie 4</vt:lpstr>
      <vt:lpstr>Folie 5</vt:lpstr>
      <vt:lpstr>Folie 6</vt:lpstr>
      <vt:lpstr>Folie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Roland Arends</dc:creator>
  <cp:lastModifiedBy>Valued Acer Customer</cp:lastModifiedBy>
  <cp:revision>217</cp:revision>
  <dcterms:created xsi:type="dcterms:W3CDTF">2012-03-05T09:08:08Z</dcterms:created>
  <dcterms:modified xsi:type="dcterms:W3CDTF">2013-04-08T09:14:02Z</dcterms:modified>
</cp:coreProperties>
</file>