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8" r:id="rId2"/>
    <p:sldId id="270" r:id="rId3"/>
    <p:sldId id="269" r:id="rId4"/>
    <p:sldId id="265" r:id="rId5"/>
    <p:sldId id="262" r:id="rId6"/>
    <p:sldId id="266" r:id="rId7"/>
    <p:sldId id="264" r:id="rId8"/>
    <p:sldId id="267" r:id="rId9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lued Acer Customer" initials="VAC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708" autoAdjust="0"/>
    <p:restoredTop sz="83196" autoAdjust="0"/>
  </p:normalViewPr>
  <p:slideViewPr>
    <p:cSldViewPr snapToGrid="0">
      <p:cViewPr varScale="1">
        <p:scale>
          <a:sx n="93" d="100"/>
          <a:sy n="93" d="100"/>
        </p:scale>
        <p:origin x="102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6594"/>
    </p:cViewPr>
  </p:sorterViewPr>
  <p:notesViewPr>
    <p:cSldViewPr snapToGrid="0">
      <p:cViewPr varScale="1">
        <p:scale>
          <a:sx n="139" d="100"/>
          <a:sy n="139" d="100"/>
        </p:scale>
        <p:origin x="-108" y="-57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CFC23-F7CE-424D-9E73-74E975F1C8BD}" type="datetimeFigureOut">
              <a:rPr lang="de-DE" smtClean="0"/>
              <a:t>02.04.2014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3AEC8-EAB1-48AE-A4C0-612A2AB50D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9248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1176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2226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55051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961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45507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08430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55551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4961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02.04.2014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112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02.04.2014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944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02.04.2014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860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8369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02.04.2014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0924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02.04.2014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0609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02.04.2014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7847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02.04.2014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194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02.04.2014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32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02.04.2014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01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02.04.2014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225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B44F3-5A04-42D2-9F0F-AA52D033BEDA}" type="datetimeFigureOut">
              <a:rPr lang="de-DE" smtClean="0"/>
              <a:t>02.04.2014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593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2014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972283"/>
            <a:ext cx="8753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Thema: Standard </a:t>
            </a:r>
            <a:r>
              <a:rPr lang="de-DE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de-DE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Oil</a:t>
            </a:r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Datensicherung</a:t>
            </a:r>
          </a:p>
        </p:txBody>
      </p:sp>
      <p:sp>
        <p:nvSpPr>
          <p:cNvPr id="3" name="Zylinder 2"/>
          <p:cNvSpPr/>
          <p:nvPr/>
        </p:nvSpPr>
        <p:spPr>
          <a:xfrm>
            <a:off x="612618" y="2024291"/>
            <a:ext cx="1556534" cy="1777614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FF0000"/>
                </a:solidFill>
              </a:rPr>
              <a:t>X</a:t>
            </a:r>
            <a:r>
              <a:rPr lang="de-DE" dirty="0" smtClean="0"/>
              <a:t>-</a:t>
            </a:r>
            <a:r>
              <a:rPr lang="de-DE" dirty="0" err="1"/>
              <a:t>Oil</a:t>
            </a:r>
            <a:endParaRPr lang="de-DE" dirty="0"/>
          </a:p>
          <a:p>
            <a:pPr algn="ctr"/>
            <a:r>
              <a:rPr lang="de-DE" dirty="0" smtClean="0"/>
              <a:t>Daten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4866585" y="5192687"/>
            <a:ext cx="200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  <a:p>
            <a:endParaRPr lang="de-DE" dirty="0"/>
          </a:p>
        </p:txBody>
      </p:sp>
      <p:sp>
        <p:nvSpPr>
          <p:cNvPr id="11" name="Flussdiagramm: Datenträger mit sequenziellem Zugriff 10"/>
          <p:cNvSpPr/>
          <p:nvPr/>
        </p:nvSpPr>
        <p:spPr>
          <a:xfrm>
            <a:off x="6292248" y="2198245"/>
            <a:ext cx="1865971" cy="1756263"/>
          </a:xfrm>
          <a:prstGeom prst="flowChartMagneticTap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Pfeil nach rechts 13"/>
          <p:cNvSpPr/>
          <p:nvPr/>
        </p:nvSpPr>
        <p:spPr>
          <a:xfrm>
            <a:off x="2548588" y="2244821"/>
            <a:ext cx="2773425" cy="175983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6557630" y="2597053"/>
            <a:ext cx="13352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chemeClr val="dk1"/>
                </a:solidFill>
              </a:rPr>
              <a:t>Externes</a:t>
            </a:r>
          </a:p>
          <a:p>
            <a:pPr algn="ctr"/>
            <a:r>
              <a:rPr lang="de-DE" dirty="0" smtClean="0">
                <a:solidFill>
                  <a:schemeClr val="dk1"/>
                </a:solidFill>
              </a:rPr>
              <a:t>Wechsel-</a:t>
            </a:r>
          </a:p>
          <a:p>
            <a:pPr algn="ctr"/>
            <a:r>
              <a:rPr lang="de-DE" dirty="0" smtClean="0">
                <a:solidFill>
                  <a:schemeClr val="dk1"/>
                </a:solidFill>
              </a:rPr>
              <a:t>medium</a:t>
            </a:r>
            <a:endParaRPr lang="de-DE" dirty="0">
              <a:solidFill>
                <a:schemeClr val="dk1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2954640" y="2940072"/>
            <a:ext cx="210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Vollsicherung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089061" y="4620605"/>
            <a:ext cx="6226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Läuft und läuft und läuft … normalerweise …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89376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2014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972283"/>
            <a:ext cx="8753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Thema: Standard </a:t>
            </a:r>
            <a:r>
              <a:rPr lang="de-DE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de-DE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Oil</a:t>
            </a:r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Datensicherung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866585" y="5192687"/>
            <a:ext cx="200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  <a:p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912" y="2681662"/>
            <a:ext cx="3028950" cy="2419350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1371390" y="1990352"/>
            <a:ext cx="6226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Aber dann …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4364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2014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972283"/>
            <a:ext cx="8753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Thema: Standard </a:t>
            </a:r>
            <a:r>
              <a:rPr lang="de-DE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de-DE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Oil</a:t>
            </a:r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Datensicherung</a:t>
            </a:r>
          </a:p>
        </p:txBody>
      </p:sp>
      <p:sp>
        <p:nvSpPr>
          <p:cNvPr id="3" name="Zylinder 2"/>
          <p:cNvSpPr/>
          <p:nvPr/>
        </p:nvSpPr>
        <p:spPr>
          <a:xfrm>
            <a:off x="612618" y="2024291"/>
            <a:ext cx="1556534" cy="1777614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FF0000"/>
                </a:solidFill>
              </a:rPr>
              <a:t>X</a:t>
            </a:r>
            <a:r>
              <a:rPr lang="de-DE" dirty="0" smtClean="0"/>
              <a:t>-</a:t>
            </a:r>
            <a:r>
              <a:rPr lang="de-DE" dirty="0" err="1"/>
              <a:t>Oil</a:t>
            </a:r>
            <a:endParaRPr lang="de-DE" dirty="0"/>
          </a:p>
          <a:p>
            <a:pPr algn="ctr"/>
            <a:r>
              <a:rPr lang="de-DE" dirty="0" smtClean="0"/>
              <a:t>Daten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4866585" y="5192687"/>
            <a:ext cx="200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  <a:p>
            <a:endParaRPr lang="de-DE" dirty="0"/>
          </a:p>
        </p:txBody>
      </p:sp>
      <p:sp>
        <p:nvSpPr>
          <p:cNvPr id="11" name="Flussdiagramm: Datenträger mit sequenziellem Zugriff 10"/>
          <p:cNvSpPr/>
          <p:nvPr/>
        </p:nvSpPr>
        <p:spPr>
          <a:xfrm>
            <a:off x="6292248" y="2198245"/>
            <a:ext cx="1865971" cy="1756263"/>
          </a:xfrm>
          <a:prstGeom prst="flowChartMagneticTap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Pfeil nach rechts 13"/>
          <p:cNvSpPr/>
          <p:nvPr/>
        </p:nvSpPr>
        <p:spPr>
          <a:xfrm>
            <a:off x="2548588" y="2244821"/>
            <a:ext cx="2773425" cy="175983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2169152" y="4135485"/>
            <a:ext cx="32864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b="1" dirty="0" smtClean="0"/>
              <a:t>„Software“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Läuft i.d.R. jede Nacht vor der Reorganisation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Unix Sicherungsformat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Gepackt oder ungepackt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„Im Preis dabei“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„Seit Jahren erprobt“</a:t>
            </a:r>
          </a:p>
          <a:p>
            <a:endParaRPr lang="de-DE" dirty="0" smtClean="0"/>
          </a:p>
        </p:txBody>
      </p:sp>
      <p:sp>
        <p:nvSpPr>
          <p:cNvPr id="16" name="Textfeld 15"/>
          <p:cNvSpPr txBox="1"/>
          <p:nvPr/>
        </p:nvSpPr>
        <p:spPr>
          <a:xfrm>
            <a:off x="6557630" y="2597053"/>
            <a:ext cx="13352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chemeClr val="dk1"/>
                </a:solidFill>
              </a:rPr>
              <a:t>Externes</a:t>
            </a:r>
          </a:p>
          <a:p>
            <a:pPr algn="ctr"/>
            <a:r>
              <a:rPr lang="de-DE" dirty="0" smtClean="0">
                <a:solidFill>
                  <a:schemeClr val="dk1"/>
                </a:solidFill>
              </a:rPr>
              <a:t>Wechsel-</a:t>
            </a:r>
          </a:p>
          <a:p>
            <a:pPr algn="ctr"/>
            <a:r>
              <a:rPr lang="de-DE" dirty="0" smtClean="0">
                <a:solidFill>
                  <a:schemeClr val="dk1"/>
                </a:solidFill>
              </a:rPr>
              <a:t>medium</a:t>
            </a:r>
            <a:endParaRPr lang="de-DE" dirty="0">
              <a:solidFill>
                <a:schemeClr val="dk1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2954640" y="2940072"/>
            <a:ext cx="210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Vollsicherung</a:t>
            </a:r>
          </a:p>
        </p:txBody>
      </p:sp>
    </p:spTree>
    <p:extLst>
      <p:ext uri="{BB962C8B-B14F-4D97-AF65-F5344CB8AC3E}">
        <p14:creationId xmlns:p14="http://schemas.microsoft.com/office/powerpoint/2010/main" val="3594074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2014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972283"/>
            <a:ext cx="8753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Thema: Standard </a:t>
            </a:r>
            <a:r>
              <a:rPr lang="de-DE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de-DE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Oil</a:t>
            </a:r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Datensicherung</a:t>
            </a:r>
          </a:p>
        </p:txBody>
      </p:sp>
      <p:sp>
        <p:nvSpPr>
          <p:cNvPr id="3" name="Zylinder 2"/>
          <p:cNvSpPr/>
          <p:nvPr/>
        </p:nvSpPr>
        <p:spPr>
          <a:xfrm>
            <a:off x="612618" y="2024291"/>
            <a:ext cx="1556534" cy="1777614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FF0000"/>
                </a:solidFill>
              </a:rPr>
              <a:t>X</a:t>
            </a:r>
            <a:r>
              <a:rPr lang="de-DE" dirty="0" smtClean="0"/>
              <a:t>-</a:t>
            </a:r>
            <a:r>
              <a:rPr lang="de-DE" dirty="0" err="1"/>
              <a:t>Oil</a:t>
            </a:r>
            <a:endParaRPr lang="de-DE" dirty="0"/>
          </a:p>
          <a:p>
            <a:pPr algn="ctr"/>
            <a:r>
              <a:rPr lang="de-DE" dirty="0" smtClean="0"/>
              <a:t>Daten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4866585" y="5192687"/>
            <a:ext cx="200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  <a:p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5868999" y="4178719"/>
            <a:ext cx="299241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b="1" dirty="0" smtClean="0"/>
              <a:t>„Hardware“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Laufwerke (LTO, DAT)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Bänder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Festplatten (RDX)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Netzspeicher (NAS)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MDMDF-Bandwechsel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Treiber-Software</a:t>
            </a:r>
            <a:endParaRPr lang="de-DE" dirty="0" smtClean="0"/>
          </a:p>
        </p:txBody>
      </p:sp>
      <p:sp>
        <p:nvSpPr>
          <p:cNvPr id="11" name="Flussdiagramm: Datenträger mit sequenziellem Zugriff 10"/>
          <p:cNvSpPr/>
          <p:nvPr/>
        </p:nvSpPr>
        <p:spPr>
          <a:xfrm>
            <a:off x="6292248" y="2198245"/>
            <a:ext cx="1865971" cy="1756263"/>
          </a:xfrm>
          <a:prstGeom prst="flowChartMagneticTap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Pfeil nach rechts 13"/>
          <p:cNvSpPr/>
          <p:nvPr/>
        </p:nvSpPr>
        <p:spPr>
          <a:xfrm>
            <a:off x="2548588" y="2244821"/>
            <a:ext cx="2773425" cy="175983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2169152" y="4178719"/>
            <a:ext cx="32864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b="1" dirty="0" smtClean="0"/>
              <a:t>„Software“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Läuft i.d.R. jede Nacht vor der Reorganisation 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Unix Sicherungsformat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Gepackt oder ungepackt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„Im Preis dabei“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„Seit Jahren erprobt“</a:t>
            </a:r>
          </a:p>
          <a:p>
            <a:endParaRPr lang="de-DE" dirty="0" smtClean="0"/>
          </a:p>
        </p:txBody>
      </p:sp>
      <p:sp>
        <p:nvSpPr>
          <p:cNvPr id="16" name="Textfeld 15"/>
          <p:cNvSpPr txBox="1"/>
          <p:nvPr/>
        </p:nvSpPr>
        <p:spPr>
          <a:xfrm>
            <a:off x="6557630" y="2597053"/>
            <a:ext cx="13352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chemeClr val="dk1"/>
                </a:solidFill>
              </a:rPr>
              <a:t>Externes</a:t>
            </a:r>
          </a:p>
          <a:p>
            <a:pPr algn="ctr"/>
            <a:r>
              <a:rPr lang="de-DE" dirty="0" smtClean="0">
                <a:solidFill>
                  <a:schemeClr val="dk1"/>
                </a:solidFill>
              </a:rPr>
              <a:t>Wechsel-</a:t>
            </a:r>
          </a:p>
          <a:p>
            <a:pPr algn="ctr"/>
            <a:r>
              <a:rPr lang="de-DE" dirty="0" smtClean="0">
                <a:solidFill>
                  <a:schemeClr val="dk1"/>
                </a:solidFill>
              </a:rPr>
              <a:t>medium</a:t>
            </a:r>
            <a:endParaRPr lang="de-DE" dirty="0">
              <a:solidFill>
                <a:schemeClr val="dk1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2954640" y="2940072"/>
            <a:ext cx="210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Vollsicherung</a:t>
            </a:r>
          </a:p>
        </p:txBody>
      </p:sp>
    </p:spTree>
    <p:extLst>
      <p:ext uri="{BB962C8B-B14F-4D97-AF65-F5344CB8AC3E}">
        <p14:creationId xmlns:p14="http://schemas.microsoft.com/office/powerpoint/2010/main" val="298189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hteck 26"/>
          <p:cNvSpPr/>
          <p:nvPr/>
        </p:nvSpPr>
        <p:spPr>
          <a:xfrm>
            <a:off x="5454250" y="1913030"/>
            <a:ext cx="3627077" cy="45083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/>
          <p:cNvSpPr/>
          <p:nvPr/>
        </p:nvSpPr>
        <p:spPr>
          <a:xfrm>
            <a:off x="184935" y="1913030"/>
            <a:ext cx="5190197" cy="45083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2014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972283"/>
            <a:ext cx="8753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Thema: Standard </a:t>
            </a:r>
            <a:r>
              <a:rPr lang="de-DE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de-DE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Oil</a:t>
            </a:r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Datensicherung</a:t>
            </a:r>
          </a:p>
        </p:txBody>
      </p:sp>
      <p:sp>
        <p:nvSpPr>
          <p:cNvPr id="3" name="Zylinder 2"/>
          <p:cNvSpPr/>
          <p:nvPr/>
        </p:nvSpPr>
        <p:spPr>
          <a:xfrm>
            <a:off x="622892" y="2279040"/>
            <a:ext cx="1556534" cy="1777614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FF0000"/>
                </a:solidFill>
              </a:rPr>
              <a:t>X</a:t>
            </a:r>
            <a:r>
              <a:rPr lang="de-DE" dirty="0" smtClean="0"/>
              <a:t>-</a:t>
            </a:r>
            <a:r>
              <a:rPr lang="de-DE" dirty="0" err="1"/>
              <a:t>Oil</a:t>
            </a:r>
            <a:endParaRPr lang="de-DE" dirty="0"/>
          </a:p>
          <a:p>
            <a:pPr algn="ctr"/>
            <a:r>
              <a:rPr lang="de-DE" dirty="0" smtClean="0"/>
              <a:t>Daten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4876859" y="5447436"/>
            <a:ext cx="200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  <a:p>
            <a:endParaRPr lang="de-DE" dirty="0"/>
          </a:p>
        </p:txBody>
      </p:sp>
      <p:sp>
        <p:nvSpPr>
          <p:cNvPr id="11" name="Flussdiagramm: Datenträger mit sequenziellem Zugriff 10"/>
          <p:cNvSpPr/>
          <p:nvPr/>
        </p:nvSpPr>
        <p:spPr>
          <a:xfrm>
            <a:off x="6302522" y="2452994"/>
            <a:ext cx="1865971" cy="1756263"/>
          </a:xfrm>
          <a:prstGeom prst="flowChartMagneticTap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Pfeil nach rechts 13"/>
          <p:cNvSpPr/>
          <p:nvPr/>
        </p:nvSpPr>
        <p:spPr>
          <a:xfrm>
            <a:off x="2558862" y="2499570"/>
            <a:ext cx="2773425" cy="175983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1788388" y="4382984"/>
            <a:ext cx="328642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b="1" dirty="0" smtClean="0"/>
              <a:t>Software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Läuft i.d.R. jede Nacht vor der </a:t>
            </a:r>
            <a:r>
              <a:rPr lang="de-DE" dirty="0" err="1" smtClean="0"/>
              <a:t>Reorganiation</a:t>
            </a:r>
            <a:endParaRPr lang="de-DE" dirty="0" smtClean="0"/>
          </a:p>
          <a:p>
            <a:pPr marL="285750" indent="-285750">
              <a:buFontTx/>
              <a:buChar char="-"/>
            </a:pPr>
            <a:r>
              <a:rPr lang="de-DE" dirty="0" smtClean="0"/>
              <a:t>Unix Datenformat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Gepackt oder ungepackt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„Im Preis dabei“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„Seit Jahren erprobt“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6567904" y="2851802"/>
            <a:ext cx="13352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chemeClr val="dk1"/>
                </a:solidFill>
              </a:rPr>
              <a:t>Externes</a:t>
            </a:r>
          </a:p>
          <a:p>
            <a:pPr algn="ctr"/>
            <a:r>
              <a:rPr lang="de-DE" dirty="0" smtClean="0">
                <a:solidFill>
                  <a:schemeClr val="dk1"/>
                </a:solidFill>
              </a:rPr>
              <a:t>Wechsel-</a:t>
            </a:r>
          </a:p>
          <a:p>
            <a:pPr algn="ctr"/>
            <a:r>
              <a:rPr lang="de-DE" dirty="0" smtClean="0">
                <a:solidFill>
                  <a:schemeClr val="dk1"/>
                </a:solidFill>
              </a:rPr>
              <a:t>medium</a:t>
            </a:r>
            <a:endParaRPr lang="de-DE" dirty="0">
              <a:solidFill>
                <a:schemeClr val="dk1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2964914" y="3194821"/>
            <a:ext cx="210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Vollsicherung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5640512" y="1266699"/>
            <a:ext cx="3220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Kunde/Dienstleister ist verantwortlich</a:t>
            </a:r>
            <a:endParaRPr lang="de-DE" b="1" dirty="0"/>
          </a:p>
        </p:txBody>
      </p:sp>
      <p:sp>
        <p:nvSpPr>
          <p:cNvPr id="22" name="Textfeld 21"/>
          <p:cNvSpPr txBox="1"/>
          <p:nvPr/>
        </p:nvSpPr>
        <p:spPr>
          <a:xfrm>
            <a:off x="1154077" y="1545239"/>
            <a:ext cx="3417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err="1">
                <a:solidFill>
                  <a:srgbClr val="FF0000"/>
                </a:solidFill>
              </a:rPr>
              <a:t>X</a:t>
            </a:r>
            <a:r>
              <a:rPr lang="de-DE" b="1" dirty="0" err="1" smtClean="0"/>
              <a:t>point</a:t>
            </a:r>
            <a:r>
              <a:rPr lang="de-DE" b="1" dirty="0" smtClean="0"/>
              <a:t> ist verantwortlich</a:t>
            </a:r>
            <a:endParaRPr lang="de-DE" b="1" dirty="0"/>
          </a:p>
        </p:txBody>
      </p:sp>
      <p:sp>
        <p:nvSpPr>
          <p:cNvPr id="28" name="Textfeld 27"/>
          <p:cNvSpPr txBox="1"/>
          <p:nvPr/>
        </p:nvSpPr>
        <p:spPr>
          <a:xfrm>
            <a:off x="5684109" y="4410153"/>
            <a:ext cx="299241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b="1" dirty="0" smtClean="0"/>
              <a:t>Hardware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Laufwerke (LTO, DAT)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Bänder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Festplatten (RDX)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Netzspeicher (NAS)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MDMDF-Bandwechsel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Treiber-Software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810500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2014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972283"/>
            <a:ext cx="8753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Thema: Zukünftige </a:t>
            </a:r>
            <a:r>
              <a:rPr lang="de-DE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de-DE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Oil</a:t>
            </a:r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Datensicherung mit „HD-Backup“</a:t>
            </a:r>
          </a:p>
        </p:txBody>
      </p:sp>
      <p:sp>
        <p:nvSpPr>
          <p:cNvPr id="3" name="Zylinder 2"/>
          <p:cNvSpPr/>
          <p:nvPr/>
        </p:nvSpPr>
        <p:spPr>
          <a:xfrm>
            <a:off x="865981" y="1708246"/>
            <a:ext cx="1556534" cy="1777614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FF0000"/>
                </a:solidFill>
              </a:rPr>
              <a:t>X</a:t>
            </a:r>
            <a:r>
              <a:rPr lang="de-DE" dirty="0"/>
              <a:t>-</a:t>
            </a:r>
            <a:r>
              <a:rPr lang="de-DE" dirty="0" err="1"/>
              <a:t>Oil</a:t>
            </a:r>
            <a:endParaRPr lang="de-DE" dirty="0"/>
          </a:p>
          <a:p>
            <a:pPr algn="ctr"/>
            <a:r>
              <a:rPr lang="de-DE" dirty="0"/>
              <a:t>Daten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866585" y="5192687"/>
            <a:ext cx="200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  <a:p>
            <a:endParaRPr lang="de-DE" dirty="0"/>
          </a:p>
        </p:txBody>
      </p:sp>
      <p:sp>
        <p:nvSpPr>
          <p:cNvPr id="11" name="Flussdiagramm: Datenträger mit sequenziellem Zugriff 10"/>
          <p:cNvSpPr/>
          <p:nvPr/>
        </p:nvSpPr>
        <p:spPr>
          <a:xfrm>
            <a:off x="6279447" y="1809392"/>
            <a:ext cx="1865971" cy="1756263"/>
          </a:xfrm>
          <a:prstGeom prst="flowChartMagneticTap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Pfeil nach rechts 13"/>
          <p:cNvSpPr/>
          <p:nvPr/>
        </p:nvSpPr>
        <p:spPr>
          <a:xfrm>
            <a:off x="2890440" y="1805821"/>
            <a:ext cx="2927482" cy="175983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6555210" y="2225858"/>
            <a:ext cx="13352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chemeClr val="dk1"/>
                </a:solidFill>
              </a:rPr>
              <a:t>Externes</a:t>
            </a:r>
          </a:p>
          <a:p>
            <a:pPr algn="ctr"/>
            <a:r>
              <a:rPr lang="de-DE" dirty="0" smtClean="0">
                <a:solidFill>
                  <a:schemeClr val="dk1"/>
                </a:solidFill>
              </a:rPr>
              <a:t>Wechsel-</a:t>
            </a:r>
          </a:p>
          <a:p>
            <a:pPr algn="ctr"/>
            <a:r>
              <a:rPr lang="de-DE" dirty="0" smtClean="0">
                <a:solidFill>
                  <a:schemeClr val="dk1"/>
                </a:solidFill>
              </a:rPr>
              <a:t>medium</a:t>
            </a:r>
            <a:endParaRPr lang="de-DE" dirty="0">
              <a:solidFill>
                <a:schemeClr val="dk1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3281737" y="2502944"/>
            <a:ext cx="1775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Vollsicherung</a:t>
            </a:r>
          </a:p>
        </p:txBody>
      </p:sp>
      <p:sp>
        <p:nvSpPr>
          <p:cNvPr id="12" name="Nach links gekrümmter Pfeil 11"/>
          <p:cNvSpPr/>
          <p:nvPr/>
        </p:nvSpPr>
        <p:spPr>
          <a:xfrm>
            <a:off x="2896840" y="3264582"/>
            <a:ext cx="962079" cy="1177171"/>
          </a:xfrm>
          <a:prstGeom prst="curved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3" name="Zylinder 12"/>
          <p:cNvSpPr/>
          <p:nvPr/>
        </p:nvSpPr>
        <p:spPr>
          <a:xfrm>
            <a:off x="1644248" y="3565655"/>
            <a:ext cx="784667" cy="990195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454671" y="4681101"/>
            <a:ext cx="85818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dirty="0" smtClean="0"/>
              <a:t>Gepackte Vollsicherung des Vortages auf die lokale Festplatte („Hard Disk“ = </a:t>
            </a:r>
            <a:r>
              <a:rPr lang="de-DE" dirty="0" smtClean="0"/>
              <a:t>„HD“) </a:t>
            </a:r>
            <a:r>
              <a:rPr lang="de-DE" dirty="0" smtClean="0"/>
              <a:t>des </a:t>
            </a:r>
            <a:r>
              <a:rPr lang="de-DE" dirty="0" smtClean="0"/>
              <a:t>Servers (zeitlich </a:t>
            </a:r>
            <a:r>
              <a:rPr lang="de-DE" dirty="0" smtClean="0"/>
              <a:t>vor den </a:t>
            </a:r>
            <a:r>
              <a:rPr lang="de-DE" dirty="0" smtClean="0">
                <a:solidFill>
                  <a:srgbClr val="FF0000"/>
                </a:solidFill>
              </a:rPr>
              <a:t>X</a:t>
            </a:r>
            <a:r>
              <a:rPr lang="de-DE" dirty="0" smtClean="0"/>
              <a:t>-</a:t>
            </a:r>
            <a:r>
              <a:rPr lang="de-DE" dirty="0" err="1" smtClean="0"/>
              <a:t>Oil</a:t>
            </a:r>
            <a:r>
              <a:rPr lang="de-DE" dirty="0" smtClean="0"/>
              <a:t> </a:t>
            </a:r>
            <a:r>
              <a:rPr lang="de-DE" dirty="0" smtClean="0"/>
              <a:t>Reorganisationen)</a:t>
            </a:r>
            <a:endParaRPr lang="de-DE" dirty="0" smtClean="0"/>
          </a:p>
          <a:p>
            <a:pPr marL="285750" indent="-285750">
              <a:buFontTx/>
              <a:buChar char="-"/>
            </a:pPr>
            <a:r>
              <a:rPr lang="de-DE" dirty="0" smtClean="0"/>
              <a:t>Rücksicherung wird deutlich vereinfacht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Unabhängig von externen Einflüssen </a:t>
            </a:r>
          </a:p>
          <a:p>
            <a:pPr marL="285750" indent="-285750">
              <a:buFontTx/>
              <a:buChar char="-"/>
            </a:pPr>
            <a:r>
              <a:rPr lang="de-DE" b="1" dirty="0" smtClean="0"/>
              <a:t>Ersetzt </a:t>
            </a:r>
            <a:r>
              <a:rPr lang="de-DE" b="1" dirty="0" smtClean="0"/>
              <a:t>jedoch keinesfalls </a:t>
            </a:r>
            <a:r>
              <a:rPr lang="de-DE" b="1" dirty="0" smtClean="0"/>
              <a:t>die externe Datensicherung!</a:t>
            </a:r>
          </a:p>
          <a:p>
            <a:pPr marL="285750" indent="-285750">
              <a:buFontTx/>
              <a:buChar char="-"/>
            </a:pPr>
            <a:endParaRPr lang="de-DE" dirty="0" smtClean="0"/>
          </a:p>
          <a:p>
            <a:pPr marL="285750" indent="-285750">
              <a:buFontTx/>
              <a:buChar char="-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2464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2014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972283"/>
            <a:ext cx="8753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Thema: </a:t>
            </a:r>
            <a:r>
              <a:rPr lang="de-DE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de-DE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Oil</a:t>
            </a:r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Datensicherung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462391" y="3071973"/>
            <a:ext cx="32569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Fragen?</a:t>
            </a: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2363740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2014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972283"/>
            <a:ext cx="8753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Thema: </a:t>
            </a:r>
            <a:r>
              <a:rPr lang="de-DE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de-DE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Oil</a:t>
            </a:r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Datensicherung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078787" y="3071973"/>
            <a:ext cx="68220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dirty="0" smtClean="0"/>
              <a:t>Danke für Ihre Aufmerksamkeit!</a:t>
            </a: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1237267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Benutzerdefinier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Benutzerdefiniert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299</Words>
  <Application>Microsoft Office PowerPoint</Application>
  <PresentationFormat>Bildschirmpräsentation (4:3)</PresentationFormat>
  <Paragraphs>105</Paragraphs>
  <Slides>8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Verdana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Roland Arends</dc:creator>
  <cp:lastModifiedBy>Gerhard Franz</cp:lastModifiedBy>
  <cp:revision>312</cp:revision>
  <dcterms:created xsi:type="dcterms:W3CDTF">2012-03-05T09:08:08Z</dcterms:created>
  <dcterms:modified xsi:type="dcterms:W3CDTF">2014-04-02T17:05:31Z</dcterms:modified>
</cp:coreProperties>
</file>