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63" r:id="rId3"/>
    <p:sldId id="341" r:id="rId4"/>
    <p:sldId id="340" r:id="rId5"/>
    <p:sldId id="342" r:id="rId6"/>
    <p:sldId id="348" r:id="rId7"/>
    <p:sldId id="352" r:id="rId8"/>
    <p:sldId id="353" r:id="rId9"/>
    <p:sldId id="354" r:id="rId10"/>
    <p:sldId id="345" r:id="rId11"/>
    <p:sldId id="346" r:id="rId12"/>
    <p:sldId id="347" r:id="rId13"/>
    <p:sldId id="349" r:id="rId14"/>
    <p:sldId id="350" r:id="rId15"/>
    <p:sldId id="343" r:id="rId16"/>
    <p:sldId id="351" r:id="rId17"/>
    <p:sldId id="339" r:id="rId18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708" autoAdjust="0"/>
    <p:restoredTop sz="95018" autoAdjust="0"/>
  </p:normalViewPr>
  <p:slideViewPr>
    <p:cSldViewPr snapToGrid="0">
      <p:cViewPr>
        <p:scale>
          <a:sx n="100" d="100"/>
          <a:sy n="100" d="100"/>
        </p:scale>
        <p:origin x="-122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6594"/>
    </p:cViewPr>
  </p:sorterViewPr>
  <p:notesViewPr>
    <p:cSldViewPr snapToGrid="0">
      <p:cViewPr varScale="1">
        <p:scale>
          <a:sx n="139" d="100"/>
          <a:sy n="139" d="100"/>
        </p:scale>
        <p:origin x="-108" y="-57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CFC23-F7CE-424D-9E73-74E975F1C8BD}" type="datetimeFigureOut">
              <a:rPr lang="de-DE" smtClean="0"/>
              <a:t>01.04.2014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3AEC8-EAB1-48AE-A4C0-612A2AB50D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248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AEC8-EAB1-48AE-A4C0-612A2AB50D8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4550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AEC8-EAB1-48AE-A4C0-612A2AB50D8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195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01.04.2014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112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01.04.2014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944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01.04.2014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860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369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01.04.2014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924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01.04.2014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609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01.04.2014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7847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01.04.2014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8194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01.04.2014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632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01.04.2014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001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01.04.2014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225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B44F3-5A04-42D2-9F0F-AA52D033BEDA}" type="datetimeFigureOut">
              <a:rPr lang="de-DE" smtClean="0"/>
              <a:t>01.04.2014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593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Anwendertagung 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512" y="924486"/>
            <a:ext cx="88569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Herzlich Willkommen</a:t>
            </a:r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zur Anwendertagung 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2014</a:t>
            </a: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Referent: Roland Arends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7504" y="1980985"/>
            <a:ext cx="8866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/>
              <a:t>Dokumentation</a:t>
            </a:r>
            <a:r>
              <a:rPr lang="de-DE" sz="4000" b="1" dirty="0"/>
              <a:t> </a:t>
            </a:r>
            <a:r>
              <a:rPr lang="de-DE" sz="4000" b="1" dirty="0" smtClean="0"/>
              <a:t>&amp; Updates</a:t>
            </a:r>
          </a:p>
        </p:txBody>
      </p:sp>
    </p:spTree>
    <p:extLst>
      <p:ext uri="{BB962C8B-B14F-4D97-AF65-F5344CB8AC3E}">
        <p14:creationId xmlns:p14="http://schemas.microsoft.com/office/powerpoint/2010/main" val="38105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88640"/>
            <a:ext cx="665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Dokumentation – X-tanken International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04850"/>
            <a:ext cx="853580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9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88640"/>
            <a:ext cx="665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Dokumentation – X-tanken International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56" y="698768"/>
            <a:ext cx="8573094" cy="577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24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" y="714375"/>
            <a:ext cx="8601074" cy="579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07504" y="188640"/>
            <a:ext cx="665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Dokumentation – X-tanken International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91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07504" y="188640"/>
            <a:ext cx="665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Dokumentation – X-</a:t>
            </a:r>
            <a:r>
              <a:rPr lang="de-DE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oil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690563"/>
            <a:ext cx="6579046" cy="548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756" y="995363"/>
            <a:ext cx="6579046" cy="548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496010" y="3565702"/>
            <a:ext cx="4222528" cy="3170099"/>
            <a:chOff x="496010" y="3565702"/>
            <a:chExt cx="4222528" cy="3170099"/>
          </a:xfrm>
        </p:grpSpPr>
        <p:sp>
          <p:nvSpPr>
            <p:cNvPr id="12" name="Textfeld 11"/>
            <p:cNvSpPr txBox="1"/>
            <p:nvPr/>
          </p:nvSpPr>
          <p:spPr>
            <a:xfrm rot="21228248">
              <a:off x="496010" y="4009352"/>
              <a:ext cx="15958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800" b="1" dirty="0" smtClean="0">
                  <a:solidFill>
                    <a:srgbClr val="FF0000"/>
                  </a:solidFill>
                  <a:latin typeface="Freestyle Script" panose="030804020302050B0404" pitchFamily="66" charset="0"/>
                </a:rPr>
                <a:t>X</a:t>
              </a:r>
              <a:endParaRPr lang="de-DE" sz="8800" b="1" dirty="0">
                <a:solidFill>
                  <a:srgbClr val="FF0000"/>
                </a:solidFill>
                <a:latin typeface="Freestyle Script" panose="030804020302050B0404" pitchFamily="66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 rot="20469334">
              <a:off x="4127988" y="3565702"/>
              <a:ext cx="59055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0" b="1" dirty="0" smtClean="0">
                  <a:solidFill>
                    <a:srgbClr val="FF0000"/>
                  </a:solidFill>
                  <a:latin typeface="Freestyle Script" panose="030804020302050B0404" pitchFamily="66" charset="0"/>
                </a:rPr>
                <a:t>X</a:t>
              </a:r>
              <a:endParaRPr lang="de-DE" sz="20000" b="1" dirty="0">
                <a:solidFill>
                  <a:srgbClr val="FF0000"/>
                </a:solidFill>
                <a:latin typeface="Freestyle Script" panose="030804020302050B04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12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07504" y="188640"/>
            <a:ext cx="665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Dokumentation – X-</a:t>
            </a:r>
            <a:r>
              <a:rPr lang="de-DE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oil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04850"/>
            <a:ext cx="8572500" cy="577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02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88640"/>
            <a:ext cx="665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Update – X-tanken International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962149"/>
            <a:ext cx="8932473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hteck 4104"/>
          <p:cNvSpPr/>
          <p:nvPr/>
        </p:nvSpPr>
        <p:spPr>
          <a:xfrm>
            <a:off x="7162800" y="2409825"/>
            <a:ext cx="1790700" cy="762000"/>
          </a:xfrm>
          <a:prstGeom prst="rect">
            <a:avLst/>
          </a:prstGeom>
          <a:solidFill>
            <a:srgbClr val="FFFFFF">
              <a:alpha val="69804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rgbClr val="FF0000"/>
                </a:solidFill>
              </a:rPr>
              <a:t>Logo</a:t>
            </a:r>
            <a:endParaRPr lang="de-DE" sz="1600" b="1" dirty="0">
              <a:solidFill>
                <a:srgbClr val="FF0000"/>
              </a:solidFill>
            </a:endParaRPr>
          </a:p>
        </p:txBody>
      </p:sp>
      <p:sp>
        <p:nvSpPr>
          <p:cNvPr id="84" name="Rechteck 83"/>
          <p:cNvSpPr/>
          <p:nvPr/>
        </p:nvSpPr>
        <p:spPr>
          <a:xfrm>
            <a:off x="7162800" y="3171824"/>
            <a:ext cx="1790700" cy="2771775"/>
          </a:xfrm>
          <a:prstGeom prst="rect">
            <a:avLst/>
          </a:prstGeom>
          <a:solidFill>
            <a:srgbClr val="FFFFFF">
              <a:alpha val="69804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rgbClr val="FF0000"/>
                </a:solidFill>
              </a:rPr>
              <a:t>Favoriten</a:t>
            </a:r>
            <a:endParaRPr lang="de-DE" sz="1600" b="1" dirty="0">
              <a:solidFill>
                <a:srgbClr val="FF0000"/>
              </a:solidFill>
            </a:endParaRPr>
          </a:p>
        </p:txBody>
      </p:sp>
      <p:sp>
        <p:nvSpPr>
          <p:cNvPr id="85" name="Rechteck 84"/>
          <p:cNvSpPr/>
          <p:nvPr/>
        </p:nvSpPr>
        <p:spPr>
          <a:xfrm>
            <a:off x="190500" y="2409825"/>
            <a:ext cx="2114550" cy="3533774"/>
          </a:xfrm>
          <a:prstGeom prst="rect">
            <a:avLst/>
          </a:prstGeom>
          <a:solidFill>
            <a:srgbClr val="FFFFFF">
              <a:alpha val="69804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rgbClr val="FF0000"/>
                </a:solidFill>
              </a:rPr>
              <a:t>Menü</a:t>
            </a:r>
            <a:endParaRPr lang="de-DE" sz="1600" b="1" dirty="0">
              <a:solidFill>
                <a:srgbClr val="FF0000"/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2305050" y="2409825"/>
            <a:ext cx="4857750" cy="3533774"/>
            <a:chOff x="2305050" y="2409825"/>
            <a:chExt cx="4857750" cy="3533774"/>
          </a:xfrm>
        </p:grpSpPr>
        <p:sp>
          <p:nvSpPr>
            <p:cNvPr id="86" name="Rechteck 85"/>
            <p:cNvSpPr/>
            <p:nvPr/>
          </p:nvSpPr>
          <p:spPr>
            <a:xfrm>
              <a:off x="2305050" y="3419475"/>
              <a:ext cx="4857750" cy="2524124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 smtClean="0">
                  <a:solidFill>
                    <a:srgbClr val="FF0000"/>
                  </a:solidFill>
                </a:rPr>
                <a:t>News</a:t>
              </a:r>
              <a:endParaRPr lang="de-DE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7" name="Rechteck 86"/>
            <p:cNvSpPr/>
            <p:nvPr/>
          </p:nvSpPr>
          <p:spPr>
            <a:xfrm>
              <a:off x="2305050" y="2409825"/>
              <a:ext cx="4857750" cy="761999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 smtClean="0">
                  <a:solidFill>
                    <a:srgbClr val="FF0000"/>
                  </a:solidFill>
                </a:rPr>
                <a:t>Update</a:t>
              </a:r>
              <a:endParaRPr lang="de-DE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8" name="Rechteck 87"/>
          <p:cNvSpPr/>
          <p:nvPr/>
        </p:nvSpPr>
        <p:spPr>
          <a:xfrm>
            <a:off x="2305050" y="3171824"/>
            <a:ext cx="4857750" cy="247651"/>
          </a:xfrm>
          <a:prstGeom prst="rect">
            <a:avLst/>
          </a:prstGeom>
          <a:solidFill>
            <a:srgbClr val="FFFFFF">
              <a:alpha val="69804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rgbClr val="FF0000"/>
                </a:solidFill>
              </a:rPr>
              <a:t>Schnellzugriff</a:t>
            </a:r>
            <a:endParaRPr lang="de-DE" sz="1600" b="1" dirty="0">
              <a:solidFill>
                <a:srgbClr val="FF0000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5030939" y="733425"/>
            <a:ext cx="2798611" cy="3824286"/>
            <a:chOff x="5030939" y="733425"/>
            <a:chExt cx="2798611" cy="3824286"/>
          </a:xfrm>
        </p:grpSpPr>
        <p:cxnSp>
          <p:nvCxnSpPr>
            <p:cNvPr id="4" name="Gerade Verbindung mit Pfeil 3"/>
            <p:cNvCxnSpPr/>
            <p:nvPr/>
          </p:nvCxnSpPr>
          <p:spPr>
            <a:xfrm flipV="1">
              <a:off x="5030939" y="1885950"/>
              <a:ext cx="914400" cy="7810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Wolke 5"/>
            <p:cNvSpPr/>
            <p:nvPr/>
          </p:nvSpPr>
          <p:spPr>
            <a:xfrm>
              <a:off x="5419725" y="733425"/>
              <a:ext cx="2409825" cy="1228724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 smtClean="0">
                  <a:solidFill>
                    <a:schemeClr val="tx1"/>
                  </a:solidFill>
                </a:rPr>
                <a:t>Internet</a:t>
              </a:r>
              <a:endParaRPr lang="de-DE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Gerade Verbindung mit Pfeil 13"/>
            <p:cNvCxnSpPr/>
            <p:nvPr/>
          </p:nvCxnSpPr>
          <p:spPr>
            <a:xfrm flipV="1">
              <a:off x="5030939" y="1962149"/>
              <a:ext cx="1468589" cy="259556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214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84" grpId="0" animBg="1"/>
      <p:bldP spid="85" grpId="0" animBg="1"/>
      <p:bldP spid="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88640"/>
            <a:ext cx="665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Update – X-tanken International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09575" y="1333501"/>
            <a:ext cx="1666875" cy="29146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09574" y="2705100"/>
            <a:ext cx="1876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X-</a:t>
            </a:r>
            <a:r>
              <a:rPr lang="de-DE" sz="1600" b="1" dirty="0" err="1" smtClean="0">
                <a:solidFill>
                  <a:srgbClr val="FF0000"/>
                </a:solidFill>
                <a:cs typeface="Aharoni" panose="02010803020104030203" pitchFamily="2" charset="-79"/>
              </a:rPr>
              <a:t>oil</a:t>
            </a:r>
            <a:endParaRPr lang="de-DE" sz="1600" b="1" dirty="0" smtClean="0">
              <a:solidFill>
                <a:srgbClr val="FF0000"/>
              </a:solidFill>
              <a:cs typeface="Aharoni" panose="02010803020104030203" pitchFamily="2" charset="-79"/>
            </a:endParaRPr>
          </a:p>
          <a:p>
            <a:r>
              <a:rPr lang="de-DE" sz="16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X-tanken</a:t>
            </a:r>
          </a:p>
          <a:p>
            <a:r>
              <a:rPr lang="de-DE" sz="16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X-…</a:t>
            </a: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619122" y="3533775"/>
            <a:ext cx="0" cy="2224742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5962651" y="4200524"/>
            <a:ext cx="1690244" cy="10668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371475" y="131425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cs typeface="Aharoni" panose="02010803020104030203" pitchFamily="2" charset="-79"/>
              </a:rPr>
              <a:t>X-</a:t>
            </a:r>
            <a:r>
              <a:rPr lang="de-DE" sz="1600" b="1" dirty="0" err="1" smtClean="0">
                <a:cs typeface="Aharoni" panose="02010803020104030203" pitchFamily="2" charset="-79"/>
              </a:rPr>
              <a:t>oil</a:t>
            </a:r>
            <a:r>
              <a:rPr lang="de-DE" sz="1600" b="1" dirty="0" smtClean="0">
                <a:cs typeface="Aharoni" panose="02010803020104030203" pitchFamily="2" charset="-79"/>
              </a:rPr>
              <a:t> Server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924550" y="4191000"/>
            <a:ext cx="2476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cs typeface="Aharoni" panose="02010803020104030203" pitchFamily="2" charset="-79"/>
              </a:rPr>
              <a:t>Arbeitsplatz-</a:t>
            </a:r>
          </a:p>
          <a:p>
            <a:r>
              <a:rPr lang="de-DE" sz="1600" b="1" dirty="0" err="1" smtClean="0">
                <a:cs typeface="Aharoni" panose="02010803020104030203" pitchFamily="2" charset="-79"/>
              </a:rPr>
              <a:t>rechner</a:t>
            </a:r>
            <a:endParaRPr lang="de-DE" sz="1600" b="1" dirty="0">
              <a:cs typeface="Aharoni" panose="02010803020104030203" pitchFamily="2" charset="-79"/>
            </a:endParaRPr>
          </a:p>
        </p:txBody>
      </p:sp>
      <p:cxnSp>
        <p:nvCxnSpPr>
          <p:cNvPr id="13" name="Gerade Verbindung mit Pfeil 12"/>
          <p:cNvCxnSpPr>
            <a:endCxn id="11" idx="1"/>
          </p:cNvCxnSpPr>
          <p:nvPr/>
        </p:nvCxnSpPr>
        <p:spPr>
          <a:xfrm flipV="1">
            <a:off x="2286000" y="5927794"/>
            <a:ext cx="3400424" cy="5864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686424" y="5758517"/>
            <a:ext cx="1885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ACU </a:t>
            </a:r>
            <a:r>
              <a:rPr lang="de-DE" sz="1600" b="1" dirty="0" err="1" smtClean="0">
                <a:solidFill>
                  <a:srgbClr val="FF0000"/>
                </a:solidFill>
                <a:cs typeface="Aharoni" panose="02010803020104030203" pitchFamily="2" charset="-79"/>
              </a:rPr>
              <a:t>ThinClient</a:t>
            </a:r>
            <a:endParaRPr lang="de-DE" sz="1600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sp>
        <p:nvSpPr>
          <p:cNvPr id="19" name="Parallelogramm 18"/>
          <p:cNvSpPr/>
          <p:nvPr/>
        </p:nvSpPr>
        <p:spPr>
          <a:xfrm>
            <a:off x="5667375" y="5295900"/>
            <a:ext cx="1985520" cy="409575"/>
          </a:xfrm>
          <a:prstGeom prst="parallelogram">
            <a:avLst>
              <a:gd name="adj" fmla="val 6918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Wolke 21"/>
          <p:cNvSpPr/>
          <p:nvPr/>
        </p:nvSpPr>
        <p:spPr>
          <a:xfrm>
            <a:off x="5543550" y="986908"/>
            <a:ext cx="2800350" cy="1708666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Internet</a:t>
            </a:r>
            <a:endParaRPr lang="de-DE" sz="1600" b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cxnSp>
        <p:nvCxnSpPr>
          <p:cNvPr id="24" name="Gerade Verbindung mit Pfeil 23"/>
          <p:cNvCxnSpPr/>
          <p:nvPr/>
        </p:nvCxnSpPr>
        <p:spPr>
          <a:xfrm flipH="1">
            <a:off x="2076451" y="2000250"/>
            <a:ext cx="3590924" cy="28575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roland\Desktop\Picture_Firew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932" y="1841241"/>
            <a:ext cx="1393109" cy="7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Gerade Verbindung mit Pfeil 30"/>
          <p:cNvCxnSpPr>
            <a:stCxn id="22" idx="1"/>
          </p:cNvCxnSpPr>
          <p:nvPr/>
        </p:nvCxnSpPr>
        <p:spPr>
          <a:xfrm>
            <a:off x="6943725" y="2693755"/>
            <a:ext cx="0" cy="1497245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" name="Textfeld 4096"/>
          <p:cNvSpPr txBox="1"/>
          <p:nvPr/>
        </p:nvSpPr>
        <p:spPr>
          <a:xfrm rot="20469334">
            <a:off x="2756387" y="1851381"/>
            <a:ext cx="590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X</a:t>
            </a:r>
            <a:endParaRPr lang="de-DE" sz="4400" b="1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 rot="20469334">
            <a:off x="4607900" y="1701255"/>
            <a:ext cx="590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X</a:t>
            </a:r>
            <a:endParaRPr lang="de-DE" sz="4400" b="1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4113" name="Textfeld 4112"/>
          <p:cNvSpPr txBox="1"/>
          <p:nvPr/>
        </p:nvSpPr>
        <p:spPr>
          <a:xfrm>
            <a:off x="428625" y="5726280"/>
            <a:ext cx="2181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cs typeface="Aharoni" panose="02010803020104030203" pitchFamily="2" charset="-79"/>
              </a:rPr>
              <a:t>ACU-</a:t>
            </a:r>
            <a:r>
              <a:rPr lang="de-DE" b="1" dirty="0" err="1">
                <a:solidFill>
                  <a:srgbClr val="FF0000"/>
                </a:solidFill>
                <a:cs typeface="Aharoni" panose="02010803020104030203" pitchFamily="2" charset="-79"/>
              </a:rPr>
              <a:t>Runtime</a:t>
            </a:r>
            <a:endParaRPr lang="de-DE" b="1" dirty="0">
              <a:solidFill>
                <a:srgbClr val="FF0000"/>
              </a:solidFill>
              <a:cs typeface="Aharoni" panose="02010803020104030203" pitchFamily="2" charset="-79"/>
            </a:endParaRPr>
          </a:p>
          <a:p>
            <a:endParaRPr lang="de-DE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782150" y="3659279"/>
            <a:ext cx="2947049" cy="588872"/>
            <a:chOff x="782150" y="3659279"/>
            <a:chExt cx="2947049" cy="588872"/>
          </a:xfrm>
        </p:grpSpPr>
        <p:sp>
          <p:nvSpPr>
            <p:cNvPr id="3" name="Textfeld 2"/>
            <p:cNvSpPr txBox="1"/>
            <p:nvPr/>
          </p:nvSpPr>
          <p:spPr>
            <a:xfrm>
              <a:off x="782150" y="3897587"/>
              <a:ext cx="2474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FF0000"/>
                  </a:solidFill>
                </a:rPr>
                <a:t>X-</a:t>
              </a:r>
              <a:r>
                <a:rPr lang="de-DE" sz="1600" b="1" dirty="0" err="1" smtClean="0">
                  <a:solidFill>
                    <a:srgbClr val="FF0000"/>
                  </a:solidFill>
                </a:rPr>
                <a:t>updater</a:t>
              </a:r>
              <a:endParaRPr lang="de-DE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804700" y="3659279"/>
              <a:ext cx="29244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/>
                <a:t>Samba</a:t>
              </a:r>
              <a:endParaRPr lang="de-DE" sz="1600" b="1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804700" y="3659279"/>
              <a:ext cx="1271750" cy="5888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1440575" y="4248151"/>
            <a:ext cx="5188825" cy="1510366"/>
            <a:chOff x="1440575" y="4248151"/>
            <a:chExt cx="5188825" cy="1510366"/>
          </a:xfrm>
        </p:grpSpPr>
        <p:cxnSp>
          <p:nvCxnSpPr>
            <p:cNvPr id="23" name="Gewinkelte Verbindung 22"/>
            <p:cNvCxnSpPr>
              <a:stCxn id="11" idx="0"/>
              <a:endCxn id="10" idx="2"/>
            </p:cNvCxnSpPr>
            <p:nvPr/>
          </p:nvCxnSpPr>
          <p:spPr>
            <a:xfrm rot="16200000" flipV="1">
              <a:off x="3279805" y="2408921"/>
              <a:ext cx="1510366" cy="5188825"/>
            </a:xfrm>
            <a:prstGeom prst="bentConnector3">
              <a:avLst>
                <a:gd name="adj1" fmla="val 42432"/>
              </a:avLst>
            </a:prstGeom>
            <a:ln w="381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feld 46"/>
            <p:cNvSpPr txBox="1"/>
            <p:nvPr/>
          </p:nvSpPr>
          <p:spPr>
            <a:xfrm>
              <a:off x="1752601" y="5124449"/>
              <a:ext cx="37195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cs typeface="Aharoni" panose="02010803020104030203" pitchFamily="2" charset="-79"/>
                </a:rPr>
                <a:t>Samba-Zugriff auf X-</a:t>
              </a:r>
              <a:r>
                <a:rPr lang="de-DE" sz="1600" b="1" dirty="0" err="1" smtClean="0">
                  <a:cs typeface="Aharoni" panose="02010803020104030203" pitchFamily="2" charset="-79"/>
                </a:rPr>
                <a:t>updater</a:t>
              </a:r>
              <a:endParaRPr lang="de-DE" sz="1600" b="1" dirty="0">
                <a:cs typeface="Aharoni" panose="02010803020104030203" pitchFamily="2" charset="-79"/>
              </a:endParaRP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1519237" y="4248151"/>
            <a:ext cx="7428399" cy="1194274"/>
            <a:chOff x="1519237" y="4248151"/>
            <a:chExt cx="7428399" cy="1194274"/>
          </a:xfrm>
        </p:grpSpPr>
        <p:sp>
          <p:nvSpPr>
            <p:cNvPr id="4104" name="Textfeld 4103"/>
            <p:cNvSpPr txBox="1"/>
            <p:nvPr/>
          </p:nvSpPr>
          <p:spPr>
            <a:xfrm>
              <a:off x="2014537" y="4667249"/>
              <a:ext cx="3476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cs typeface="Aharoni" panose="02010803020104030203" pitchFamily="2" charset="-79"/>
                </a:rPr>
                <a:t>X-</a:t>
              </a:r>
              <a:r>
                <a:rPr lang="de-DE" sz="1600" b="1" dirty="0" err="1" smtClean="0">
                  <a:cs typeface="Aharoni" panose="02010803020104030203" pitchFamily="2" charset="-79"/>
                </a:rPr>
                <a:t>updater</a:t>
              </a:r>
              <a:r>
                <a:rPr lang="de-DE" sz="1600" b="1" dirty="0" smtClean="0">
                  <a:cs typeface="Aharoni" panose="02010803020104030203" pitchFamily="2" charset="-79"/>
                </a:rPr>
                <a:t> wird gestartet</a:t>
              </a:r>
              <a:endParaRPr lang="de-DE" sz="1600" b="1" dirty="0">
                <a:cs typeface="Aharoni" panose="02010803020104030203" pitchFamily="2" charset="-79"/>
              </a:endParaRPr>
            </a:p>
          </p:txBody>
        </p:sp>
        <p:cxnSp>
          <p:nvCxnSpPr>
            <p:cNvPr id="41" name="Gewinkelte Verbindung 40"/>
            <p:cNvCxnSpPr/>
            <p:nvPr/>
          </p:nvCxnSpPr>
          <p:spPr>
            <a:xfrm>
              <a:off x="1519237" y="4248151"/>
              <a:ext cx="5424488" cy="765273"/>
            </a:xfrm>
            <a:prstGeom prst="bentConnector3">
              <a:avLst>
                <a:gd name="adj1" fmla="val 307"/>
              </a:avLst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3725" y="4564240"/>
              <a:ext cx="2003911" cy="878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uppieren 19"/>
          <p:cNvGrpSpPr/>
          <p:nvPr/>
        </p:nvGrpSpPr>
        <p:grpSpPr>
          <a:xfrm>
            <a:off x="2055383" y="3634671"/>
            <a:ext cx="4888158" cy="1265314"/>
            <a:chOff x="2055383" y="3634671"/>
            <a:chExt cx="4888158" cy="1265314"/>
          </a:xfrm>
        </p:grpSpPr>
        <p:cxnSp>
          <p:nvCxnSpPr>
            <p:cNvPr id="58" name="Gewinkelte Verbindung 57"/>
            <p:cNvCxnSpPr/>
            <p:nvPr/>
          </p:nvCxnSpPr>
          <p:spPr>
            <a:xfrm rot="10800000">
              <a:off x="2055383" y="3934669"/>
              <a:ext cx="4888158" cy="965316"/>
            </a:xfrm>
            <a:prstGeom prst="bentConnector3">
              <a:avLst>
                <a:gd name="adj1" fmla="val 22136"/>
              </a:avLst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feld 71"/>
            <p:cNvSpPr txBox="1"/>
            <p:nvPr/>
          </p:nvSpPr>
          <p:spPr>
            <a:xfrm>
              <a:off x="2135061" y="3634671"/>
              <a:ext cx="40276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cs typeface="Aharoni" panose="02010803020104030203" pitchFamily="2" charset="-79"/>
                </a:rPr>
                <a:t>Legt Update im Samba-Share ab</a:t>
              </a:r>
              <a:endParaRPr lang="de-DE" sz="1600" b="1" dirty="0">
                <a:cs typeface="Aharoni" panose="02010803020104030203" pitchFamily="2" charset="-79"/>
              </a:endParaRPr>
            </a:p>
          </p:txBody>
        </p:sp>
      </p:grpSp>
      <p:sp>
        <p:nvSpPr>
          <p:cNvPr id="74" name="Textfeld 73"/>
          <p:cNvSpPr txBox="1"/>
          <p:nvPr/>
        </p:nvSpPr>
        <p:spPr>
          <a:xfrm>
            <a:off x="2392238" y="5595104"/>
            <a:ext cx="3476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cs typeface="Aharoni" panose="02010803020104030203" pitchFamily="2" charset="-79"/>
              </a:rPr>
              <a:t>Start der Update-Prozedur</a:t>
            </a:r>
            <a:endParaRPr lang="de-DE" sz="1600" b="1" dirty="0">
              <a:cs typeface="Aharoni" panose="02010803020104030203" pitchFamily="2" charset="-79"/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2419350" y="5925204"/>
            <a:ext cx="3476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cs typeface="Aharoni" panose="02010803020104030203" pitchFamily="2" charset="-79"/>
              </a:rPr>
              <a:t>Einarbeitung des Updates</a:t>
            </a:r>
            <a:endParaRPr lang="de-DE" sz="1600" b="1" dirty="0">
              <a:cs typeface="Aharoni" panose="02010803020104030203" pitchFamily="2" charset="-79"/>
            </a:endParaRPr>
          </a:p>
        </p:txBody>
      </p:sp>
      <p:grpSp>
        <p:nvGrpSpPr>
          <p:cNvPr id="18" name="Gruppieren 17"/>
          <p:cNvGrpSpPr/>
          <p:nvPr/>
        </p:nvGrpSpPr>
        <p:grpSpPr>
          <a:xfrm>
            <a:off x="7058025" y="2705101"/>
            <a:ext cx="1876426" cy="1859139"/>
            <a:chOff x="7058025" y="2705101"/>
            <a:chExt cx="1876426" cy="1859139"/>
          </a:xfrm>
        </p:grpSpPr>
        <p:cxnSp>
          <p:nvCxnSpPr>
            <p:cNvPr id="45" name="Gewinkelte Verbindung 44"/>
            <p:cNvCxnSpPr>
              <a:stCxn id="5122" idx="0"/>
            </p:cNvCxnSpPr>
            <p:nvPr/>
          </p:nvCxnSpPr>
          <p:spPr>
            <a:xfrm rot="16200000" flipV="1">
              <a:off x="6586572" y="3205131"/>
              <a:ext cx="1859139" cy="859080"/>
            </a:xfrm>
            <a:prstGeom prst="bentConnector3">
              <a:avLst>
                <a:gd name="adj1" fmla="val 29507"/>
              </a:avLst>
            </a:prstGeom>
            <a:ln w="381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feld 80"/>
            <p:cNvSpPr txBox="1"/>
            <p:nvPr/>
          </p:nvSpPr>
          <p:spPr>
            <a:xfrm>
              <a:off x="7058025" y="3416570"/>
              <a:ext cx="18764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err="1" smtClean="0">
                  <a:cs typeface="Aharoni" panose="02010803020104030203" pitchFamily="2" charset="-79"/>
                </a:rPr>
                <a:t>Läd</a:t>
              </a:r>
              <a:r>
                <a:rPr lang="de-DE" sz="1600" b="1" dirty="0" smtClean="0">
                  <a:cs typeface="Aharoni" panose="02010803020104030203" pitchFamily="2" charset="-79"/>
                </a:rPr>
                <a:t> Update herunter</a:t>
              </a:r>
              <a:endParaRPr lang="de-DE" sz="1600" b="1" dirty="0">
                <a:cs typeface="Aharoni" panose="02010803020104030203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20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88640"/>
            <a:ext cx="665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Anwendertagung 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7504" y="2320116"/>
            <a:ext cx="89463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Vielen Dank für Ihre Aufmerksamkeit und besuchen Sie uns unter:</a:t>
            </a:r>
          </a:p>
          <a:p>
            <a:pPr algn="ctr"/>
            <a:endParaRPr lang="de-DE" sz="3200" b="1" dirty="0"/>
          </a:p>
          <a:p>
            <a:pPr algn="ctr"/>
            <a:r>
              <a:rPr lang="de-DE" sz="3200" b="1" dirty="0" smtClean="0"/>
              <a:t>https://onlinedoku.xpointsoftware.de</a:t>
            </a:r>
          </a:p>
        </p:txBody>
      </p:sp>
    </p:spTree>
    <p:extLst>
      <p:ext uri="{BB962C8B-B14F-4D97-AF65-F5344CB8AC3E}">
        <p14:creationId xmlns:p14="http://schemas.microsoft.com/office/powerpoint/2010/main" val="424670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88640"/>
            <a:ext cx="665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Dokumentation – Was ändert sich?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249431"/>
              </p:ext>
            </p:extLst>
          </p:nvPr>
        </p:nvGraphicFramePr>
        <p:xfrm>
          <a:off x="107504" y="756741"/>
          <a:ext cx="8894607" cy="5669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41558"/>
                <a:gridCol w="2774731"/>
                <a:gridCol w="3878318"/>
              </a:tblGrid>
              <a:tr h="283782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Dokumentation bisher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Dokumentation</a:t>
                      </a:r>
                      <a:r>
                        <a:rPr lang="de-DE" sz="1600" baseline="0" dirty="0" smtClean="0"/>
                        <a:t> heute</a:t>
                      </a:r>
                      <a:endParaRPr lang="de-DE" sz="1600" dirty="0"/>
                    </a:p>
                  </a:txBody>
                  <a:tcPr/>
                </a:tc>
              </a:tr>
              <a:tr h="56755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b="1" dirty="0" smtClean="0"/>
                        <a:t>Leistungs-beschreibungen</a:t>
                      </a:r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/>
                        <a:t>Gedruckt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/>
                        <a:t>Nur auf Anforderung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/>
                        <a:t>Immer aktuell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/>
                        <a:t>Online verfügbar</a:t>
                      </a:r>
                      <a:endParaRPr lang="de-DE" sz="1600" dirty="0"/>
                    </a:p>
                  </a:txBody>
                  <a:tcPr/>
                </a:tc>
              </a:tr>
              <a:tr h="57176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b="1" dirty="0" smtClean="0"/>
                        <a:t>Systemvoraus-setzungen</a:t>
                      </a:r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/>
                        <a:t>Auf</a:t>
                      </a:r>
                      <a:r>
                        <a:rPr lang="de-DE" sz="1600" baseline="0" dirty="0" smtClean="0"/>
                        <a:t> der Webseite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/>
                        <a:t>Wird in</a:t>
                      </a:r>
                      <a:r>
                        <a:rPr lang="de-DE" sz="1600" baseline="0" dirty="0" smtClean="0"/>
                        <a:t> die Online-Dokumentation verlegt</a:t>
                      </a:r>
                      <a:endParaRPr lang="de-DE" sz="1600" dirty="0"/>
                    </a:p>
                  </a:txBody>
                  <a:tcPr/>
                </a:tc>
              </a:tr>
              <a:tr h="126965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b="1" dirty="0" smtClean="0"/>
                        <a:t>Schulungs-unterlagen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/>
                        <a:t>Gedruckt und gebunden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baseline="0" dirty="0" smtClean="0"/>
                        <a:t>Nicht erweiterbar/ aktualisierbar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/>
                        <a:t>Immer aktuellste Version als PDF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/>
                        <a:t>Kann trotzdem</a:t>
                      </a:r>
                      <a:r>
                        <a:rPr lang="de-DE" sz="1600" baseline="0" dirty="0" smtClean="0"/>
                        <a:t> ausgedruckt werden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/>
                        <a:t>Keine Anmeldung am internen Bereich mehr notwendig</a:t>
                      </a:r>
                      <a:endParaRPr lang="de-DE" sz="1600" dirty="0"/>
                    </a:p>
                  </a:txBody>
                  <a:tcPr/>
                </a:tc>
              </a:tr>
              <a:tr h="67397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b="1" dirty="0" smtClean="0"/>
                        <a:t>F1-Taste und  Fehlermeldungen in den Programmen und die Beschreibung von Programm- </a:t>
                      </a:r>
                      <a:r>
                        <a:rPr lang="de-DE" sz="1600" b="1" dirty="0" err="1" smtClean="0"/>
                        <a:t>funktionen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/>
                        <a:t>Modales</a:t>
                      </a:r>
                      <a:r>
                        <a:rPr lang="de-DE" sz="1600" baseline="0" dirty="0" smtClean="0"/>
                        <a:t> Dialogfenster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/>
                        <a:t>Nur Text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/>
                        <a:t>Direktaufruf aus dem Programm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/>
                        <a:t>Kann parallel</a:t>
                      </a:r>
                      <a:r>
                        <a:rPr lang="de-DE" sz="1600" baseline="0" dirty="0" smtClean="0"/>
                        <a:t> geöffnet bleiben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baseline="0" dirty="0" smtClean="0"/>
                        <a:t>Screenshots, Diagramme, Beispieldateien aus Word und Excel, PDF-Dateien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600" baseline="0" dirty="0" smtClean="0"/>
                        <a:t>Verlinkungen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600" baseline="0" dirty="0" smtClean="0"/>
                        <a:t>Vorgehensbeschreibungen</a:t>
                      </a:r>
                      <a:endParaRPr lang="de-DE" sz="1600" dirty="0" smtClean="0"/>
                    </a:p>
                  </a:txBody>
                  <a:tcPr/>
                </a:tc>
              </a:tr>
              <a:tr h="67397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b="1" dirty="0" smtClean="0"/>
                        <a:t>Update-Info</a:t>
                      </a:r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baseline="0" dirty="0" smtClean="0"/>
                        <a:t>Kommt oft nicht da an wo sie benötigt wird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600" baseline="0" dirty="0" smtClean="0"/>
                        <a:t>Jeder kann darauf zugreifen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600" baseline="0" dirty="0" smtClean="0"/>
                        <a:t>Immer aktuellster Stand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600" baseline="0" dirty="0" smtClean="0"/>
                        <a:t>Aus X-</a:t>
                      </a:r>
                      <a:r>
                        <a:rPr lang="de-DE" sz="1600" baseline="0" dirty="0" err="1" smtClean="0"/>
                        <a:t>oil</a:t>
                      </a:r>
                      <a:r>
                        <a:rPr lang="de-DE" sz="1600" baseline="0" dirty="0" smtClean="0"/>
                        <a:t>/X-tanken heraus verfügbar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6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0181"/>
            <a:ext cx="8914334" cy="614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07504" y="188640"/>
            <a:ext cx="665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Dokumentation – Allgemein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7503" y="788268"/>
            <a:ext cx="8926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/>
              <a:t>https://onlinedoku.xpointsoftware.de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4762500" y="3020111"/>
            <a:ext cx="3724275" cy="1501916"/>
            <a:chOff x="4791075" y="3020111"/>
            <a:chExt cx="3724275" cy="1501916"/>
          </a:xfrm>
        </p:grpSpPr>
        <p:sp>
          <p:nvSpPr>
            <p:cNvPr id="7" name="Abgerundetes Rechteck 6"/>
            <p:cNvSpPr/>
            <p:nvPr/>
          </p:nvSpPr>
          <p:spPr>
            <a:xfrm>
              <a:off x="6572250" y="3570078"/>
              <a:ext cx="1513044" cy="951949"/>
            </a:xfrm>
            <a:prstGeom prst="roundRect">
              <a:avLst>
                <a:gd name="adj" fmla="val 9663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4791075" y="3020111"/>
              <a:ext cx="37242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Inhaltsverzeichnis der Seite</a:t>
              </a:r>
              <a:endParaRPr lang="de-DE" sz="1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cxnSp>
          <p:nvCxnSpPr>
            <p:cNvPr id="18" name="Gerade Verbindung mit Pfeil 17"/>
            <p:cNvCxnSpPr/>
            <p:nvPr/>
          </p:nvCxnSpPr>
          <p:spPr>
            <a:xfrm>
              <a:off x="6191250" y="3362326"/>
              <a:ext cx="371475" cy="25717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>
          <a:xfrm>
            <a:off x="5214938" y="2249732"/>
            <a:ext cx="3295650" cy="523376"/>
            <a:chOff x="5276849" y="2249732"/>
            <a:chExt cx="3295650" cy="523376"/>
          </a:xfrm>
        </p:grpSpPr>
        <p:sp>
          <p:nvSpPr>
            <p:cNvPr id="12" name="Abgerundetes Rechteck 11"/>
            <p:cNvSpPr/>
            <p:nvPr/>
          </p:nvSpPr>
          <p:spPr>
            <a:xfrm>
              <a:off x="6543674" y="2249732"/>
              <a:ext cx="2028825" cy="36964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5276849" y="2434554"/>
              <a:ext cx="10272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Suche</a:t>
              </a:r>
              <a:endParaRPr lang="de-DE" sz="1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cxnSp>
          <p:nvCxnSpPr>
            <p:cNvPr id="23" name="Gerade Verbindung mit Pfeil 22"/>
            <p:cNvCxnSpPr/>
            <p:nvPr/>
          </p:nvCxnSpPr>
          <p:spPr>
            <a:xfrm flipV="1">
              <a:off x="6110287" y="2434554"/>
              <a:ext cx="433387" cy="1848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ieren 16"/>
          <p:cNvGrpSpPr/>
          <p:nvPr/>
        </p:nvGrpSpPr>
        <p:grpSpPr>
          <a:xfrm>
            <a:off x="7083267" y="4086225"/>
            <a:ext cx="1774983" cy="899630"/>
            <a:chOff x="7083267" y="4086225"/>
            <a:chExt cx="1774983" cy="899630"/>
          </a:xfrm>
        </p:grpSpPr>
        <p:sp>
          <p:nvSpPr>
            <p:cNvPr id="9" name="Abgerundetes Rechteck 8"/>
            <p:cNvSpPr/>
            <p:nvPr/>
          </p:nvSpPr>
          <p:spPr>
            <a:xfrm>
              <a:off x="8486775" y="4086225"/>
              <a:ext cx="371475" cy="762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083267" y="4647301"/>
              <a:ext cx="92249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Export</a:t>
              </a:r>
              <a:endParaRPr lang="de-DE" sz="1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cxnSp>
          <p:nvCxnSpPr>
            <p:cNvPr id="25" name="Gerade Verbindung mit Pfeil 24"/>
            <p:cNvCxnSpPr/>
            <p:nvPr/>
          </p:nvCxnSpPr>
          <p:spPr>
            <a:xfrm flipV="1">
              <a:off x="7867650" y="4475823"/>
              <a:ext cx="619125" cy="34075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ieren 5"/>
          <p:cNvGrpSpPr/>
          <p:nvPr/>
        </p:nvGrpSpPr>
        <p:grpSpPr>
          <a:xfrm>
            <a:off x="466725" y="2798647"/>
            <a:ext cx="3960254" cy="573204"/>
            <a:chOff x="466725" y="2798647"/>
            <a:chExt cx="3960254" cy="573204"/>
          </a:xfrm>
        </p:grpSpPr>
        <p:sp>
          <p:nvSpPr>
            <p:cNvPr id="10" name="Abgerundetes Rechteck 9"/>
            <p:cNvSpPr/>
            <p:nvPr/>
          </p:nvSpPr>
          <p:spPr>
            <a:xfrm>
              <a:off x="466725" y="3002207"/>
              <a:ext cx="1514476" cy="36964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2381250" y="2798647"/>
              <a:ext cx="20457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Navigation</a:t>
              </a:r>
              <a:endParaRPr lang="de-DE" sz="1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cxnSp>
          <p:nvCxnSpPr>
            <p:cNvPr id="27" name="Gerade Verbindung mit Pfeil 26"/>
            <p:cNvCxnSpPr>
              <a:endCxn id="10" idx="3"/>
            </p:cNvCxnSpPr>
            <p:nvPr/>
          </p:nvCxnSpPr>
          <p:spPr>
            <a:xfrm flipH="1">
              <a:off x="1981201" y="3002207"/>
              <a:ext cx="438149" cy="1848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ieren 14"/>
          <p:cNvGrpSpPr/>
          <p:nvPr/>
        </p:nvGrpSpPr>
        <p:grpSpPr>
          <a:xfrm>
            <a:off x="590551" y="4124326"/>
            <a:ext cx="6594988" cy="2186404"/>
            <a:chOff x="590551" y="4126156"/>
            <a:chExt cx="6594988" cy="2141835"/>
          </a:xfrm>
        </p:grpSpPr>
        <p:sp>
          <p:nvSpPr>
            <p:cNvPr id="4" name="Abgerundetes Rechteck 3"/>
            <p:cNvSpPr/>
            <p:nvPr/>
          </p:nvSpPr>
          <p:spPr>
            <a:xfrm>
              <a:off x="590551" y="4126156"/>
              <a:ext cx="4295774" cy="1981301"/>
            </a:xfrm>
            <a:prstGeom prst="roundRect">
              <a:avLst>
                <a:gd name="adj" fmla="val 5835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5139810" y="5929437"/>
              <a:ext cx="20457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Unsere Produkte</a:t>
              </a:r>
              <a:endParaRPr lang="de-DE" sz="1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cxnSp>
          <p:nvCxnSpPr>
            <p:cNvPr id="35" name="Gerade Verbindung mit Pfeil 34"/>
            <p:cNvCxnSpPr/>
            <p:nvPr/>
          </p:nvCxnSpPr>
          <p:spPr>
            <a:xfrm flipH="1" flipV="1">
              <a:off x="4886324" y="5751417"/>
              <a:ext cx="328614" cy="35603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601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88640"/>
            <a:ext cx="665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Dokumentation – X-tanken International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742949"/>
            <a:ext cx="8932473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ieren 3"/>
          <p:cNvGrpSpPr/>
          <p:nvPr/>
        </p:nvGrpSpPr>
        <p:grpSpPr>
          <a:xfrm>
            <a:off x="107503" y="4810125"/>
            <a:ext cx="2433638" cy="1933575"/>
            <a:chOff x="107503" y="4810125"/>
            <a:chExt cx="2433638" cy="1933575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404" y="5661588"/>
              <a:ext cx="1709737" cy="10821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" name="Rechteck 2"/>
            <p:cNvSpPr/>
            <p:nvPr/>
          </p:nvSpPr>
          <p:spPr>
            <a:xfrm>
              <a:off x="107503" y="4810125"/>
              <a:ext cx="606872" cy="43338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" name="Gerade Verbindung mit Pfeil 4"/>
            <p:cNvCxnSpPr/>
            <p:nvPr/>
          </p:nvCxnSpPr>
          <p:spPr>
            <a:xfrm>
              <a:off x="714375" y="5243511"/>
              <a:ext cx="117029" cy="418077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hteck 9"/>
          <p:cNvSpPr/>
          <p:nvPr/>
        </p:nvSpPr>
        <p:spPr>
          <a:xfrm>
            <a:off x="3514725" y="5661587"/>
            <a:ext cx="5525251" cy="634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0000"/>
                </a:solidFill>
                <a:cs typeface="Aharoni" panose="02010803020104030203" pitchFamily="2" charset="-79"/>
              </a:rPr>
              <a:t>https://</a:t>
            </a:r>
            <a:r>
              <a:rPr lang="de-DE" sz="16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onlinedoku.xpointsoftware.de/dokuwiki/doku.php?id=xtanken:programm:tkmen</a:t>
            </a:r>
            <a:endParaRPr lang="de-DE" sz="1600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cxnSp>
        <p:nvCxnSpPr>
          <p:cNvPr id="20" name="Gerade Verbindung mit Pfeil 19"/>
          <p:cNvCxnSpPr>
            <a:endCxn id="10" idx="1"/>
          </p:cNvCxnSpPr>
          <p:nvPr/>
        </p:nvCxnSpPr>
        <p:spPr>
          <a:xfrm flipV="1">
            <a:off x="2541141" y="5978806"/>
            <a:ext cx="973584" cy="61452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54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88640"/>
            <a:ext cx="665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Dokumentation – X-tanken International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09575" y="1333501"/>
            <a:ext cx="1666875" cy="29146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5962651" y="4200524"/>
            <a:ext cx="1690244" cy="10668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371475" y="131425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cs typeface="Aharoni" panose="02010803020104030203" pitchFamily="2" charset="-79"/>
              </a:rPr>
              <a:t>X-</a:t>
            </a:r>
            <a:r>
              <a:rPr lang="de-DE" sz="1600" b="1" dirty="0" err="1" smtClean="0">
                <a:cs typeface="Aharoni" panose="02010803020104030203" pitchFamily="2" charset="-79"/>
              </a:rPr>
              <a:t>oil</a:t>
            </a:r>
            <a:r>
              <a:rPr lang="de-DE" sz="1600" b="1" dirty="0" smtClean="0">
                <a:cs typeface="Aharoni" panose="02010803020104030203" pitchFamily="2" charset="-79"/>
              </a:rPr>
              <a:t> Server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924550" y="4191000"/>
            <a:ext cx="2476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cs typeface="Aharoni" panose="02010803020104030203" pitchFamily="2" charset="-79"/>
              </a:rPr>
              <a:t>Arbeitsplatz-</a:t>
            </a:r>
          </a:p>
          <a:p>
            <a:r>
              <a:rPr lang="de-DE" sz="1600" b="1" dirty="0" err="1" smtClean="0">
                <a:cs typeface="Aharoni" panose="02010803020104030203" pitchFamily="2" charset="-79"/>
              </a:rPr>
              <a:t>rechner</a:t>
            </a:r>
            <a:endParaRPr lang="de-DE" sz="1600" b="1" dirty="0">
              <a:cs typeface="Aharoni" panose="02010803020104030203" pitchFamily="2" charset="-79"/>
            </a:endParaRPr>
          </a:p>
        </p:txBody>
      </p:sp>
      <p:sp>
        <p:nvSpPr>
          <p:cNvPr id="19" name="Parallelogramm 18"/>
          <p:cNvSpPr/>
          <p:nvPr/>
        </p:nvSpPr>
        <p:spPr>
          <a:xfrm>
            <a:off x="5667375" y="5295900"/>
            <a:ext cx="1985520" cy="409575"/>
          </a:xfrm>
          <a:prstGeom prst="parallelogram">
            <a:avLst>
              <a:gd name="adj" fmla="val 6918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2"/>
          <p:cNvGrpSpPr/>
          <p:nvPr/>
        </p:nvGrpSpPr>
        <p:grpSpPr>
          <a:xfrm>
            <a:off x="2076451" y="986908"/>
            <a:ext cx="6267449" cy="1708666"/>
            <a:chOff x="2076451" y="986908"/>
            <a:chExt cx="6267449" cy="1708666"/>
          </a:xfrm>
        </p:grpSpPr>
        <p:sp>
          <p:nvSpPr>
            <p:cNvPr id="22" name="Wolke 21"/>
            <p:cNvSpPr/>
            <p:nvPr/>
          </p:nvSpPr>
          <p:spPr>
            <a:xfrm>
              <a:off x="5543550" y="986908"/>
              <a:ext cx="2800350" cy="1708666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 smtClean="0">
                  <a:solidFill>
                    <a:schemeClr val="tx1"/>
                  </a:solidFill>
                  <a:cs typeface="Aharoni" panose="02010803020104030203" pitchFamily="2" charset="-79"/>
                </a:rPr>
                <a:t>Internet</a:t>
              </a:r>
              <a:endParaRPr lang="de-DE" sz="1600" b="1" dirty="0">
                <a:solidFill>
                  <a:schemeClr val="tx1"/>
                </a:solidFill>
                <a:cs typeface="Aharoni" panose="02010803020104030203" pitchFamily="2" charset="-79"/>
              </a:endParaRPr>
            </a:p>
          </p:txBody>
        </p:sp>
        <p:cxnSp>
          <p:nvCxnSpPr>
            <p:cNvPr id="24" name="Gerade Verbindung mit Pfeil 23"/>
            <p:cNvCxnSpPr/>
            <p:nvPr/>
          </p:nvCxnSpPr>
          <p:spPr>
            <a:xfrm flipH="1">
              <a:off x="2076451" y="2000250"/>
              <a:ext cx="3590924" cy="28575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98" name="Picture 2" descr="C:\Users\roland\Desktop\Picture_Firewal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932" y="1841241"/>
              <a:ext cx="1393109" cy="778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97" name="Textfeld 4096"/>
            <p:cNvSpPr txBox="1"/>
            <p:nvPr/>
          </p:nvSpPr>
          <p:spPr>
            <a:xfrm rot="20469334">
              <a:off x="2756387" y="1851381"/>
              <a:ext cx="5905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400" b="1" dirty="0" smtClean="0">
                  <a:solidFill>
                    <a:srgbClr val="FF0000"/>
                  </a:solidFill>
                  <a:latin typeface="Freestyle Script" panose="030804020302050B0404" pitchFamily="66" charset="0"/>
                </a:rPr>
                <a:t>X</a:t>
              </a:r>
              <a:endParaRPr lang="de-DE" sz="4400" b="1" dirty="0">
                <a:solidFill>
                  <a:srgbClr val="FF0000"/>
                </a:solidFill>
                <a:latin typeface="Freestyle Script" panose="030804020302050B0404" pitchFamily="66" charset="0"/>
              </a:endParaRPr>
            </a:p>
          </p:txBody>
        </p:sp>
        <p:sp>
          <p:nvSpPr>
            <p:cNvPr id="42" name="Textfeld 41"/>
            <p:cNvSpPr txBox="1"/>
            <p:nvPr/>
          </p:nvSpPr>
          <p:spPr>
            <a:xfrm rot="20469334">
              <a:off x="4607900" y="1701255"/>
              <a:ext cx="5905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400" b="1" dirty="0" smtClean="0">
                  <a:solidFill>
                    <a:srgbClr val="FF0000"/>
                  </a:solidFill>
                  <a:latin typeface="Freestyle Script" panose="030804020302050B0404" pitchFamily="66" charset="0"/>
                </a:rPr>
                <a:t>X</a:t>
              </a:r>
              <a:endParaRPr lang="de-DE" sz="4400" b="1" dirty="0">
                <a:solidFill>
                  <a:srgbClr val="FF0000"/>
                </a:solidFill>
                <a:latin typeface="Freestyle Script" panose="030804020302050B0404" pitchFamily="66" charset="0"/>
              </a:endParaRPr>
            </a:p>
          </p:txBody>
        </p:sp>
      </p:grpSp>
      <p:sp>
        <p:nvSpPr>
          <p:cNvPr id="4101" name="Textfeld 4100"/>
          <p:cNvSpPr txBox="1"/>
          <p:nvPr/>
        </p:nvSpPr>
        <p:spPr>
          <a:xfrm>
            <a:off x="2676525" y="5553342"/>
            <a:ext cx="2838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cs typeface="Aharoni" panose="02010803020104030203" pitchFamily="2" charset="-79"/>
              </a:rPr>
              <a:t>F1 gedrückt</a:t>
            </a:r>
          </a:p>
        </p:txBody>
      </p:sp>
      <p:sp>
        <p:nvSpPr>
          <p:cNvPr id="4104" name="Textfeld 4103"/>
          <p:cNvSpPr txBox="1"/>
          <p:nvPr/>
        </p:nvSpPr>
        <p:spPr>
          <a:xfrm>
            <a:off x="2468437" y="5968096"/>
            <a:ext cx="3476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cs typeface="Aharoni" panose="02010803020104030203" pitchFamily="2" charset="-79"/>
              </a:rPr>
              <a:t>URL wird zurück </a:t>
            </a:r>
            <a:r>
              <a:rPr lang="de-DE" sz="1600" b="1" dirty="0" smtClean="0">
                <a:cs typeface="Aharoni" panose="02010803020104030203" pitchFamily="2" charset="-79"/>
              </a:rPr>
              <a:t>geliefert</a:t>
            </a:r>
            <a:endParaRPr lang="de-DE" sz="1600" b="1" dirty="0">
              <a:cs typeface="Aharoni" panose="02010803020104030203" pitchFamily="2" charset="-79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6048699" y="2693755"/>
            <a:ext cx="1510370" cy="2493672"/>
            <a:chOff x="6048699" y="2693755"/>
            <a:chExt cx="1510370" cy="2493672"/>
          </a:xfrm>
        </p:grpSpPr>
        <p:cxnSp>
          <p:nvCxnSpPr>
            <p:cNvPr id="31" name="Gerade Verbindung mit Pfeil 30"/>
            <p:cNvCxnSpPr>
              <a:stCxn id="22" idx="1"/>
            </p:cNvCxnSpPr>
            <p:nvPr/>
          </p:nvCxnSpPr>
          <p:spPr>
            <a:xfrm>
              <a:off x="6943725" y="2693755"/>
              <a:ext cx="0" cy="1497245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6" descr="C:\Users\roland\Desktop\Firefox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48699" y="4914747"/>
              <a:ext cx="267468" cy="255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7" descr="C:\Users\roland\Desktop\Google_Chrome_icon_(201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63379" y="4899305"/>
              <a:ext cx="276906" cy="276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8" descr="C:\Users\roland\Desktop\internetexplorer9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0644" y="4908773"/>
              <a:ext cx="348257" cy="278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9" descr="C:\Users\roland\Desktop\opera-icon-redux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01290" y="4916527"/>
              <a:ext cx="263147" cy="263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0" descr="C:\Users\roland\Desktop\Safari_Logo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74417" y="4891560"/>
              <a:ext cx="284652" cy="284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pieren 5"/>
          <p:cNvGrpSpPr/>
          <p:nvPr/>
        </p:nvGrpSpPr>
        <p:grpSpPr>
          <a:xfrm>
            <a:off x="7132864" y="2686050"/>
            <a:ext cx="782412" cy="2356399"/>
            <a:chOff x="7132864" y="2686050"/>
            <a:chExt cx="782412" cy="2356399"/>
          </a:xfrm>
        </p:grpSpPr>
        <p:cxnSp>
          <p:nvCxnSpPr>
            <p:cNvPr id="4109" name="Gewinkelte Verbindung 4108"/>
            <p:cNvCxnSpPr/>
            <p:nvPr/>
          </p:nvCxnSpPr>
          <p:spPr>
            <a:xfrm rot="16200000" flipV="1">
              <a:off x="6350633" y="3468281"/>
              <a:ext cx="2346873" cy="782412"/>
            </a:xfrm>
            <a:prstGeom prst="bentConnector3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1" name="Gerade Verbindung 4110"/>
            <p:cNvCxnSpPr/>
            <p:nvPr/>
          </p:nvCxnSpPr>
          <p:spPr>
            <a:xfrm flipH="1">
              <a:off x="7559069" y="5042449"/>
              <a:ext cx="356207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409574" y="2705100"/>
            <a:ext cx="7772400" cy="3667511"/>
            <a:chOff x="409574" y="2705100"/>
            <a:chExt cx="7772400" cy="3667511"/>
          </a:xfrm>
        </p:grpSpPr>
        <p:cxnSp>
          <p:nvCxnSpPr>
            <p:cNvPr id="13" name="Gerade Verbindung mit Pfeil 12"/>
            <p:cNvCxnSpPr>
              <a:endCxn id="11" idx="1"/>
            </p:cNvCxnSpPr>
            <p:nvPr/>
          </p:nvCxnSpPr>
          <p:spPr>
            <a:xfrm flipV="1">
              <a:off x="2447925" y="5927794"/>
              <a:ext cx="3400424" cy="586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/>
            <p:cNvSpPr txBox="1"/>
            <p:nvPr/>
          </p:nvSpPr>
          <p:spPr>
            <a:xfrm>
              <a:off x="5848349" y="5758517"/>
              <a:ext cx="2333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FF0000"/>
                  </a:solidFill>
                  <a:cs typeface="Aharoni" panose="02010803020104030203" pitchFamily="2" charset="-79"/>
                </a:rPr>
                <a:t>ACU </a:t>
              </a:r>
              <a:r>
                <a:rPr lang="de-DE" sz="1600" b="1" dirty="0" err="1" smtClean="0">
                  <a:solidFill>
                    <a:srgbClr val="FF0000"/>
                  </a:solidFill>
                  <a:cs typeface="Aharoni" panose="02010803020104030203" pitchFamily="2" charset="-79"/>
                </a:rPr>
                <a:t>ThinClient</a:t>
              </a:r>
              <a:endParaRPr lang="de-DE" sz="1600" b="1" dirty="0">
                <a:solidFill>
                  <a:srgbClr val="FF0000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4113" name="Textfeld 4112"/>
            <p:cNvSpPr txBox="1"/>
            <p:nvPr/>
          </p:nvSpPr>
          <p:spPr>
            <a:xfrm>
              <a:off x="428625" y="5726280"/>
              <a:ext cx="2181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FF0000"/>
                  </a:solidFill>
                  <a:cs typeface="Aharoni" panose="02010803020104030203" pitchFamily="2" charset="-79"/>
                </a:rPr>
                <a:t>ACU-</a:t>
              </a:r>
              <a:r>
                <a:rPr lang="de-DE" b="1" dirty="0" err="1">
                  <a:solidFill>
                    <a:srgbClr val="FF0000"/>
                  </a:solidFill>
                  <a:cs typeface="Aharoni" panose="02010803020104030203" pitchFamily="2" charset="-79"/>
                </a:rPr>
                <a:t>Runtime</a:t>
              </a:r>
              <a:endParaRPr lang="de-DE" b="1" dirty="0">
                <a:solidFill>
                  <a:srgbClr val="FF0000"/>
                </a:solidFill>
                <a:cs typeface="Aharoni" panose="02010803020104030203" pitchFamily="2" charset="-79"/>
              </a:endParaRPr>
            </a:p>
            <a:p>
              <a:endParaRPr lang="de-DE" dirty="0"/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409574" y="2705100"/>
              <a:ext cx="18764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FF0000"/>
                  </a:solidFill>
                  <a:cs typeface="Aharoni" panose="02010803020104030203" pitchFamily="2" charset="-79"/>
                </a:rPr>
                <a:t>X-</a:t>
              </a:r>
              <a:r>
                <a:rPr lang="de-DE" sz="1600" b="1" dirty="0" err="1" smtClean="0">
                  <a:solidFill>
                    <a:srgbClr val="FF0000"/>
                  </a:solidFill>
                  <a:cs typeface="Aharoni" panose="02010803020104030203" pitchFamily="2" charset="-79"/>
                </a:rPr>
                <a:t>oil</a:t>
              </a:r>
              <a:endParaRPr lang="de-DE" sz="1600" b="1" dirty="0" smtClean="0">
                <a:solidFill>
                  <a:srgbClr val="FF0000"/>
                </a:solidFill>
                <a:cs typeface="Aharoni" panose="02010803020104030203" pitchFamily="2" charset="-79"/>
              </a:endParaRPr>
            </a:p>
            <a:p>
              <a:r>
                <a:rPr lang="de-DE" sz="1600" b="1" dirty="0" smtClean="0">
                  <a:solidFill>
                    <a:srgbClr val="FF0000"/>
                  </a:solidFill>
                  <a:cs typeface="Aharoni" panose="02010803020104030203" pitchFamily="2" charset="-79"/>
                </a:rPr>
                <a:t>X-tanken</a:t>
              </a:r>
            </a:p>
            <a:p>
              <a:r>
                <a:rPr lang="de-DE" sz="1600" b="1" dirty="0" smtClean="0">
                  <a:solidFill>
                    <a:srgbClr val="FF0000"/>
                  </a:solidFill>
                  <a:cs typeface="Aharoni" panose="02010803020104030203" pitchFamily="2" charset="-79"/>
                </a:rPr>
                <a:t>X-…</a:t>
              </a:r>
            </a:p>
          </p:txBody>
        </p:sp>
        <p:cxnSp>
          <p:nvCxnSpPr>
            <p:cNvPr id="70" name="Gerade Verbindung mit Pfeil 69"/>
            <p:cNvCxnSpPr/>
            <p:nvPr/>
          </p:nvCxnSpPr>
          <p:spPr>
            <a:xfrm>
              <a:off x="619122" y="3533775"/>
              <a:ext cx="0" cy="222474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en 22"/>
          <p:cNvGrpSpPr/>
          <p:nvPr/>
        </p:nvGrpSpPr>
        <p:grpSpPr>
          <a:xfrm>
            <a:off x="5594851" y="2790826"/>
            <a:ext cx="3263399" cy="2967691"/>
            <a:chOff x="5594851" y="2790826"/>
            <a:chExt cx="3263399" cy="2967691"/>
          </a:xfrm>
        </p:grpSpPr>
        <p:sp>
          <p:nvSpPr>
            <p:cNvPr id="4118" name="Textfeld 4117"/>
            <p:cNvSpPr txBox="1"/>
            <p:nvPr/>
          </p:nvSpPr>
          <p:spPr>
            <a:xfrm>
              <a:off x="7122017" y="2790826"/>
              <a:ext cx="173623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/>
                <a:t>Standard-Browser liefert die angeforderte           </a:t>
              </a:r>
            </a:p>
            <a:p>
              <a:r>
                <a:rPr lang="de-DE" sz="1600" b="1" dirty="0"/>
                <a:t> </a:t>
              </a:r>
              <a:r>
                <a:rPr lang="de-DE" sz="1600" b="1" dirty="0" smtClean="0"/>
                <a:t>           Seite                  </a:t>
              </a:r>
            </a:p>
            <a:p>
              <a:r>
                <a:rPr lang="de-DE" sz="1600" b="1" dirty="0"/>
                <a:t> </a:t>
              </a:r>
              <a:r>
                <a:rPr lang="de-DE" sz="1600" b="1" dirty="0" smtClean="0"/>
                <a:t>           an </a:t>
              </a:r>
            </a:p>
            <a:p>
              <a:r>
                <a:rPr lang="de-DE" sz="1600" b="1" dirty="0" smtClean="0"/>
                <a:t>            den         </a:t>
              </a:r>
            </a:p>
            <a:p>
              <a:r>
                <a:rPr lang="de-DE" sz="1600" b="1" dirty="0"/>
                <a:t> </a:t>
              </a:r>
              <a:r>
                <a:rPr lang="de-DE" sz="1600" b="1" dirty="0" smtClean="0"/>
                <a:t>           Client </a:t>
              </a:r>
            </a:p>
            <a:p>
              <a:r>
                <a:rPr lang="de-DE" sz="1600" b="1" dirty="0"/>
                <a:t> </a:t>
              </a:r>
              <a:r>
                <a:rPr lang="de-DE" sz="1600" b="1" dirty="0" smtClean="0"/>
                <a:t>           aus</a:t>
              </a:r>
              <a:endParaRPr lang="de-DE" sz="1600" b="1" dirty="0"/>
            </a:p>
          </p:txBody>
        </p:sp>
        <p:cxnSp>
          <p:nvCxnSpPr>
            <p:cNvPr id="8" name="Gerade Verbindung mit Pfeil 7"/>
            <p:cNvCxnSpPr/>
            <p:nvPr/>
          </p:nvCxnSpPr>
          <p:spPr>
            <a:xfrm>
              <a:off x="6850089" y="5170149"/>
              <a:ext cx="0" cy="58836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mit Pfeil 37"/>
            <p:cNvCxnSpPr/>
            <p:nvPr/>
          </p:nvCxnSpPr>
          <p:spPr>
            <a:xfrm>
              <a:off x="7167562" y="5160624"/>
              <a:ext cx="0" cy="58836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38"/>
            <p:cNvCxnSpPr/>
            <p:nvPr/>
          </p:nvCxnSpPr>
          <p:spPr>
            <a:xfrm>
              <a:off x="7443787" y="5160624"/>
              <a:ext cx="0" cy="58836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/>
            <p:cNvCxnSpPr/>
            <p:nvPr/>
          </p:nvCxnSpPr>
          <p:spPr>
            <a:xfrm>
              <a:off x="6510337" y="5160624"/>
              <a:ext cx="0" cy="58836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40"/>
            <p:cNvCxnSpPr/>
            <p:nvPr/>
          </p:nvCxnSpPr>
          <p:spPr>
            <a:xfrm>
              <a:off x="6186487" y="5160624"/>
              <a:ext cx="0" cy="58836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eck 44"/>
            <p:cNvSpPr/>
            <p:nvPr/>
          </p:nvSpPr>
          <p:spPr>
            <a:xfrm>
              <a:off x="5594851" y="5389516"/>
              <a:ext cx="2379842" cy="27207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 smtClean="0">
                  <a:solidFill>
                    <a:srgbClr val="FF0000"/>
                  </a:solidFill>
                  <a:cs typeface="Aharoni" panose="02010803020104030203" pitchFamily="2" charset="-79"/>
                </a:rPr>
                <a:t>Standard-Browser</a:t>
              </a:r>
              <a:endParaRPr lang="de-DE" sz="1600" b="1" dirty="0">
                <a:solidFill>
                  <a:srgbClr val="FF0000"/>
                </a:solidFill>
                <a:cs typeface="Aharoni" panose="02010803020104030203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770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07504" y="188640"/>
            <a:ext cx="665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Dokumentation – X-tanken International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30" y="690564"/>
            <a:ext cx="8369746" cy="57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07504" y="188640"/>
            <a:ext cx="665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Dokumentation – X-tanken International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" y="696751"/>
            <a:ext cx="8379311" cy="578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25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07504" y="188640"/>
            <a:ext cx="665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Dokumentation – X-tanken International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703080"/>
            <a:ext cx="8370137" cy="577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67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07504" y="188640"/>
            <a:ext cx="665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Dokumentation – X-tanken International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06677"/>
            <a:ext cx="8382000" cy="578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82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Benutzerdefiniert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Bildschirmpräsentation (4:3)</PresentationFormat>
  <Paragraphs>122</Paragraphs>
  <Slides>17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Roland Arends</dc:creator>
  <cp:lastModifiedBy>Roland Arends</cp:lastModifiedBy>
  <cp:revision>293</cp:revision>
  <dcterms:created xsi:type="dcterms:W3CDTF">2012-03-05T09:08:08Z</dcterms:created>
  <dcterms:modified xsi:type="dcterms:W3CDTF">2014-04-01T09:36:23Z</dcterms:modified>
</cp:coreProperties>
</file>