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71" r:id="rId3"/>
    <p:sldId id="296" r:id="rId4"/>
    <p:sldId id="301" r:id="rId5"/>
    <p:sldId id="303" r:id="rId6"/>
    <p:sldId id="304" r:id="rId7"/>
    <p:sldId id="305" r:id="rId8"/>
    <p:sldId id="306" r:id="rId9"/>
    <p:sldId id="307" r:id="rId10"/>
    <p:sldId id="308" r:id="rId11"/>
    <p:sldId id="329" r:id="rId12"/>
    <p:sldId id="328" r:id="rId13"/>
    <p:sldId id="321" r:id="rId14"/>
    <p:sldId id="309" r:id="rId15"/>
    <p:sldId id="310" r:id="rId16"/>
    <p:sldId id="312" r:id="rId17"/>
    <p:sldId id="313" r:id="rId18"/>
    <p:sldId id="314" r:id="rId19"/>
    <p:sldId id="315" r:id="rId20"/>
    <p:sldId id="316" r:id="rId21"/>
    <p:sldId id="317" r:id="rId22"/>
    <p:sldId id="318" r:id="rId23"/>
    <p:sldId id="319" r:id="rId24"/>
    <p:sldId id="320" r:id="rId25"/>
    <p:sldId id="322" r:id="rId26"/>
    <p:sldId id="323" r:id="rId27"/>
    <p:sldId id="324" r:id="rId28"/>
    <p:sldId id="325" r:id="rId29"/>
    <p:sldId id="326" r:id="rId30"/>
    <p:sldId id="327" r:id="rId31"/>
    <p:sldId id="300" r:id="rId32"/>
    <p:sldId id="270" r:id="rId3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rald Wunder" initials="H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8" autoAdjust="0"/>
    <p:restoredTop sz="94660"/>
  </p:normalViewPr>
  <p:slideViewPr>
    <p:cSldViewPr>
      <p:cViewPr>
        <p:scale>
          <a:sx n="100" d="100"/>
          <a:sy n="100" d="100"/>
        </p:scale>
        <p:origin x="-1272" y="-240"/>
      </p:cViewPr>
      <p:guideLst>
        <p:guide orient="horz" pos="2160"/>
        <p:guide pos="2880"/>
      </p:guideLst>
    </p:cSldViewPr>
  </p:slid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675B44F3-5A04-42D2-9F0F-AA52D033BEDA}" type="datetimeFigureOut">
              <a:rPr lang="de-DE" smtClean="0"/>
              <a:pPr/>
              <a:t>26.03.2014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C590ADC-1525-4218-A9C7-D6D89874FADE}" type="slidenum">
              <a:rPr lang="de-DE" smtClean="0"/>
              <a:pPr/>
              <a:t>‹Nr.›</a:t>
            </a:fld>
            <a:endParaRPr lang="de-DE"/>
          </a:p>
        </p:txBody>
      </p:sp>
    </p:spTree>
    <p:extLst>
      <p:ext uri="{BB962C8B-B14F-4D97-AF65-F5344CB8AC3E}">
        <p14:creationId xmlns:p14="http://schemas.microsoft.com/office/powerpoint/2010/main" val="4101128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75B44F3-5A04-42D2-9F0F-AA52D033BEDA}" type="datetimeFigureOut">
              <a:rPr lang="de-DE" smtClean="0"/>
              <a:pPr/>
              <a:t>26.03.2014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C590ADC-1525-4218-A9C7-D6D89874FADE}" type="slidenum">
              <a:rPr lang="de-DE" smtClean="0"/>
              <a:pPr/>
              <a:t>‹Nr.›</a:t>
            </a:fld>
            <a:endParaRPr lang="de-DE"/>
          </a:p>
        </p:txBody>
      </p:sp>
    </p:spTree>
    <p:extLst>
      <p:ext uri="{BB962C8B-B14F-4D97-AF65-F5344CB8AC3E}">
        <p14:creationId xmlns:p14="http://schemas.microsoft.com/office/powerpoint/2010/main" val="3399449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75B44F3-5A04-42D2-9F0F-AA52D033BEDA}" type="datetimeFigureOut">
              <a:rPr lang="de-DE" smtClean="0"/>
              <a:pPr/>
              <a:t>26.03.2014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C590ADC-1525-4218-A9C7-D6D89874FADE}" type="slidenum">
              <a:rPr lang="de-DE" smtClean="0"/>
              <a:pPr/>
              <a:t>‹Nr.›</a:t>
            </a:fld>
            <a:endParaRPr lang="de-DE"/>
          </a:p>
        </p:txBody>
      </p:sp>
    </p:spTree>
    <p:extLst>
      <p:ext uri="{BB962C8B-B14F-4D97-AF65-F5344CB8AC3E}">
        <p14:creationId xmlns:p14="http://schemas.microsoft.com/office/powerpoint/2010/main" val="1498602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75B44F3-5A04-42D2-9F0F-AA52D033BEDA}" type="datetimeFigureOut">
              <a:rPr lang="de-DE" smtClean="0"/>
              <a:pPr/>
              <a:t>26.03.2014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C590ADC-1525-4218-A9C7-D6D89874FADE}" type="slidenum">
              <a:rPr lang="de-DE" smtClean="0"/>
              <a:pPr/>
              <a:t>‹Nr.›</a:t>
            </a:fld>
            <a:endParaRPr lang="de-DE"/>
          </a:p>
        </p:txBody>
      </p:sp>
    </p:spTree>
    <p:extLst>
      <p:ext uri="{BB962C8B-B14F-4D97-AF65-F5344CB8AC3E}">
        <p14:creationId xmlns:p14="http://schemas.microsoft.com/office/powerpoint/2010/main" val="3048369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675B44F3-5A04-42D2-9F0F-AA52D033BEDA}" type="datetimeFigureOut">
              <a:rPr lang="de-DE" smtClean="0"/>
              <a:pPr/>
              <a:t>26.03.2014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C590ADC-1525-4218-A9C7-D6D89874FADE}" type="slidenum">
              <a:rPr lang="de-DE" smtClean="0"/>
              <a:pPr/>
              <a:t>‹Nr.›</a:t>
            </a:fld>
            <a:endParaRPr lang="de-DE"/>
          </a:p>
        </p:txBody>
      </p:sp>
    </p:spTree>
    <p:extLst>
      <p:ext uri="{BB962C8B-B14F-4D97-AF65-F5344CB8AC3E}">
        <p14:creationId xmlns:p14="http://schemas.microsoft.com/office/powerpoint/2010/main" val="1000924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675B44F3-5A04-42D2-9F0F-AA52D033BEDA}" type="datetimeFigureOut">
              <a:rPr lang="de-DE" smtClean="0"/>
              <a:pPr/>
              <a:t>26.03.2014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C590ADC-1525-4218-A9C7-D6D89874FADE}" type="slidenum">
              <a:rPr lang="de-DE" smtClean="0"/>
              <a:pPr/>
              <a:t>‹Nr.›</a:t>
            </a:fld>
            <a:endParaRPr lang="de-DE"/>
          </a:p>
        </p:txBody>
      </p:sp>
    </p:spTree>
    <p:extLst>
      <p:ext uri="{BB962C8B-B14F-4D97-AF65-F5344CB8AC3E}">
        <p14:creationId xmlns:p14="http://schemas.microsoft.com/office/powerpoint/2010/main" val="1990609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675B44F3-5A04-42D2-9F0F-AA52D033BEDA}" type="datetimeFigureOut">
              <a:rPr lang="de-DE" smtClean="0"/>
              <a:pPr/>
              <a:t>26.03.2014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C590ADC-1525-4218-A9C7-D6D89874FADE}" type="slidenum">
              <a:rPr lang="de-DE" smtClean="0"/>
              <a:pPr/>
              <a:t>‹Nr.›</a:t>
            </a:fld>
            <a:endParaRPr lang="de-DE"/>
          </a:p>
        </p:txBody>
      </p:sp>
    </p:spTree>
    <p:extLst>
      <p:ext uri="{BB962C8B-B14F-4D97-AF65-F5344CB8AC3E}">
        <p14:creationId xmlns:p14="http://schemas.microsoft.com/office/powerpoint/2010/main" val="2427847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675B44F3-5A04-42D2-9F0F-AA52D033BEDA}" type="datetimeFigureOut">
              <a:rPr lang="de-DE" smtClean="0"/>
              <a:pPr/>
              <a:t>26.03.2014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C590ADC-1525-4218-A9C7-D6D89874FADE}" type="slidenum">
              <a:rPr lang="de-DE" smtClean="0"/>
              <a:pPr/>
              <a:t>‹Nr.›</a:t>
            </a:fld>
            <a:endParaRPr lang="de-DE"/>
          </a:p>
        </p:txBody>
      </p:sp>
    </p:spTree>
    <p:extLst>
      <p:ext uri="{BB962C8B-B14F-4D97-AF65-F5344CB8AC3E}">
        <p14:creationId xmlns:p14="http://schemas.microsoft.com/office/powerpoint/2010/main" val="3198194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75B44F3-5A04-42D2-9F0F-AA52D033BEDA}" type="datetimeFigureOut">
              <a:rPr lang="de-DE" smtClean="0"/>
              <a:pPr/>
              <a:t>26.03.2014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C590ADC-1525-4218-A9C7-D6D89874FADE}" type="slidenum">
              <a:rPr lang="de-DE" smtClean="0"/>
              <a:pPr/>
              <a:t>‹Nr.›</a:t>
            </a:fld>
            <a:endParaRPr lang="de-DE"/>
          </a:p>
        </p:txBody>
      </p:sp>
    </p:spTree>
    <p:extLst>
      <p:ext uri="{BB962C8B-B14F-4D97-AF65-F5344CB8AC3E}">
        <p14:creationId xmlns:p14="http://schemas.microsoft.com/office/powerpoint/2010/main" val="3246320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675B44F3-5A04-42D2-9F0F-AA52D033BEDA}" type="datetimeFigureOut">
              <a:rPr lang="de-DE" smtClean="0"/>
              <a:pPr/>
              <a:t>26.03.2014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C590ADC-1525-4218-A9C7-D6D89874FADE}" type="slidenum">
              <a:rPr lang="de-DE" smtClean="0"/>
              <a:pPr/>
              <a:t>‹Nr.›</a:t>
            </a:fld>
            <a:endParaRPr lang="de-DE"/>
          </a:p>
        </p:txBody>
      </p:sp>
    </p:spTree>
    <p:extLst>
      <p:ext uri="{BB962C8B-B14F-4D97-AF65-F5344CB8AC3E}">
        <p14:creationId xmlns:p14="http://schemas.microsoft.com/office/powerpoint/2010/main" val="226001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675B44F3-5A04-42D2-9F0F-AA52D033BEDA}" type="datetimeFigureOut">
              <a:rPr lang="de-DE" smtClean="0"/>
              <a:pPr/>
              <a:t>26.03.2014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C590ADC-1525-4218-A9C7-D6D89874FADE}" type="slidenum">
              <a:rPr lang="de-DE" smtClean="0"/>
              <a:pPr/>
              <a:t>‹Nr.›</a:t>
            </a:fld>
            <a:endParaRPr lang="de-DE"/>
          </a:p>
        </p:txBody>
      </p:sp>
    </p:spTree>
    <p:extLst>
      <p:ext uri="{BB962C8B-B14F-4D97-AF65-F5344CB8AC3E}">
        <p14:creationId xmlns:p14="http://schemas.microsoft.com/office/powerpoint/2010/main" val="692257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5B44F3-5A04-42D2-9F0F-AA52D033BEDA}" type="datetimeFigureOut">
              <a:rPr lang="de-DE" smtClean="0"/>
              <a:pPr/>
              <a:t>26.03.2014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590ADC-1525-4218-A9C7-D6D89874FADE}" type="slidenum">
              <a:rPr lang="de-DE" smtClean="0"/>
              <a:pPr/>
              <a:t>‹Nr.›</a:t>
            </a:fld>
            <a:endParaRPr lang="de-DE"/>
          </a:p>
        </p:txBody>
      </p:sp>
    </p:spTree>
    <p:extLst>
      <p:ext uri="{BB962C8B-B14F-4D97-AF65-F5344CB8AC3E}">
        <p14:creationId xmlns:p14="http://schemas.microsoft.com/office/powerpoint/2010/main" val="3165938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 Id="rId9" Type="http://schemas.microsoft.com/office/2007/relationships/hdphoto" Target="../media/hdphoto4.wdp"/></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5.wdp"/></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8928992"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Anwendertagung 2014</a:t>
            </a:r>
            <a:endParaRPr lang="de-DE" dirty="0">
              <a:latin typeface="Verdana" pitchFamily="34" charset="0"/>
              <a:ea typeface="Verdana" pitchFamily="34" charset="0"/>
              <a:cs typeface="Verdana" pitchFamily="34" charset="0"/>
            </a:endParaRPr>
          </a:p>
        </p:txBody>
      </p:sp>
      <p:sp>
        <p:nvSpPr>
          <p:cNvPr id="4" name="Textfeld 3"/>
          <p:cNvSpPr txBox="1"/>
          <p:nvPr/>
        </p:nvSpPr>
        <p:spPr>
          <a:xfrm>
            <a:off x="179512" y="908720"/>
            <a:ext cx="8856984" cy="3970318"/>
          </a:xfrm>
          <a:prstGeom prst="rect">
            <a:avLst/>
          </a:prstGeom>
          <a:noFill/>
        </p:spPr>
        <p:txBody>
          <a:bodyPr wrap="square" rtlCol="0">
            <a:spAutoFit/>
          </a:bodyPr>
          <a:lstStyle/>
          <a:p>
            <a:endParaRPr lang="de-DE" dirty="0" smtClean="0">
              <a:latin typeface="Verdana" pitchFamily="34" charset="0"/>
              <a:ea typeface="Verdana" pitchFamily="34" charset="0"/>
              <a:cs typeface="Verdana" pitchFamily="34" charset="0"/>
            </a:endParaRPr>
          </a:p>
          <a:p>
            <a:endParaRPr lang="de-DE" dirty="0">
              <a:latin typeface="Verdana" pitchFamily="34" charset="0"/>
              <a:ea typeface="Verdana" pitchFamily="34" charset="0"/>
              <a:cs typeface="Verdana" pitchFamily="34" charset="0"/>
            </a:endParaRPr>
          </a:p>
          <a:p>
            <a:endParaRPr lang="de-DE" dirty="0" smtClean="0">
              <a:latin typeface="Verdana" pitchFamily="34" charset="0"/>
              <a:ea typeface="Verdana" pitchFamily="34" charset="0"/>
              <a:cs typeface="Verdana" pitchFamily="34" charset="0"/>
            </a:endParaRPr>
          </a:p>
          <a:p>
            <a:endParaRPr lang="de-DE" dirty="0">
              <a:latin typeface="Verdana" pitchFamily="34" charset="0"/>
              <a:ea typeface="Verdana" pitchFamily="34" charset="0"/>
              <a:cs typeface="Verdana" pitchFamily="34" charset="0"/>
            </a:endParaRPr>
          </a:p>
          <a:p>
            <a:endParaRPr lang="de-DE" dirty="0" smtClean="0">
              <a:latin typeface="Verdana" pitchFamily="34" charset="0"/>
              <a:ea typeface="Verdana" pitchFamily="34" charset="0"/>
              <a:cs typeface="Verdana" pitchFamily="34" charset="0"/>
            </a:endParaRPr>
          </a:p>
          <a:p>
            <a:r>
              <a:rPr lang="de-DE" dirty="0" smtClean="0">
                <a:latin typeface="Verdana" pitchFamily="34" charset="0"/>
                <a:ea typeface="Verdana" pitchFamily="34" charset="0"/>
                <a:cs typeface="Verdana" pitchFamily="34" charset="0"/>
              </a:rPr>
              <a:t>Herzlich Willkommen</a:t>
            </a:r>
          </a:p>
          <a:p>
            <a:r>
              <a:rPr lang="de-DE" dirty="0" smtClean="0">
                <a:latin typeface="Verdana" pitchFamily="34" charset="0"/>
                <a:ea typeface="Verdana" pitchFamily="34" charset="0"/>
                <a:cs typeface="Verdana" pitchFamily="34" charset="0"/>
              </a:rPr>
              <a:t>zur Anwendertagung 2014</a:t>
            </a:r>
          </a:p>
          <a:p>
            <a:endParaRPr lang="de-DE" dirty="0" smtClean="0">
              <a:latin typeface="Verdana" pitchFamily="34" charset="0"/>
              <a:ea typeface="Verdana" pitchFamily="34" charset="0"/>
              <a:cs typeface="Verdana" pitchFamily="34" charset="0"/>
            </a:endParaRPr>
          </a:p>
          <a:p>
            <a:endParaRPr lang="de-DE" dirty="0">
              <a:latin typeface="Verdana" pitchFamily="34" charset="0"/>
              <a:ea typeface="Verdana" pitchFamily="34" charset="0"/>
              <a:cs typeface="Verdana" pitchFamily="34" charset="0"/>
            </a:endParaRPr>
          </a:p>
          <a:p>
            <a:endParaRPr lang="de-DE" dirty="0" smtClean="0">
              <a:latin typeface="Verdana" pitchFamily="34" charset="0"/>
              <a:ea typeface="Verdana" pitchFamily="34" charset="0"/>
              <a:cs typeface="Verdana" pitchFamily="34" charset="0"/>
            </a:endParaRPr>
          </a:p>
          <a:p>
            <a:r>
              <a:rPr lang="de-DE" dirty="0" smtClean="0">
                <a:latin typeface="Verdana" pitchFamily="34" charset="0"/>
                <a:ea typeface="Verdana" pitchFamily="34" charset="0"/>
                <a:cs typeface="Verdana" pitchFamily="34" charset="0"/>
              </a:rPr>
              <a:t>Thema:		</a:t>
            </a:r>
            <a:r>
              <a:rPr lang="de-DE" b="1" dirty="0" smtClean="0">
                <a:latin typeface="Verdana" pitchFamily="34" charset="0"/>
                <a:ea typeface="Verdana" pitchFamily="34" charset="0"/>
                <a:cs typeface="Verdana" pitchFamily="34" charset="0"/>
              </a:rPr>
              <a:t>Mulden </a:t>
            </a:r>
            <a:endParaRPr lang="de-DE" dirty="0" smtClean="0">
              <a:latin typeface="Verdana" pitchFamily="34" charset="0"/>
              <a:ea typeface="Verdana" pitchFamily="34" charset="0"/>
              <a:cs typeface="Verdana" pitchFamily="34" charset="0"/>
            </a:endParaRPr>
          </a:p>
          <a:p>
            <a:r>
              <a:rPr lang="de-DE" dirty="0" smtClean="0">
                <a:latin typeface="Verdana" pitchFamily="34" charset="0"/>
                <a:ea typeface="Verdana" pitchFamily="34" charset="0"/>
                <a:cs typeface="Verdana" pitchFamily="34" charset="0"/>
              </a:rPr>
              <a:t>		</a:t>
            </a:r>
            <a:endParaRPr lang="de-DE" dirty="0">
              <a:latin typeface="Verdana" pitchFamily="34" charset="0"/>
              <a:ea typeface="Verdana" pitchFamily="34" charset="0"/>
              <a:cs typeface="Verdana" pitchFamily="34" charset="0"/>
            </a:endParaRPr>
          </a:p>
          <a:p>
            <a:r>
              <a:rPr lang="de-DE" dirty="0" smtClean="0">
                <a:latin typeface="Verdana" pitchFamily="34" charset="0"/>
                <a:ea typeface="Verdana" pitchFamily="34" charset="0"/>
                <a:cs typeface="Verdana" pitchFamily="34" charset="0"/>
              </a:rPr>
              <a:t>Referent:	Harald Wunder</a:t>
            </a:r>
          </a:p>
          <a:p>
            <a:r>
              <a:rPr lang="de-DE" dirty="0">
                <a:latin typeface="Verdana" pitchFamily="34" charset="0"/>
                <a:ea typeface="Verdana" pitchFamily="34" charset="0"/>
                <a:cs typeface="Verdana" pitchFamily="34" charset="0"/>
              </a:rPr>
              <a:t>	</a:t>
            </a:r>
            <a:r>
              <a:rPr lang="de-DE" dirty="0" smtClean="0">
                <a:latin typeface="Verdana" pitchFamily="34" charset="0"/>
                <a:ea typeface="Verdana" pitchFamily="34" charset="0"/>
                <a:cs typeface="Verdana" pitchFamily="34" charset="0"/>
              </a:rPr>
              <a:t>	</a:t>
            </a:r>
          </a:p>
        </p:txBody>
      </p:sp>
      <p:sp>
        <p:nvSpPr>
          <p:cNvPr id="5" name="Rechteck 4">
            <a:hlinkClick r:id="rId2" action="ppaction://hlinksldjump"/>
          </p:cNvPr>
          <p:cNvSpPr/>
          <p:nvPr/>
        </p:nvSpPr>
        <p:spPr>
          <a:xfrm>
            <a:off x="8855968" y="6597352"/>
            <a:ext cx="288032" cy="260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Tree>
    <p:extLst>
      <p:ext uri="{BB962C8B-B14F-4D97-AF65-F5344CB8AC3E}">
        <p14:creationId xmlns:p14="http://schemas.microsoft.com/office/powerpoint/2010/main" val="38105002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7504" y="188640"/>
            <a:ext cx="8928992"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Mulden</a:t>
            </a:r>
            <a:endParaRPr lang="de-DE" dirty="0">
              <a:latin typeface="Verdana" pitchFamily="34" charset="0"/>
              <a:ea typeface="Verdana" pitchFamily="34" charset="0"/>
              <a:cs typeface="Verdana" pitchFamily="34" charset="0"/>
            </a:endParaRPr>
          </a:p>
        </p:txBody>
      </p:sp>
      <p:sp>
        <p:nvSpPr>
          <p:cNvPr id="5" name="Textfeld 4"/>
          <p:cNvSpPr txBox="1"/>
          <p:nvPr/>
        </p:nvSpPr>
        <p:spPr>
          <a:xfrm>
            <a:off x="251520" y="836712"/>
            <a:ext cx="8856984"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Stammdaten - Mulden</a:t>
            </a:r>
          </a:p>
        </p:txBody>
      </p:sp>
      <p:sp>
        <p:nvSpPr>
          <p:cNvPr id="31" name="Rechteck 30">
            <a:hlinkClick r:id="" action="ppaction://noaction"/>
          </p:cNvPr>
          <p:cNvSpPr/>
          <p:nvPr/>
        </p:nvSpPr>
        <p:spPr>
          <a:xfrm>
            <a:off x="8855968" y="6597352"/>
            <a:ext cx="288032" cy="260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25924"/>
            <a:ext cx="976609"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565" y="1383279"/>
            <a:ext cx="6670352" cy="47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988833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7504" y="188640"/>
            <a:ext cx="8928992"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Mulden</a:t>
            </a:r>
            <a:endParaRPr lang="de-DE" dirty="0">
              <a:latin typeface="Verdana" pitchFamily="34" charset="0"/>
              <a:ea typeface="Verdana" pitchFamily="34" charset="0"/>
              <a:cs typeface="Verdana" pitchFamily="34" charset="0"/>
            </a:endParaRPr>
          </a:p>
        </p:txBody>
      </p:sp>
      <p:sp>
        <p:nvSpPr>
          <p:cNvPr id="5" name="Textfeld 4"/>
          <p:cNvSpPr txBox="1"/>
          <p:nvPr/>
        </p:nvSpPr>
        <p:spPr>
          <a:xfrm>
            <a:off x="251520" y="836712"/>
            <a:ext cx="8856984"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Stammdaten - Mulden</a:t>
            </a:r>
          </a:p>
        </p:txBody>
      </p:sp>
      <p:sp>
        <p:nvSpPr>
          <p:cNvPr id="31" name="Rechteck 30">
            <a:hlinkClick r:id="" action="ppaction://noaction"/>
          </p:cNvPr>
          <p:cNvSpPr/>
          <p:nvPr/>
        </p:nvSpPr>
        <p:spPr>
          <a:xfrm>
            <a:off x="8855968" y="6597352"/>
            <a:ext cx="288032" cy="260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25924"/>
            <a:ext cx="976609"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800" y="1403775"/>
            <a:ext cx="6670353" cy="47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08454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7504" y="188640"/>
            <a:ext cx="8928992"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Mulden</a:t>
            </a:r>
            <a:endParaRPr lang="de-DE" dirty="0">
              <a:latin typeface="Verdana" pitchFamily="34" charset="0"/>
              <a:ea typeface="Verdana" pitchFamily="34" charset="0"/>
              <a:cs typeface="Verdana" pitchFamily="34" charset="0"/>
            </a:endParaRPr>
          </a:p>
        </p:txBody>
      </p:sp>
      <p:sp>
        <p:nvSpPr>
          <p:cNvPr id="5" name="Textfeld 4"/>
          <p:cNvSpPr txBox="1"/>
          <p:nvPr/>
        </p:nvSpPr>
        <p:spPr>
          <a:xfrm>
            <a:off x="251520" y="836712"/>
            <a:ext cx="8856984"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Stammdaten - Mulden</a:t>
            </a:r>
          </a:p>
        </p:txBody>
      </p:sp>
      <p:sp>
        <p:nvSpPr>
          <p:cNvPr id="31" name="Rechteck 30">
            <a:hlinkClick r:id="" action="ppaction://noaction"/>
          </p:cNvPr>
          <p:cNvSpPr/>
          <p:nvPr/>
        </p:nvSpPr>
        <p:spPr>
          <a:xfrm>
            <a:off x="8855968" y="6597352"/>
            <a:ext cx="288032" cy="260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25924"/>
            <a:ext cx="976609"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65" y="1448780"/>
            <a:ext cx="6670353" cy="47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10136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7504" y="188640"/>
            <a:ext cx="8928992"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Mulden</a:t>
            </a:r>
            <a:endParaRPr lang="de-DE" dirty="0">
              <a:latin typeface="Verdana" pitchFamily="34" charset="0"/>
              <a:ea typeface="Verdana" pitchFamily="34" charset="0"/>
              <a:cs typeface="Verdana" pitchFamily="34" charset="0"/>
            </a:endParaRPr>
          </a:p>
        </p:txBody>
      </p:sp>
      <p:sp>
        <p:nvSpPr>
          <p:cNvPr id="5" name="Textfeld 4"/>
          <p:cNvSpPr txBox="1"/>
          <p:nvPr/>
        </p:nvSpPr>
        <p:spPr>
          <a:xfrm>
            <a:off x="251520" y="836712"/>
            <a:ext cx="8856984"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Bestellerfassung</a:t>
            </a:r>
            <a:endParaRPr lang="de-DE" b="1" dirty="0" smtClean="0">
              <a:latin typeface="Verdana" pitchFamily="34" charset="0"/>
              <a:ea typeface="Verdana" pitchFamily="34" charset="0"/>
              <a:cs typeface="Verdana" pitchFamily="34" charset="0"/>
            </a:endParaRPr>
          </a:p>
        </p:txBody>
      </p:sp>
      <p:sp>
        <p:nvSpPr>
          <p:cNvPr id="31" name="Rechteck 30">
            <a:hlinkClick r:id="" action="ppaction://noaction"/>
          </p:cNvPr>
          <p:cNvSpPr/>
          <p:nvPr/>
        </p:nvSpPr>
        <p:spPr>
          <a:xfrm>
            <a:off x="8855968" y="6597352"/>
            <a:ext cx="288032" cy="260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25924"/>
            <a:ext cx="976609"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848" y="1390184"/>
            <a:ext cx="6705740" cy="47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336143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7504" y="188640"/>
            <a:ext cx="8928992"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Mulden</a:t>
            </a:r>
            <a:endParaRPr lang="de-DE" dirty="0">
              <a:latin typeface="Verdana" pitchFamily="34" charset="0"/>
              <a:ea typeface="Verdana" pitchFamily="34" charset="0"/>
              <a:cs typeface="Verdana" pitchFamily="34" charset="0"/>
            </a:endParaRPr>
          </a:p>
        </p:txBody>
      </p:sp>
      <p:sp>
        <p:nvSpPr>
          <p:cNvPr id="5" name="Textfeld 4"/>
          <p:cNvSpPr txBox="1"/>
          <p:nvPr/>
        </p:nvSpPr>
        <p:spPr>
          <a:xfrm>
            <a:off x="251520" y="836712"/>
            <a:ext cx="8856984"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Muldenübersicht / Fahrzeugverplanung</a:t>
            </a:r>
          </a:p>
        </p:txBody>
      </p:sp>
      <p:sp>
        <p:nvSpPr>
          <p:cNvPr id="31" name="Rechteck 30">
            <a:hlinkClick r:id="" action="ppaction://noaction"/>
          </p:cNvPr>
          <p:cNvSpPr/>
          <p:nvPr/>
        </p:nvSpPr>
        <p:spPr>
          <a:xfrm>
            <a:off x="8855968" y="6597352"/>
            <a:ext cx="288032" cy="260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25924"/>
            <a:ext cx="976609"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18466"/>
            <a:ext cx="6670353" cy="47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457228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7504" y="188640"/>
            <a:ext cx="8928992"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Mulden</a:t>
            </a:r>
            <a:endParaRPr lang="de-DE" dirty="0">
              <a:latin typeface="Verdana" pitchFamily="34" charset="0"/>
              <a:ea typeface="Verdana" pitchFamily="34" charset="0"/>
              <a:cs typeface="Verdana" pitchFamily="34" charset="0"/>
            </a:endParaRPr>
          </a:p>
        </p:txBody>
      </p:sp>
      <p:sp>
        <p:nvSpPr>
          <p:cNvPr id="5" name="Textfeld 4"/>
          <p:cNvSpPr txBox="1"/>
          <p:nvPr/>
        </p:nvSpPr>
        <p:spPr>
          <a:xfrm>
            <a:off x="251520" y="836712"/>
            <a:ext cx="8856984"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Muldenübersicht / Fahrzeugverplanung</a:t>
            </a:r>
          </a:p>
        </p:txBody>
      </p:sp>
      <p:sp>
        <p:nvSpPr>
          <p:cNvPr id="31" name="Rechteck 30">
            <a:hlinkClick r:id="" action="ppaction://noaction"/>
          </p:cNvPr>
          <p:cNvSpPr/>
          <p:nvPr/>
        </p:nvSpPr>
        <p:spPr>
          <a:xfrm>
            <a:off x="8855968" y="6597352"/>
            <a:ext cx="288032" cy="260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25924"/>
            <a:ext cx="976609"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03774"/>
            <a:ext cx="6670353" cy="47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87679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7504" y="188640"/>
            <a:ext cx="8928992"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Mulden</a:t>
            </a:r>
            <a:endParaRPr lang="de-DE" dirty="0">
              <a:latin typeface="Verdana" pitchFamily="34" charset="0"/>
              <a:ea typeface="Verdana" pitchFamily="34" charset="0"/>
              <a:cs typeface="Verdana" pitchFamily="34" charset="0"/>
            </a:endParaRPr>
          </a:p>
        </p:txBody>
      </p:sp>
      <p:sp>
        <p:nvSpPr>
          <p:cNvPr id="5" name="Textfeld 4"/>
          <p:cNvSpPr txBox="1"/>
          <p:nvPr/>
        </p:nvSpPr>
        <p:spPr>
          <a:xfrm>
            <a:off x="251520" y="836712"/>
            <a:ext cx="8856984"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Muldenübersicht / Fahrzeugverplanung</a:t>
            </a:r>
          </a:p>
        </p:txBody>
      </p:sp>
      <p:sp>
        <p:nvSpPr>
          <p:cNvPr id="31" name="Rechteck 30">
            <a:hlinkClick r:id="" action="ppaction://noaction"/>
          </p:cNvPr>
          <p:cNvSpPr/>
          <p:nvPr/>
        </p:nvSpPr>
        <p:spPr>
          <a:xfrm>
            <a:off x="8855968" y="6597352"/>
            <a:ext cx="288032" cy="260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25924"/>
            <a:ext cx="976609"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17805"/>
            <a:ext cx="6679507" cy="4788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26025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7504" y="188640"/>
            <a:ext cx="8928992"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Mulden</a:t>
            </a:r>
            <a:endParaRPr lang="de-DE" dirty="0">
              <a:latin typeface="Verdana" pitchFamily="34" charset="0"/>
              <a:ea typeface="Verdana" pitchFamily="34" charset="0"/>
              <a:cs typeface="Verdana" pitchFamily="34" charset="0"/>
            </a:endParaRPr>
          </a:p>
        </p:txBody>
      </p:sp>
      <p:sp>
        <p:nvSpPr>
          <p:cNvPr id="5" name="Textfeld 4"/>
          <p:cNvSpPr txBox="1"/>
          <p:nvPr/>
        </p:nvSpPr>
        <p:spPr>
          <a:xfrm>
            <a:off x="251520" y="836712"/>
            <a:ext cx="8856984"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Muldenübersicht / Fahrzeugverplanung</a:t>
            </a:r>
          </a:p>
        </p:txBody>
      </p:sp>
      <p:sp>
        <p:nvSpPr>
          <p:cNvPr id="31" name="Rechteck 30">
            <a:hlinkClick r:id="" action="ppaction://noaction"/>
          </p:cNvPr>
          <p:cNvSpPr/>
          <p:nvPr/>
        </p:nvSpPr>
        <p:spPr>
          <a:xfrm>
            <a:off x="8855968" y="6597352"/>
            <a:ext cx="288032" cy="260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25924"/>
            <a:ext cx="976609"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1448780"/>
            <a:ext cx="6663297" cy="4782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522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7504" y="188640"/>
            <a:ext cx="8928992"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Mulden</a:t>
            </a:r>
            <a:endParaRPr lang="de-DE" dirty="0">
              <a:latin typeface="Verdana" pitchFamily="34" charset="0"/>
              <a:ea typeface="Verdana" pitchFamily="34" charset="0"/>
              <a:cs typeface="Verdana" pitchFamily="34" charset="0"/>
            </a:endParaRPr>
          </a:p>
        </p:txBody>
      </p:sp>
      <p:sp>
        <p:nvSpPr>
          <p:cNvPr id="5" name="Textfeld 4"/>
          <p:cNvSpPr txBox="1"/>
          <p:nvPr/>
        </p:nvSpPr>
        <p:spPr>
          <a:xfrm>
            <a:off x="251520" y="836712"/>
            <a:ext cx="8856984"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Muldenübersicht / Fahrzeugverplanung</a:t>
            </a:r>
          </a:p>
        </p:txBody>
      </p:sp>
      <p:sp>
        <p:nvSpPr>
          <p:cNvPr id="31" name="Rechteck 30">
            <a:hlinkClick r:id="" action="ppaction://noaction"/>
          </p:cNvPr>
          <p:cNvSpPr/>
          <p:nvPr/>
        </p:nvSpPr>
        <p:spPr>
          <a:xfrm>
            <a:off x="8855968" y="6597352"/>
            <a:ext cx="288032" cy="260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25924"/>
            <a:ext cx="976609"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48781"/>
            <a:ext cx="6670353" cy="47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1036" y="2708920"/>
            <a:ext cx="4151319" cy="2657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78329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additive="base">
                                        <p:cTn id="7" dur="500" fill="hold"/>
                                        <p:tgtEl>
                                          <p:spTgt spid="11267"/>
                                        </p:tgtEl>
                                        <p:attrNameLst>
                                          <p:attrName>ppt_x</p:attrName>
                                        </p:attrNameLst>
                                      </p:cBhvr>
                                      <p:tavLst>
                                        <p:tav tm="0">
                                          <p:val>
                                            <p:strVal val="#ppt_x"/>
                                          </p:val>
                                        </p:tav>
                                        <p:tav tm="100000">
                                          <p:val>
                                            <p:strVal val="#ppt_x"/>
                                          </p:val>
                                        </p:tav>
                                      </p:tavLst>
                                    </p:anim>
                                    <p:anim calcmode="lin" valueType="num">
                                      <p:cBhvr additive="base">
                                        <p:cTn id="8"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7504" y="188640"/>
            <a:ext cx="8928992"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Mulden</a:t>
            </a:r>
            <a:endParaRPr lang="de-DE" dirty="0">
              <a:latin typeface="Verdana" pitchFamily="34" charset="0"/>
              <a:ea typeface="Verdana" pitchFamily="34" charset="0"/>
              <a:cs typeface="Verdana" pitchFamily="34" charset="0"/>
            </a:endParaRPr>
          </a:p>
        </p:txBody>
      </p:sp>
      <p:sp>
        <p:nvSpPr>
          <p:cNvPr id="5" name="Textfeld 4"/>
          <p:cNvSpPr txBox="1"/>
          <p:nvPr/>
        </p:nvSpPr>
        <p:spPr>
          <a:xfrm>
            <a:off x="251520" y="836712"/>
            <a:ext cx="8856984"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Muldenübersicht / Fahrzeugverplanung</a:t>
            </a:r>
          </a:p>
        </p:txBody>
      </p:sp>
      <p:sp>
        <p:nvSpPr>
          <p:cNvPr id="31" name="Rechteck 30">
            <a:hlinkClick r:id="" action="ppaction://noaction"/>
          </p:cNvPr>
          <p:cNvSpPr/>
          <p:nvPr/>
        </p:nvSpPr>
        <p:spPr>
          <a:xfrm>
            <a:off x="8855968" y="6597352"/>
            <a:ext cx="288032" cy="260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25924"/>
            <a:ext cx="976609"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48781"/>
            <a:ext cx="6670353" cy="47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6467" y="2438890"/>
            <a:ext cx="3760458" cy="2407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37958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eck 30">
            <a:hlinkClick r:id="" action="ppaction://noaction"/>
          </p:cNvPr>
          <p:cNvSpPr/>
          <p:nvPr/>
        </p:nvSpPr>
        <p:spPr>
          <a:xfrm>
            <a:off x="8855968" y="6597352"/>
            <a:ext cx="288032" cy="260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2" name="Textfeld 1"/>
          <p:cNvSpPr txBox="1"/>
          <p:nvPr/>
        </p:nvSpPr>
        <p:spPr>
          <a:xfrm>
            <a:off x="395536" y="1052736"/>
            <a:ext cx="3744416" cy="1323439"/>
          </a:xfrm>
          <a:prstGeom prst="rect">
            <a:avLst/>
          </a:prstGeom>
          <a:noFill/>
        </p:spPr>
        <p:txBody>
          <a:bodyPr wrap="square" rtlCol="0">
            <a:spAutoFit/>
          </a:bodyPr>
          <a:lstStyle/>
          <a:p>
            <a:pPr algn="ctr"/>
            <a:r>
              <a:rPr lang="de-DE" sz="8000" b="1" dirty="0" smtClean="0"/>
              <a:t>Mulden</a:t>
            </a:r>
            <a:endParaRPr lang="de-DE" sz="8000" b="1" dirty="0"/>
          </a:p>
        </p:txBody>
      </p:sp>
      <p:sp>
        <p:nvSpPr>
          <p:cNvPr id="7" name="Textfeld 6"/>
          <p:cNvSpPr txBox="1"/>
          <p:nvPr/>
        </p:nvSpPr>
        <p:spPr>
          <a:xfrm>
            <a:off x="107504" y="188640"/>
            <a:ext cx="8928992"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Anwendertagung 2014</a:t>
            </a:r>
            <a:endParaRPr lang="de-DE" dirty="0">
              <a:latin typeface="Verdana" pitchFamily="34" charset="0"/>
              <a:ea typeface="Verdana" pitchFamily="34" charset="0"/>
              <a:cs typeface="Verdana" pitchFamily="34" charset="0"/>
            </a:endParaRPr>
          </a:p>
        </p:txBody>
      </p:sp>
      <p:pic>
        <p:nvPicPr>
          <p:cNvPr id="1029" name="Picture 5"/>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9614"/>
                    </a14:imgEffect>
                  </a14:imgLayer>
                </a14:imgProps>
              </a:ext>
              <a:ext uri="{28A0092B-C50C-407E-A947-70E740481C1C}">
                <a14:useLocalDpi xmlns:a14="http://schemas.microsoft.com/office/drawing/2010/main" val="0"/>
              </a:ext>
            </a:extLst>
          </a:blip>
          <a:srcRect/>
          <a:stretch>
            <a:fillRect/>
          </a:stretch>
        </p:blipFill>
        <p:spPr bwMode="auto">
          <a:xfrm>
            <a:off x="501259" y="2996952"/>
            <a:ext cx="4397066" cy="190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154" r="100000"/>
                    </a14:imgEffect>
                  </a14:imgLayer>
                </a14:imgProps>
              </a:ext>
              <a:ext uri="{28A0092B-C50C-407E-A947-70E740481C1C}">
                <a14:useLocalDpi xmlns:a14="http://schemas.microsoft.com/office/drawing/2010/main" val="0"/>
              </a:ext>
            </a:extLst>
          </a:blip>
          <a:srcRect/>
          <a:stretch>
            <a:fillRect/>
          </a:stretch>
        </p:blipFill>
        <p:spPr bwMode="auto">
          <a:xfrm>
            <a:off x="3346631" y="4941168"/>
            <a:ext cx="3103388" cy="1372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9713" l="0" r="100000"/>
                    </a14:imgEffect>
                  </a14:imgLayer>
                </a14:imgProps>
              </a:ext>
              <a:ext uri="{28A0092B-C50C-407E-A947-70E740481C1C}">
                <a14:useLocalDpi xmlns:a14="http://schemas.microsoft.com/office/drawing/2010/main" val="0"/>
              </a:ext>
            </a:extLst>
          </a:blip>
          <a:srcRect/>
          <a:stretch>
            <a:fillRect/>
          </a:stretch>
        </p:blipFill>
        <p:spPr bwMode="auto">
          <a:xfrm>
            <a:off x="5995907" y="3212976"/>
            <a:ext cx="3004077" cy="1374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743" b="100000" l="0" r="100000"/>
                    </a14:imgEffect>
                  </a14:imgLayer>
                </a14:imgProps>
              </a:ext>
              <a:ext uri="{28A0092B-C50C-407E-A947-70E740481C1C}">
                <a14:useLocalDpi xmlns:a14="http://schemas.microsoft.com/office/drawing/2010/main" val="0"/>
              </a:ext>
            </a:extLst>
          </a:blip>
          <a:srcRect/>
          <a:stretch>
            <a:fillRect/>
          </a:stretch>
        </p:blipFill>
        <p:spPr bwMode="auto">
          <a:xfrm>
            <a:off x="4567411" y="1749901"/>
            <a:ext cx="2809420" cy="993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454925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7504" y="188640"/>
            <a:ext cx="8928992"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Mulden</a:t>
            </a:r>
            <a:endParaRPr lang="de-DE" dirty="0">
              <a:latin typeface="Verdana" pitchFamily="34" charset="0"/>
              <a:ea typeface="Verdana" pitchFamily="34" charset="0"/>
              <a:cs typeface="Verdana" pitchFamily="34" charset="0"/>
            </a:endParaRPr>
          </a:p>
        </p:txBody>
      </p:sp>
      <p:sp>
        <p:nvSpPr>
          <p:cNvPr id="5" name="Textfeld 4"/>
          <p:cNvSpPr txBox="1"/>
          <p:nvPr/>
        </p:nvSpPr>
        <p:spPr>
          <a:xfrm>
            <a:off x="251520" y="836712"/>
            <a:ext cx="8856984"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Muldenübersicht / Fahrzeugverplanung</a:t>
            </a:r>
          </a:p>
        </p:txBody>
      </p:sp>
      <p:sp>
        <p:nvSpPr>
          <p:cNvPr id="31" name="Rechteck 30">
            <a:hlinkClick r:id="" action="ppaction://noaction"/>
          </p:cNvPr>
          <p:cNvSpPr/>
          <p:nvPr/>
        </p:nvSpPr>
        <p:spPr>
          <a:xfrm>
            <a:off x="8855968" y="6597352"/>
            <a:ext cx="288032" cy="260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25924"/>
            <a:ext cx="976609"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48781"/>
            <a:ext cx="6670353" cy="47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2536313"/>
            <a:ext cx="4081027" cy="2612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77245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7504" y="188640"/>
            <a:ext cx="8928992"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Mulden</a:t>
            </a:r>
            <a:endParaRPr lang="de-DE" dirty="0">
              <a:latin typeface="Verdana" pitchFamily="34" charset="0"/>
              <a:ea typeface="Verdana" pitchFamily="34" charset="0"/>
              <a:cs typeface="Verdana" pitchFamily="34" charset="0"/>
            </a:endParaRPr>
          </a:p>
        </p:txBody>
      </p:sp>
      <p:sp>
        <p:nvSpPr>
          <p:cNvPr id="5" name="Textfeld 4"/>
          <p:cNvSpPr txBox="1"/>
          <p:nvPr/>
        </p:nvSpPr>
        <p:spPr>
          <a:xfrm>
            <a:off x="251520" y="836712"/>
            <a:ext cx="8856984"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Muldenübersicht / Fahrzeugverplanung</a:t>
            </a:r>
          </a:p>
        </p:txBody>
      </p:sp>
      <p:sp>
        <p:nvSpPr>
          <p:cNvPr id="31" name="Rechteck 30">
            <a:hlinkClick r:id="" action="ppaction://noaction"/>
          </p:cNvPr>
          <p:cNvSpPr/>
          <p:nvPr/>
        </p:nvSpPr>
        <p:spPr>
          <a:xfrm>
            <a:off x="8855968" y="6597352"/>
            <a:ext cx="288032" cy="260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25924"/>
            <a:ext cx="976609"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48781"/>
            <a:ext cx="6670353" cy="47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6675" y="2843935"/>
            <a:ext cx="4408645" cy="166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50019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7504" y="188640"/>
            <a:ext cx="8928992"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Mulden</a:t>
            </a:r>
            <a:endParaRPr lang="de-DE" dirty="0">
              <a:latin typeface="Verdana" pitchFamily="34" charset="0"/>
              <a:ea typeface="Verdana" pitchFamily="34" charset="0"/>
              <a:cs typeface="Verdana" pitchFamily="34" charset="0"/>
            </a:endParaRPr>
          </a:p>
        </p:txBody>
      </p:sp>
      <p:sp>
        <p:nvSpPr>
          <p:cNvPr id="5" name="Textfeld 4"/>
          <p:cNvSpPr txBox="1"/>
          <p:nvPr/>
        </p:nvSpPr>
        <p:spPr>
          <a:xfrm>
            <a:off x="251520" y="836712"/>
            <a:ext cx="8856984"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Korrektur Bestellung</a:t>
            </a:r>
            <a:endParaRPr lang="de-DE" b="1" dirty="0" smtClean="0">
              <a:latin typeface="Verdana" pitchFamily="34" charset="0"/>
              <a:ea typeface="Verdana" pitchFamily="34" charset="0"/>
              <a:cs typeface="Verdana" pitchFamily="34" charset="0"/>
            </a:endParaRPr>
          </a:p>
        </p:txBody>
      </p:sp>
      <p:sp>
        <p:nvSpPr>
          <p:cNvPr id="31" name="Rechteck 30">
            <a:hlinkClick r:id="" action="ppaction://noaction"/>
          </p:cNvPr>
          <p:cNvSpPr/>
          <p:nvPr/>
        </p:nvSpPr>
        <p:spPr>
          <a:xfrm>
            <a:off x="8855968" y="6597352"/>
            <a:ext cx="288032" cy="260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25924"/>
            <a:ext cx="976609"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45" y="1448781"/>
            <a:ext cx="6670354" cy="47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bgerundetes Rechteck 1"/>
          <p:cNvSpPr/>
          <p:nvPr/>
        </p:nvSpPr>
        <p:spPr>
          <a:xfrm>
            <a:off x="341530" y="5049180"/>
            <a:ext cx="2880320" cy="630070"/>
          </a:xfrm>
          <a:prstGeom prst="roundRect">
            <a:avLst/>
          </a:prstGeom>
          <a:noFill/>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noFill/>
            </a:endParaRPr>
          </a:p>
        </p:txBody>
      </p:sp>
    </p:spTree>
    <p:extLst>
      <p:ext uri="{BB962C8B-B14F-4D97-AF65-F5344CB8AC3E}">
        <p14:creationId xmlns:p14="http://schemas.microsoft.com/office/powerpoint/2010/main" val="306213990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7504" y="188640"/>
            <a:ext cx="8928992"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Mulden</a:t>
            </a:r>
            <a:endParaRPr lang="de-DE" dirty="0">
              <a:latin typeface="Verdana" pitchFamily="34" charset="0"/>
              <a:ea typeface="Verdana" pitchFamily="34" charset="0"/>
              <a:cs typeface="Verdana" pitchFamily="34" charset="0"/>
            </a:endParaRPr>
          </a:p>
        </p:txBody>
      </p:sp>
      <p:sp>
        <p:nvSpPr>
          <p:cNvPr id="5" name="Textfeld 4"/>
          <p:cNvSpPr txBox="1"/>
          <p:nvPr/>
        </p:nvSpPr>
        <p:spPr>
          <a:xfrm>
            <a:off x="251520" y="836712"/>
            <a:ext cx="8856984"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Korrektur Bestellung</a:t>
            </a:r>
            <a:endParaRPr lang="de-DE" b="1" dirty="0" smtClean="0">
              <a:latin typeface="Verdana" pitchFamily="34" charset="0"/>
              <a:ea typeface="Verdana" pitchFamily="34" charset="0"/>
              <a:cs typeface="Verdana" pitchFamily="34" charset="0"/>
            </a:endParaRPr>
          </a:p>
        </p:txBody>
      </p:sp>
      <p:sp>
        <p:nvSpPr>
          <p:cNvPr id="31" name="Rechteck 30">
            <a:hlinkClick r:id="" action="ppaction://noaction"/>
          </p:cNvPr>
          <p:cNvSpPr/>
          <p:nvPr/>
        </p:nvSpPr>
        <p:spPr>
          <a:xfrm>
            <a:off x="8855968" y="6597352"/>
            <a:ext cx="288032" cy="260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25924"/>
            <a:ext cx="976609"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45450"/>
            <a:ext cx="6670354" cy="47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bgerundetes Rechteck 1"/>
          <p:cNvSpPr/>
          <p:nvPr/>
        </p:nvSpPr>
        <p:spPr>
          <a:xfrm>
            <a:off x="341530" y="5049180"/>
            <a:ext cx="2880320" cy="630070"/>
          </a:xfrm>
          <a:prstGeom prst="roundRect">
            <a:avLst/>
          </a:prstGeom>
          <a:noFill/>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noFill/>
            </a:endParaRPr>
          </a:p>
        </p:txBody>
      </p:sp>
    </p:spTree>
    <p:extLst>
      <p:ext uri="{BB962C8B-B14F-4D97-AF65-F5344CB8AC3E}">
        <p14:creationId xmlns:p14="http://schemas.microsoft.com/office/powerpoint/2010/main" val="155207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7504" y="188640"/>
            <a:ext cx="8928992"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Mulden</a:t>
            </a:r>
            <a:endParaRPr lang="de-DE" dirty="0">
              <a:latin typeface="Verdana" pitchFamily="34" charset="0"/>
              <a:ea typeface="Verdana" pitchFamily="34" charset="0"/>
              <a:cs typeface="Verdana" pitchFamily="34" charset="0"/>
            </a:endParaRPr>
          </a:p>
        </p:txBody>
      </p:sp>
      <p:sp>
        <p:nvSpPr>
          <p:cNvPr id="5" name="Textfeld 4"/>
          <p:cNvSpPr txBox="1"/>
          <p:nvPr/>
        </p:nvSpPr>
        <p:spPr>
          <a:xfrm>
            <a:off x="251520" y="836712"/>
            <a:ext cx="8856984"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Bestellerfassung</a:t>
            </a:r>
            <a:endParaRPr lang="de-DE" b="1" dirty="0" smtClean="0">
              <a:latin typeface="Verdana" pitchFamily="34" charset="0"/>
              <a:ea typeface="Verdana" pitchFamily="34" charset="0"/>
              <a:cs typeface="Verdana" pitchFamily="34" charset="0"/>
            </a:endParaRPr>
          </a:p>
        </p:txBody>
      </p:sp>
      <p:sp>
        <p:nvSpPr>
          <p:cNvPr id="31" name="Rechteck 30">
            <a:hlinkClick r:id="" action="ppaction://noaction"/>
          </p:cNvPr>
          <p:cNvSpPr/>
          <p:nvPr/>
        </p:nvSpPr>
        <p:spPr>
          <a:xfrm>
            <a:off x="8855968" y="6597352"/>
            <a:ext cx="288032" cy="260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25924"/>
            <a:ext cx="976609"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08990"/>
            <a:ext cx="6705740" cy="47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338355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7504" y="188640"/>
            <a:ext cx="8928992"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Mulden</a:t>
            </a:r>
            <a:endParaRPr lang="de-DE" dirty="0">
              <a:latin typeface="Verdana" pitchFamily="34" charset="0"/>
              <a:ea typeface="Verdana" pitchFamily="34" charset="0"/>
              <a:cs typeface="Verdana" pitchFamily="34" charset="0"/>
            </a:endParaRPr>
          </a:p>
        </p:txBody>
      </p:sp>
      <p:sp>
        <p:nvSpPr>
          <p:cNvPr id="5" name="Textfeld 4"/>
          <p:cNvSpPr txBox="1"/>
          <p:nvPr/>
        </p:nvSpPr>
        <p:spPr>
          <a:xfrm>
            <a:off x="251520" y="836712"/>
            <a:ext cx="8856984" cy="646331"/>
          </a:xfrm>
          <a:prstGeom prst="rect">
            <a:avLst/>
          </a:prstGeom>
          <a:noFill/>
        </p:spPr>
        <p:txBody>
          <a:bodyPr wrap="square" rtlCol="0">
            <a:spAutoFit/>
          </a:bodyPr>
          <a:lstStyle/>
          <a:p>
            <a:r>
              <a:rPr lang="de-DE" b="1" dirty="0">
                <a:latin typeface="Verdana" pitchFamily="34" charset="0"/>
                <a:ea typeface="Verdana" pitchFamily="34" charset="0"/>
                <a:cs typeface="Verdana" pitchFamily="34" charset="0"/>
              </a:rPr>
              <a:t>Muldenübersicht / Fahrzeugverplanung</a:t>
            </a:r>
          </a:p>
          <a:p>
            <a:endParaRPr lang="de-DE" b="1" dirty="0" smtClean="0">
              <a:latin typeface="Verdana" pitchFamily="34" charset="0"/>
              <a:ea typeface="Verdana" pitchFamily="34" charset="0"/>
              <a:cs typeface="Verdana" pitchFamily="34" charset="0"/>
            </a:endParaRPr>
          </a:p>
        </p:txBody>
      </p:sp>
      <p:sp>
        <p:nvSpPr>
          <p:cNvPr id="31" name="Rechteck 30">
            <a:hlinkClick r:id="" action="ppaction://noaction"/>
          </p:cNvPr>
          <p:cNvSpPr/>
          <p:nvPr/>
        </p:nvSpPr>
        <p:spPr>
          <a:xfrm>
            <a:off x="8855968" y="6597352"/>
            <a:ext cx="288032" cy="260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25924"/>
            <a:ext cx="976609"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63667"/>
            <a:ext cx="6665151" cy="47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32792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7504" y="188640"/>
            <a:ext cx="8928992"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Mulden</a:t>
            </a:r>
            <a:endParaRPr lang="de-DE" dirty="0">
              <a:latin typeface="Verdana" pitchFamily="34" charset="0"/>
              <a:ea typeface="Verdana" pitchFamily="34" charset="0"/>
              <a:cs typeface="Verdana" pitchFamily="34" charset="0"/>
            </a:endParaRPr>
          </a:p>
        </p:txBody>
      </p:sp>
      <p:sp>
        <p:nvSpPr>
          <p:cNvPr id="5" name="Textfeld 4"/>
          <p:cNvSpPr txBox="1"/>
          <p:nvPr/>
        </p:nvSpPr>
        <p:spPr>
          <a:xfrm>
            <a:off x="251520" y="836712"/>
            <a:ext cx="8856984" cy="369332"/>
          </a:xfrm>
          <a:prstGeom prst="rect">
            <a:avLst/>
          </a:prstGeom>
          <a:noFill/>
        </p:spPr>
        <p:txBody>
          <a:bodyPr wrap="square" rtlCol="0">
            <a:spAutoFit/>
          </a:bodyPr>
          <a:lstStyle/>
          <a:p>
            <a:r>
              <a:rPr lang="de-DE" b="1" dirty="0">
                <a:latin typeface="Verdana" pitchFamily="34" charset="0"/>
                <a:ea typeface="Verdana" pitchFamily="34" charset="0"/>
                <a:cs typeface="Verdana" pitchFamily="34" charset="0"/>
              </a:rPr>
              <a:t>Korrektur </a:t>
            </a:r>
            <a:r>
              <a:rPr lang="de-DE" b="1" dirty="0" smtClean="0">
                <a:latin typeface="Verdana" pitchFamily="34" charset="0"/>
                <a:ea typeface="Verdana" pitchFamily="34" charset="0"/>
                <a:cs typeface="Verdana" pitchFamily="34" charset="0"/>
              </a:rPr>
              <a:t>Bestellung</a:t>
            </a:r>
            <a:endParaRPr lang="de-DE" b="1" dirty="0" smtClean="0">
              <a:latin typeface="Verdana" pitchFamily="34" charset="0"/>
              <a:ea typeface="Verdana" pitchFamily="34" charset="0"/>
              <a:cs typeface="Verdana" pitchFamily="34" charset="0"/>
            </a:endParaRPr>
          </a:p>
        </p:txBody>
      </p:sp>
      <p:sp>
        <p:nvSpPr>
          <p:cNvPr id="31" name="Rechteck 30">
            <a:hlinkClick r:id="" action="ppaction://noaction"/>
          </p:cNvPr>
          <p:cNvSpPr/>
          <p:nvPr/>
        </p:nvSpPr>
        <p:spPr>
          <a:xfrm>
            <a:off x="8855968" y="6597352"/>
            <a:ext cx="288032" cy="260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25924"/>
            <a:ext cx="976609"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38984"/>
            <a:ext cx="6670354" cy="47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bgerundetes Rechteck 2"/>
          <p:cNvSpPr/>
          <p:nvPr/>
        </p:nvSpPr>
        <p:spPr>
          <a:xfrm>
            <a:off x="323528" y="5094185"/>
            <a:ext cx="2880320" cy="630070"/>
          </a:xfrm>
          <a:prstGeom prst="roundRect">
            <a:avLst/>
          </a:prstGeom>
          <a:noFill/>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72531440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7504" y="188640"/>
            <a:ext cx="8928992"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Mulden</a:t>
            </a:r>
            <a:endParaRPr lang="de-DE" dirty="0">
              <a:latin typeface="Verdana" pitchFamily="34" charset="0"/>
              <a:ea typeface="Verdana" pitchFamily="34" charset="0"/>
              <a:cs typeface="Verdana" pitchFamily="34" charset="0"/>
            </a:endParaRPr>
          </a:p>
        </p:txBody>
      </p:sp>
      <p:sp>
        <p:nvSpPr>
          <p:cNvPr id="5" name="Textfeld 4"/>
          <p:cNvSpPr txBox="1"/>
          <p:nvPr/>
        </p:nvSpPr>
        <p:spPr>
          <a:xfrm>
            <a:off x="251520" y="836712"/>
            <a:ext cx="8856984" cy="646331"/>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Bestellerfassung</a:t>
            </a:r>
            <a:endParaRPr lang="de-DE" b="1" dirty="0">
              <a:latin typeface="Verdana" pitchFamily="34" charset="0"/>
              <a:ea typeface="Verdana" pitchFamily="34" charset="0"/>
              <a:cs typeface="Verdana" pitchFamily="34" charset="0"/>
            </a:endParaRPr>
          </a:p>
          <a:p>
            <a:endParaRPr lang="de-DE" b="1" dirty="0" smtClean="0">
              <a:latin typeface="Verdana" pitchFamily="34" charset="0"/>
              <a:ea typeface="Verdana" pitchFamily="34" charset="0"/>
              <a:cs typeface="Verdana" pitchFamily="34" charset="0"/>
            </a:endParaRPr>
          </a:p>
        </p:txBody>
      </p:sp>
      <p:sp>
        <p:nvSpPr>
          <p:cNvPr id="31" name="Rechteck 30">
            <a:hlinkClick r:id="" action="ppaction://noaction"/>
          </p:cNvPr>
          <p:cNvSpPr/>
          <p:nvPr/>
        </p:nvSpPr>
        <p:spPr>
          <a:xfrm>
            <a:off x="8855968" y="6597352"/>
            <a:ext cx="288032" cy="260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25924"/>
            <a:ext cx="976609"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1483043"/>
            <a:ext cx="6705739" cy="47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bgerundetes Rechteck 5"/>
          <p:cNvSpPr/>
          <p:nvPr/>
        </p:nvSpPr>
        <p:spPr>
          <a:xfrm>
            <a:off x="323950" y="4599130"/>
            <a:ext cx="1575175" cy="180020"/>
          </a:xfrm>
          <a:prstGeom prst="roundRect">
            <a:avLst/>
          </a:prstGeom>
          <a:noFill/>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399456129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7504" y="188640"/>
            <a:ext cx="8928992"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Mulden</a:t>
            </a:r>
            <a:endParaRPr lang="de-DE" dirty="0">
              <a:latin typeface="Verdana" pitchFamily="34" charset="0"/>
              <a:ea typeface="Verdana" pitchFamily="34" charset="0"/>
              <a:cs typeface="Verdana" pitchFamily="34" charset="0"/>
            </a:endParaRPr>
          </a:p>
        </p:txBody>
      </p:sp>
      <p:sp>
        <p:nvSpPr>
          <p:cNvPr id="5" name="Textfeld 4"/>
          <p:cNvSpPr txBox="1"/>
          <p:nvPr/>
        </p:nvSpPr>
        <p:spPr>
          <a:xfrm>
            <a:off x="251520" y="836712"/>
            <a:ext cx="8856984"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Rechnungsdruck</a:t>
            </a:r>
            <a:endParaRPr lang="de-DE" b="1" dirty="0" smtClean="0">
              <a:latin typeface="Verdana" pitchFamily="34" charset="0"/>
              <a:ea typeface="Verdana" pitchFamily="34" charset="0"/>
              <a:cs typeface="Verdana" pitchFamily="34" charset="0"/>
            </a:endParaRPr>
          </a:p>
        </p:txBody>
      </p:sp>
      <p:sp>
        <p:nvSpPr>
          <p:cNvPr id="31" name="Rechteck 30">
            <a:hlinkClick r:id="" action="ppaction://noaction"/>
          </p:cNvPr>
          <p:cNvSpPr/>
          <p:nvPr/>
        </p:nvSpPr>
        <p:spPr>
          <a:xfrm>
            <a:off x="8855968" y="6597352"/>
            <a:ext cx="288032" cy="260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25924"/>
            <a:ext cx="976609"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51520" y="1507942"/>
            <a:ext cx="3944832" cy="4702240"/>
          </a:xfrm>
          <a:prstGeom prst="rect">
            <a:avLst/>
          </a:prstGeom>
          <a:noFill/>
          <a:ln w="9525">
            <a:noFill/>
            <a:prstDash val="sysDash"/>
            <a:miter lim="800000"/>
            <a:headEnd/>
            <a:tailEnd/>
          </a:ln>
          <a:effectLst>
            <a:innerShdw blurRad="63500" dist="50800" dir="2700000">
              <a:prstClr val="black">
                <a:alpha val="50000"/>
              </a:prstClr>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9416063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7504" y="188640"/>
            <a:ext cx="8928992"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Mulden</a:t>
            </a:r>
            <a:endParaRPr lang="de-DE" dirty="0">
              <a:latin typeface="Verdana" pitchFamily="34" charset="0"/>
              <a:ea typeface="Verdana" pitchFamily="34" charset="0"/>
              <a:cs typeface="Verdana" pitchFamily="34" charset="0"/>
            </a:endParaRPr>
          </a:p>
        </p:txBody>
      </p:sp>
      <p:sp>
        <p:nvSpPr>
          <p:cNvPr id="5" name="Textfeld 4"/>
          <p:cNvSpPr txBox="1"/>
          <p:nvPr/>
        </p:nvSpPr>
        <p:spPr>
          <a:xfrm>
            <a:off x="251520" y="836712"/>
            <a:ext cx="8856984"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Mulden-Archiv</a:t>
            </a:r>
            <a:endParaRPr lang="de-DE" b="1" dirty="0" smtClean="0">
              <a:latin typeface="Verdana" pitchFamily="34" charset="0"/>
              <a:ea typeface="Verdana" pitchFamily="34" charset="0"/>
              <a:cs typeface="Verdana" pitchFamily="34" charset="0"/>
            </a:endParaRPr>
          </a:p>
        </p:txBody>
      </p:sp>
      <p:sp>
        <p:nvSpPr>
          <p:cNvPr id="31" name="Rechteck 30">
            <a:hlinkClick r:id="" action="ppaction://noaction"/>
          </p:cNvPr>
          <p:cNvSpPr/>
          <p:nvPr/>
        </p:nvSpPr>
        <p:spPr>
          <a:xfrm>
            <a:off x="8855968" y="6597352"/>
            <a:ext cx="288032" cy="260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25924"/>
            <a:ext cx="976609"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040" y="1495408"/>
            <a:ext cx="6670353" cy="47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961496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7504" y="188640"/>
            <a:ext cx="8928992"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Mulden</a:t>
            </a:r>
            <a:endParaRPr lang="de-DE" dirty="0">
              <a:latin typeface="Verdana" pitchFamily="34" charset="0"/>
              <a:ea typeface="Verdana" pitchFamily="34" charset="0"/>
              <a:cs typeface="Verdana" pitchFamily="34" charset="0"/>
            </a:endParaRPr>
          </a:p>
        </p:txBody>
      </p:sp>
      <p:sp>
        <p:nvSpPr>
          <p:cNvPr id="5" name="Textfeld 4"/>
          <p:cNvSpPr txBox="1"/>
          <p:nvPr/>
        </p:nvSpPr>
        <p:spPr>
          <a:xfrm>
            <a:off x="251520" y="836712"/>
            <a:ext cx="8856984"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Definition „Mulde“</a:t>
            </a:r>
          </a:p>
        </p:txBody>
      </p:sp>
      <p:sp>
        <p:nvSpPr>
          <p:cNvPr id="31" name="Rechteck 30">
            <a:hlinkClick r:id="" action="ppaction://noaction"/>
          </p:cNvPr>
          <p:cNvSpPr/>
          <p:nvPr/>
        </p:nvSpPr>
        <p:spPr>
          <a:xfrm>
            <a:off x="8855968" y="6597352"/>
            <a:ext cx="288032" cy="260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6" name="Textfeld 5"/>
          <p:cNvSpPr txBox="1"/>
          <p:nvPr/>
        </p:nvSpPr>
        <p:spPr>
          <a:xfrm>
            <a:off x="251520" y="1340769"/>
            <a:ext cx="7920000" cy="923330"/>
          </a:xfrm>
          <a:prstGeom prst="rect">
            <a:avLst/>
          </a:prstGeom>
          <a:noFill/>
        </p:spPr>
        <p:txBody>
          <a:bodyPr wrap="square" rtlCol="0">
            <a:spAutoFit/>
          </a:bodyPr>
          <a:lstStyle/>
          <a:p>
            <a:r>
              <a:rPr lang="de-DE" dirty="0"/>
              <a:t>Eine </a:t>
            </a:r>
            <a:r>
              <a:rPr lang="de-DE" b="1" dirty="0"/>
              <a:t>Mulde</a:t>
            </a:r>
            <a:r>
              <a:rPr lang="de-DE" dirty="0"/>
              <a:t>, </a:t>
            </a:r>
            <a:r>
              <a:rPr lang="de-DE" b="1" dirty="0"/>
              <a:t>Schuttmulde</a:t>
            </a:r>
            <a:r>
              <a:rPr lang="de-DE" dirty="0"/>
              <a:t> oder </a:t>
            </a:r>
            <a:r>
              <a:rPr lang="de-DE" b="1" dirty="0"/>
              <a:t>Absetzmulde</a:t>
            </a:r>
            <a:r>
              <a:rPr lang="de-DE" dirty="0"/>
              <a:t>, in Deutschland umgangssprachlich auch </a:t>
            </a:r>
            <a:r>
              <a:rPr lang="de-DE" b="1" dirty="0"/>
              <a:t>Container</a:t>
            </a:r>
            <a:r>
              <a:rPr lang="de-DE" dirty="0"/>
              <a:t> genannt, ist ein Behältnis zum Transport von Bauschutt, Mutterboden, Kies u. ä. Hauptsächlich wird sie im Baugewerbe eingesetzt. </a:t>
            </a: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25924"/>
            <a:ext cx="976609"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251520" y="2731969"/>
            <a:ext cx="7920000" cy="1200329"/>
          </a:xfrm>
          <a:prstGeom prst="rect">
            <a:avLst/>
          </a:prstGeom>
          <a:noFill/>
        </p:spPr>
        <p:txBody>
          <a:bodyPr wrap="square" rtlCol="0">
            <a:spAutoFit/>
          </a:bodyPr>
          <a:lstStyle/>
          <a:p>
            <a:r>
              <a:rPr lang="de-DE" dirty="0"/>
              <a:t>Der Vorteil eines solchen Behälters gegenüber einem Kipplastwagen besteht darin, dass die Mulde über längere Zeit abgestellt und befüllt und der Lastwagen anderweitig verwendet werden kann. Außerdem ist die Ladekante niedriger</a:t>
            </a:r>
            <a:r>
              <a:rPr lang="de-DE" dirty="0" smtClean="0"/>
              <a:t>.</a:t>
            </a:r>
            <a:endParaRPr lang="de-DE" dirty="0"/>
          </a:p>
        </p:txBody>
      </p:sp>
      <p:sp>
        <p:nvSpPr>
          <p:cNvPr id="8" name="Textfeld 7"/>
          <p:cNvSpPr txBox="1"/>
          <p:nvPr/>
        </p:nvSpPr>
        <p:spPr>
          <a:xfrm>
            <a:off x="251520" y="4126310"/>
            <a:ext cx="7920000" cy="923330"/>
          </a:xfrm>
          <a:prstGeom prst="rect">
            <a:avLst/>
          </a:prstGeom>
          <a:noFill/>
        </p:spPr>
        <p:txBody>
          <a:bodyPr wrap="square" rtlCol="0">
            <a:spAutoFit/>
          </a:bodyPr>
          <a:lstStyle/>
          <a:p>
            <a:r>
              <a:rPr lang="de-DE" dirty="0"/>
              <a:t>Mulden gibt es in Größen von 1–40 m³ Inhalt.  Sie sind in ihren Maßen und Ausführungen genormt.</a:t>
            </a:r>
          </a:p>
          <a:p>
            <a:endParaRPr lang="de-DE" dirty="0"/>
          </a:p>
        </p:txBody>
      </p:sp>
    </p:spTree>
    <p:extLst>
      <p:ext uri="{BB962C8B-B14F-4D97-AF65-F5344CB8AC3E}">
        <p14:creationId xmlns:p14="http://schemas.microsoft.com/office/powerpoint/2010/main" val="372522630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7504" y="188640"/>
            <a:ext cx="8928992"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Mulden</a:t>
            </a:r>
            <a:endParaRPr lang="de-DE" dirty="0">
              <a:latin typeface="Verdana" pitchFamily="34" charset="0"/>
              <a:ea typeface="Verdana" pitchFamily="34" charset="0"/>
              <a:cs typeface="Verdana" pitchFamily="34" charset="0"/>
            </a:endParaRPr>
          </a:p>
        </p:txBody>
      </p:sp>
      <p:sp>
        <p:nvSpPr>
          <p:cNvPr id="5" name="Textfeld 4"/>
          <p:cNvSpPr txBox="1"/>
          <p:nvPr/>
        </p:nvSpPr>
        <p:spPr>
          <a:xfrm>
            <a:off x="251520" y="836712"/>
            <a:ext cx="8856984"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Mulden-Archiv</a:t>
            </a:r>
            <a:endParaRPr lang="de-DE" b="1" dirty="0" smtClean="0">
              <a:latin typeface="Verdana" pitchFamily="34" charset="0"/>
              <a:ea typeface="Verdana" pitchFamily="34" charset="0"/>
              <a:cs typeface="Verdana" pitchFamily="34" charset="0"/>
            </a:endParaRPr>
          </a:p>
        </p:txBody>
      </p:sp>
      <p:sp>
        <p:nvSpPr>
          <p:cNvPr id="31" name="Rechteck 30">
            <a:hlinkClick r:id="" action="ppaction://noaction"/>
          </p:cNvPr>
          <p:cNvSpPr/>
          <p:nvPr/>
        </p:nvSpPr>
        <p:spPr>
          <a:xfrm>
            <a:off x="8855968" y="6597352"/>
            <a:ext cx="288032" cy="260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25924"/>
            <a:ext cx="976609"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028" y="1495407"/>
            <a:ext cx="6670353" cy="47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97877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7504" y="188640"/>
            <a:ext cx="8928992"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Mulden</a:t>
            </a:r>
            <a:endParaRPr lang="de-DE" dirty="0">
              <a:latin typeface="Verdana" pitchFamily="34" charset="0"/>
              <a:ea typeface="Verdana" pitchFamily="34" charset="0"/>
              <a:cs typeface="Verdana" pitchFamily="34" charset="0"/>
            </a:endParaRPr>
          </a:p>
        </p:txBody>
      </p:sp>
      <p:sp>
        <p:nvSpPr>
          <p:cNvPr id="31" name="Rechteck 30">
            <a:hlinkClick r:id="" action="ppaction://noaction"/>
          </p:cNvPr>
          <p:cNvSpPr/>
          <p:nvPr/>
        </p:nvSpPr>
        <p:spPr>
          <a:xfrm>
            <a:off x="8855968" y="6597352"/>
            <a:ext cx="288032" cy="260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25924"/>
            <a:ext cx="976609"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feld 8"/>
          <p:cNvSpPr txBox="1"/>
          <p:nvPr/>
        </p:nvSpPr>
        <p:spPr>
          <a:xfrm>
            <a:off x="179512" y="836712"/>
            <a:ext cx="8856984" cy="646331"/>
          </a:xfrm>
          <a:prstGeom prst="rect">
            <a:avLst/>
          </a:prstGeom>
          <a:noFill/>
        </p:spPr>
        <p:txBody>
          <a:bodyPr wrap="square" rtlCol="0">
            <a:spAutoFit/>
          </a:bodyPr>
          <a:lstStyle/>
          <a:p>
            <a:r>
              <a:rPr lang="de-DE" b="1" dirty="0" smtClean="0">
                <a:solidFill>
                  <a:prstClr val="black"/>
                </a:solidFill>
                <a:latin typeface="Verdana" pitchFamily="34" charset="0"/>
                <a:ea typeface="Verdana" pitchFamily="34" charset="0"/>
                <a:cs typeface="Verdana" pitchFamily="34" charset="0"/>
              </a:rPr>
              <a:t>Fragen</a:t>
            </a:r>
            <a:endParaRPr lang="de-DE" b="1" dirty="0">
              <a:solidFill>
                <a:prstClr val="black"/>
              </a:solidFill>
              <a:latin typeface="Verdana" pitchFamily="34" charset="0"/>
              <a:ea typeface="Verdana" pitchFamily="34" charset="0"/>
              <a:cs typeface="Verdana" pitchFamily="34" charset="0"/>
            </a:endParaRPr>
          </a:p>
          <a:p>
            <a:endParaRPr lang="de-DE" b="1" dirty="0" smtClean="0">
              <a:solidFill>
                <a:prstClr val="black"/>
              </a:solidFill>
              <a:latin typeface="Verdana" pitchFamily="34" charset="0"/>
              <a:ea typeface="Verdana" pitchFamily="34" charset="0"/>
              <a:cs typeface="Verdana" pitchFamily="34" charset="0"/>
            </a:endParaRPr>
          </a:p>
        </p:txBody>
      </p:sp>
      <p:pic>
        <p:nvPicPr>
          <p:cNvPr id="10" name="Picture 3" descr="C:\Users\harald.wunder\AppData\Local\Microsoft\Windows\Temporary Internet Files\Content.IE5\UQ1U3IIQ\MC900441523[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988840"/>
            <a:ext cx="3528392" cy="3014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69504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8928992"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Anwendertagung 2014</a:t>
            </a:r>
            <a:endParaRPr lang="de-DE" dirty="0">
              <a:latin typeface="Verdana" pitchFamily="34" charset="0"/>
              <a:ea typeface="Verdana" pitchFamily="34" charset="0"/>
              <a:cs typeface="Verdana" pitchFamily="34" charset="0"/>
            </a:endParaRPr>
          </a:p>
        </p:txBody>
      </p:sp>
      <p:sp>
        <p:nvSpPr>
          <p:cNvPr id="4" name="Textfeld 3"/>
          <p:cNvSpPr txBox="1"/>
          <p:nvPr/>
        </p:nvSpPr>
        <p:spPr>
          <a:xfrm>
            <a:off x="179512" y="908720"/>
            <a:ext cx="8856984" cy="2862322"/>
          </a:xfrm>
          <a:prstGeom prst="rect">
            <a:avLst/>
          </a:prstGeom>
          <a:noFill/>
        </p:spPr>
        <p:txBody>
          <a:bodyPr wrap="square" rtlCol="0">
            <a:spAutoFit/>
          </a:bodyPr>
          <a:lstStyle/>
          <a:p>
            <a:endParaRPr lang="de-DE" dirty="0" smtClean="0">
              <a:latin typeface="Verdana" pitchFamily="34" charset="0"/>
              <a:ea typeface="Verdana" pitchFamily="34" charset="0"/>
              <a:cs typeface="Verdana" pitchFamily="34" charset="0"/>
            </a:endParaRPr>
          </a:p>
          <a:p>
            <a:endParaRPr lang="de-DE" dirty="0">
              <a:latin typeface="Verdana" pitchFamily="34" charset="0"/>
              <a:ea typeface="Verdana" pitchFamily="34" charset="0"/>
              <a:cs typeface="Verdana" pitchFamily="34" charset="0"/>
            </a:endParaRPr>
          </a:p>
          <a:p>
            <a:endParaRPr lang="de-DE" dirty="0" smtClean="0">
              <a:latin typeface="Verdana" pitchFamily="34" charset="0"/>
              <a:ea typeface="Verdana" pitchFamily="34" charset="0"/>
              <a:cs typeface="Verdana" pitchFamily="34" charset="0"/>
            </a:endParaRPr>
          </a:p>
          <a:p>
            <a:endParaRPr lang="de-DE" dirty="0">
              <a:latin typeface="Verdana" pitchFamily="34" charset="0"/>
              <a:ea typeface="Verdana" pitchFamily="34" charset="0"/>
              <a:cs typeface="Verdana" pitchFamily="34" charset="0"/>
            </a:endParaRPr>
          </a:p>
          <a:p>
            <a:endParaRPr lang="de-DE" dirty="0" smtClean="0">
              <a:latin typeface="Verdana" pitchFamily="34" charset="0"/>
              <a:ea typeface="Verdana" pitchFamily="34" charset="0"/>
              <a:cs typeface="Verdana" pitchFamily="34" charset="0"/>
            </a:endParaRPr>
          </a:p>
          <a:p>
            <a:endParaRPr lang="de-DE" dirty="0">
              <a:latin typeface="Verdana" pitchFamily="34" charset="0"/>
              <a:ea typeface="Verdana" pitchFamily="34" charset="0"/>
              <a:cs typeface="Verdana" pitchFamily="34" charset="0"/>
            </a:endParaRPr>
          </a:p>
          <a:p>
            <a:endParaRPr lang="de-DE" dirty="0" smtClean="0">
              <a:latin typeface="Verdana" pitchFamily="34" charset="0"/>
              <a:ea typeface="Verdana" pitchFamily="34" charset="0"/>
              <a:cs typeface="Verdana" pitchFamily="34" charset="0"/>
            </a:endParaRPr>
          </a:p>
          <a:p>
            <a:endParaRPr lang="de-DE" dirty="0">
              <a:latin typeface="Verdana" pitchFamily="34" charset="0"/>
              <a:ea typeface="Verdana" pitchFamily="34" charset="0"/>
              <a:cs typeface="Verdana" pitchFamily="34" charset="0"/>
            </a:endParaRPr>
          </a:p>
          <a:p>
            <a:endParaRPr lang="de-DE" dirty="0" smtClean="0">
              <a:latin typeface="Verdana" pitchFamily="34" charset="0"/>
              <a:ea typeface="Verdana" pitchFamily="34" charset="0"/>
              <a:cs typeface="Verdana" pitchFamily="34" charset="0"/>
            </a:endParaRPr>
          </a:p>
          <a:p>
            <a:pPr algn="ctr"/>
            <a:r>
              <a:rPr lang="de-DE" b="1" dirty="0" smtClean="0">
                <a:latin typeface="Verdana" pitchFamily="34" charset="0"/>
                <a:ea typeface="Verdana" pitchFamily="34" charset="0"/>
                <a:cs typeface="Verdana" pitchFamily="34" charset="0"/>
              </a:rPr>
              <a:t>Vielen Dank für Ihre Aufmerksamkeit!</a:t>
            </a:r>
          </a:p>
        </p:txBody>
      </p:sp>
      <p:sp>
        <p:nvSpPr>
          <p:cNvPr id="5" name="Rechteck 4">
            <a:hlinkClick r:id="rId2" action="ppaction://hlinksldjump"/>
          </p:cNvPr>
          <p:cNvSpPr/>
          <p:nvPr/>
        </p:nvSpPr>
        <p:spPr>
          <a:xfrm>
            <a:off x="8855968" y="6597352"/>
            <a:ext cx="288032" cy="260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Tree>
    <p:extLst>
      <p:ext uri="{BB962C8B-B14F-4D97-AF65-F5344CB8AC3E}">
        <p14:creationId xmlns:p14="http://schemas.microsoft.com/office/powerpoint/2010/main" val="286288645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7504" y="188640"/>
            <a:ext cx="8928992"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Mulden</a:t>
            </a:r>
            <a:endParaRPr lang="de-DE" dirty="0">
              <a:latin typeface="Verdana" pitchFamily="34" charset="0"/>
              <a:ea typeface="Verdana" pitchFamily="34" charset="0"/>
              <a:cs typeface="Verdana" pitchFamily="34" charset="0"/>
            </a:endParaRPr>
          </a:p>
        </p:txBody>
      </p:sp>
      <p:sp>
        <p:nvSpPr>
          <p:cNvPr id="5" name="Textfeld 4"/>
          <p:cNvSpPr txBox="1"/>
          <p:nvPr/>
        </p:nvSpPr>
        <p:spPr>
          <a:xfrm>
            <a:off x="251520" y="836712"/>
            <a:ext cx="8856984"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Anforderung</a:t>
            </a:r>
          </a:p>
        </p:txBody>
      </p:sp>
      <p:sp>
        <p:nvSpPr>
          <p:cNvPr id="31" name="Rechteck 30">
            <a:hlinkClick r:id="" action="ppaction://noaction"/>
          </p:cNvPr>
          <p:cNvSpPr/>
          <p:nvPr/>
        </p:nvSpPr>
        <p:spPr>
          <a:xfrm>
            <a:off x="8855968" y="6597352"/>
            <a:ext cx="288032" cy="260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sp>
        <p:nvSpPr>
          <p:cNvPr id="6" name="Textfeld 5"/>
          <p:cNvSpPr txBox="1"/>
          <p:nvPr/>
        </p:nvSpPr>
        <p:spPr>
          <a:xfrm>
            <a:off x="251520" y="1350538"/>
            <a:ext cx="8604448" cy="369332"/>
          </a:xfrm>
          <a:prstGeom prst="rect">
            <a:avLst/>
          </a:prstGeom>
          <a:noFill/>
        </p:spPr>
        <p:txBody>
          <a:bodyPr wrap="square" rtlCol="0">
            <a:spAutoFit/>
          </a:bodyPr>
          <a:lstStyle/>
          <a:p>
            <a:pPr marL="285750" indent="-285750">
              <a:buFont typeface="Courier New" panose="02070309020205020404" pitchFamily="49" charset="0"/>
              <a:buChar char="o"/>
            </a:pPr>
            <a:r>
              <a:rPr lang="de-DE" dirty="0" smtClean="0"/>
              <a:t>Verwendung der </a:t>
            </a:r>
            <a:r>
              <a:rPr lang="de-DE" b="1" i="1" dirty="0" smtClean="0">
                <a:solidFill>
                  <a:srgbClr val="FF0000"/>
                </a:solidFill>
              </a:rPr>
              <a:t>X</a:t>
            </a:r>
            <a:r>
              <a:rPr lang="de-DE" b="1" i="1" dirty="0" smtClean="0">
                <a:solidFill>
                  <a:prstClr val="black"/>
                </a:solidFill>
              </a:rPr>
              <a:t>-oil</a:t>
            </a:r>
            <a:r>
              <a:rPr lang="de-DE" dirty="0" smtClean="0"/>
              <a:t>-Standard-Programme für Auftragserfassung/-Korrektur</a:t>
            </a:r>
            <a:endParaRPr lang="de-DE" dirty="0" smtClean="0"/>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25924"/>
            <a:ext cx="976609"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feld 10"/>
          <p:cNvSpPr txBox="1"/>
          <p:nvPr/>
        </p:nvSpPr>
        <p:spPr>
          <a:xfrm>
            <a:off x="251520" y="1877640"/>
            <a:ext cx="8604448" cy="1477328"/>
          </a:xfrm>
          <a:prstGeom prst="rect">
            <a:avLst/>
          </a:prstGeom>
          <a:noFill/>
        </p:spPr>
        <p:txBody>
          <a:bodyPr wrap="square" rtlCol="0">
            <a:spAutoFit/>
          </a:bodyPr>
          <a:lstStyle/>
          <a:p>
            <a:pPr marL="285750" lvl="0" indent="-285750">
              <a:buFont typeface="Courier New" panose="02070309020205020404" pitchFamily="49" charset="0"/>
              <a:buChar char="o"/>
            </a:pPr>
            <a:r>
              <a:rPr lang="de-DE" dirty="0"/>
              <a:t>Erfassung der </a:t>
            </a:r>
            <a:r>
              <a:rPr lang="de-DE" b="1" dirty="0"/>
              <a:t>Mulden-Vorgänge </a:t>
            </a:r>
            <a:r>
              <a:rPr lang="de-DE" dirty="0"/>
              <a:t>als Auftrag über den Telefonverkauf</a:t>
            </a:r>
          </a:p>
          <a:p>
            <a:pPr marL="742950" lvl="1" indent="-285750">
              <a:buFont typeface="Wingdings" panose="05000000000000000000" pitchFamily="2" charset="2"/>
              <a:buChar char="§"/>
            </a:pPr>
            <a:r>
              <a:rPr lang="de-DE" dirty="0"/>
              <a:t>Stellen</a:t>
            </a:r>
          </a:p>
          <a:p>
            <a:pPr marL="742950" lvl="1" indent="-285750">
              <a:buFont typeface="Wingdings" panose="05000000000000000000" pitchFamily="2" charset="2"/>
              <a:buChar char="§"/>
            </a:pPr>
            <a:r>
              <a:rPr lang="de-DE" dirty="0"/>
              <a:t>Abholen</a:t>
            </a:r>
          </a:p>
          <a:p>
            <a:pPr marL="742950" lvl="1" indent="-285750">
              <a:buFont typeface="Wingdings" panose="05000000000000000000" pitchFamily="2" charset="2"/>
              <a:buChar char="§"/>
            </a:pPr>
            <a:r>
              <a:rPr lang="de-DE" dirty="0"/>
              <a:t>Verstellen</a:t>
            </a:r>
          </a:p>
          <a:p>
            <a:pPr marL="742950" lvl="1" indent="-285750">
              <a:buFont typeface="Wingdings" panose="05000000000000000000" pitchFamily="2" charset="2"/>
              <a:buChar char="§"/>
            </a:pPr>
            <a:r>
              <a:rPr lang="de-DE" dirty="0"/>
              <a:t>Wechseln</a:t>
            </a:r>
          </a:p>
        </p:txBody>
      </p:sp>
      <p:sp>
        <p:nvSpPr>
          <p:cNvPr id="14" name="Textfeld 13"/>
          <p:cNvSpPr txBox="1"/>
          <p:nvPr/>
        </p:nvSpPr>
        <p:spPr>
          <a:xfrm>
            <a:off x="269776" y="3483297"/>
            <a:ext cx="8604448" cy="646331"/>
          </a:xfrm>
          <a:prstGeom prst="rect">
            <a:avLst/>
          </a:prstGeom>
          <a:noFill/>
        </p:spPr>
        <p:txBody>
          <a:bodyPr wrap="square" rtlCol="0">
            <a:spAutoFit/>
          </a:bodyPr>
          <a:lstStyle/>
          <a:p>
            <a:pPr marL="285750" lvl="0" indent="-285750">
              <a:buFont typeface="Courier New" panose="02070309020205020404" pitchFamily="49" charset="0"/>
              <a:buChar char="o"/>
            </a:pPr>
            <a:r>
              <a:rPr lang="de-DE" dirty="0" smtClean="0"/>
              <a:t>Auftragskorrektur:</a:t>
            </a:r>
            <a:r>
              <a:rPr lang="de-DE" dirty="0"/>
              <a:t/>
            </a:r>
            <a:br>
              <a:rPr lang="de-DE" dirty="0"/>
            </a:br>
            <a:r>
              <a:rPr lang="de-DE" dirty="0"/>
              <a:t>Rückerfassung der Mulden-Daten (Mulden-</a:t>
            </a:r>
            <a:r>
              <a:rPr lang="de-DE" dirty="0" err="1"/>
              <a:t>Nr</a:t>
            </a:r>
            <a:r>
              <a:rPr lang="de-DE" dirty="0"/>
              <a:t>, Rapport, Datum, Uhrzeit)</a:t>
            </a:r>
          </a:p>
        </p:txBody>
      </p:sp>
      <p:sp>
        <p:nvSpPr>
          <p:cNvPr id="16" name="Textfeld 15"/>
          <p:cNvSpPr txBox="1"/>
          <p:nvPr/>
        </p:nvSpPr>
        <p:spPr>
          <a:xfrm>
            <a:off x="269776" y="4329100"/>
            <a:ext cx="8604448" cy="646331"/>
          </a:xfrm>
          <a:prstGeom prst="rect">
            <a:avLst/>
          </a:prstGeom>
          <a:noFill/>
        </p:spPr>
        <p:txBody>
          <a:bodyPr wrap="square" rtlCol="0">
            <a:spAutoFit/>
          </a:bodyPr>
          <a:lstStyle/>
          <a:p>
            <a:pPr marL="285750" lvl="0" indent="-285750">
              <a:buFont typeface="Courier New" panose="02070309020205020404" pitchFamily="49" charset="0"/>
              <a:buChar char="o"/>
            </a:pPr>
            <a:r>
              <a:rPr lang="de-DE" dirty="0" smtClean="0"/>
              <a:t>Rechnung:</a:t>
            </a:r>
            <a:r>
              <a:rPr lang="de-DE" dirty="0"/>
              <a:t/>
            </a:r>
            <a:br>
              <a:rPr lang="de-DE" dirty="0"/>
            </a:br>
            <a:r>
              <a:rPr lang="de-DE" dirty="0"/>
              <a:t>Zusammenfassung mehrerer Aufträge nach Mulden + Andruck </a:t>
            </a:r>
            <a:r>
              <a:rPr lang="de-DE" dirty="0" smtClean="0"/>
              <a:t>Mulden-Daten</a:t>
            </a:r>
            <a:endParaRPr lang="de-DE" dirty="0"/>
          </a:p>
        </p:txBody>
      </p:sp>
      <p:sp>
        <p:nvSpPr>
          <p:cNvPr id="17" name="Textfeld 16"/>
          <p:cNvSpPr txBox="1"/>
          <p:nvPr/>
        </p:nvSpPr>
        <p:spPr>
          <a:xfrm>
            <a:off x="269776" y="5139190"/>
            <a:ext cx="8604448" cy="646331"/>
          </a:xfrm>
          <a:prstGeom prst="rect">
            <a:avLst/>
          </a:prstGeom>
          <a:noFill/>
        </p:spPr>
        <p:txBody>
          <a:bodyPr wrap="square" rtlCol="0">
            <a:spAutoFit/>
          </a:bodyPr>
          <a:lstStyle/>
          <a:p>
            <a:pPr marL="285750" lvl="0" indent="-285750">
              <a:buFont typeface="Courier New" panose="02070309020205020404" pitchFamily="49" charset="0"/>
              <a:buChar char="o"/>
            </a:pPr>
            <a:r>
              <a:rPr lang="de-DE" dirty="0"/>
              <a:t>Verwaltung und Verrechnung </a:t>
            </a:r>
            <a:r>
              <a:rPr lang="de-DE" dirty="0" smtClean="0"/>
              <a:t>Sortiergut:</a:t>
            </a:r>
            <a:r>
              <a:rPr lang="de-DE" dirty="0"/>
              <a:t/>
            </a:r>
            <a:br>
              <a:rPr lang="de-DE" dirty="0"/>
            </a:br>
            <a:r>
              <a:rPr lang="de-DE" dirty="0">
                <a:sym typeface="Wingdings"/>
              </a:rPr>
              <a:t></a:t>
            </a:r>
            <a:r>
              <a:rPr lang="de-DE" dirty="0"/>
              <a:t> Bestandsverwaltung / Wareneingangsrechnung </a:t>
            </a:r>
            <a:r>
              <a:rPr lang="de-DE" dirty="0">
                <a:sym typeface="Wingdings"/>
              </a:rPr>
              <a:t></a:t>
            </a:r>
            <a:r>
              <a:rPr lang="de-DE" dirty="0"/>
              <a:t> </a:t>
            </a:r>
            <a:r>
              <a:rPr lang="de-DE" b="1" i="1" dirty="0">
                <a:solidFill>
                  <a:srgbClr val="FF0000"/>
                </a:solidFill>
              </a:rPr>
              <a:t>X</a:t>
            </a:r>
            <a:r>
              <a:rPr lang="de-DE" b="1" i="1" dirty="0">
                <a:solidFill>
                  <a:prstClr val="black"/>
                </a:solidFill>
              </a:rPr>
              <a:t>-oil</a:t>
            </a:r>
            <a:r>
              <a:rPr lang="de-DE" dirty="0" smtClean="0"/>
              <a:t>-Standard</a:t>
            </a:r>
            <a:endParaRPr lang="de-DE" dirty="0"/>
          </a:p>
        </p:txBody>
      </p:sp>
    </p:spTree>
    <p:extLst>
      <p:ext uri="{BB962C8B-B14F-4D97-AF65-F5344CB8AC3E}">
        <p14:creationId xmlns:p14="http://schemas.microsoft.com/office/powerpoint/2010/main" val="135295191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4"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7504" y="188640"/>
            <a:ext cx="8928992"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Mulden</a:t>
            </a:r>
            <a:endParaRPr lang="de-DE" dirty="0">
              <a:latin typeface="Verdana" pitchFamily="34" charset="0"/>
              <a:ea typeface="Verdana" pitchFamily="34" charset="0"/>
              <a:cs typeface="Verdana" pitchFamily="34" charset="0"/>
            </a:endParaRPr>
          </a:p>
        </p:txBody>
      </p:sp>
      <p:sp>
        <p:nvSpPr>
          <p:cNvPr id="5" name="Textfeld 4"/>
          <p:cNvSpPr txBox="1"/>
          <p:nvPr/>
        </p:nvSpPr>
        <p:spPr>
          <a:xfrm>
            <a:off x="251520" y="836712"/>
            <a:ext cx="8856984"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Anforderung</a:t>
            </a:r>
          </a:p>
        </p:txBody>
      </p:sp>
      <p:sp>
        <p:nvSpPr>
          <p:cNvPr id="31" name="Rechteck 30">
            <a:hlinkClick r:id="" action="ppaction://noaction"/>
          </p:cNvPr>
          <p:cNvSpPr/>
          <p:nvPr/>
        </p:nvSpPr>
        <p:spPr>
          <a:xfrm>
            <a:off x="8855968" y="6597352"/>
            <a:ext cx="288032" cy="260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25924"/>
            <a:ext cx="976609"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feld 10"/>
          <p:cNvSpPr txBox="1"/>
          <p:nvPr/>
        </p:nvSpPr>
        <p:spPr>
          <a:xfrm>
            <a:off x="269985" y="3429000"/>
            <a:ext cx="7920000" cy="923330"/>
          </a:xfrm>
          <a:prstGeom prst="rect">
            <a:avLst/>
          </a:prstGeom>
          <a:noFill/>
        </p:spPr>
        <p:txBody>
          <a:bodyPr wrap="square" rtlCol="0">
            <a:spAutoFit/>
          </a:bodyPr>
          <a:lstStyle/>
          <a:p>
            <a:pPr marL="285750" indent="-285750">
              <a:buFont typeface="Courier New" panose="02070309020205020404" pitchFamily="49" charset="0"/>
              <a:buChar char="o"/>
            </a:pPr>
            <a:r>
              <a:rPr lang="de-DE" dirty="0" smtClean="0"/>
              <a:t>Weitere </a:t>
            </a:r>
            <a:r>
              <a:rPr lang="de-DE" dirty="0" smtClean="0"/>
              <a:t>Fahrzeugarbeiten (ohne Mulden)</a:t>
            </a:r>
            <a:endParaRPr lang="de-DE" dirty="0" smtClean="0"/>
          </a:p>
          <a:p>
            <a:pPr marL="742950" lvl="1" indent="-285750">
              <a:buFont typeface="Wingdings" panose="05000000000000000000" pitchFamily="2" charset="2"/>
              <a:buChar char="§"/>
            </a:pPr>
            <a:r>
              <a:rPr lang="de-DE" dirty="0" smtClean="0"/>
              <a:t>Kranarbeiten</a:t>
            </a:r>
          </a:p>
          <a:p>
            <a:pPr marL="742950" lvl="1" indent="-285750">
              <a:buFont typeface="Wingdings" panose="05000000000000000000" pitchFamily="2" charset="2"/>
              <a:buChar char="§"/>
            </a:pPr>
            <a:r>
              <a:rPr lang="de-DE" dirty="0" smtClean="0"/>
              <a:t>Transportarbeiten</a:t>
            </a:r>
          </a:p>
        </p:txBody>
      </p:sp>
      <p:sp>
        <p:nvSpPr>
          <p:cNvPr id="12" name="Textfeld 11"/>
          <p:cNvSpPr txBox="1"/>
          <p:nvPr/>
        </p:nvSpPr>
        <p:spPr>
          <a:xfrm>
            <a:off x="257080" y="4424092"/>
            <a:ext cx="7920000" cy="369332"/>
          </a:xfrm>
          <a:prstGeom prst="rect">
            <a:avLst/>
          </a:prstGeom>
          <a:noFill/>
        </p:spPr>
        <p:txBody>
          <a:bodyPr wrap="square" rtlCol="0">
            <a:spAutoFit/>
          </a:bodyPr>
          <a:lstStyle/>
          <a:p>
            <a:pPr marL="285750" indent="-285750">
              <a:buFont typeface="Courier New" panose="02070309020205020404" pitchFamily="49" charset="0"/>
              <a:buChar char="o"/>
            </a:pPr>
            <a:r>
              <a:rPr lang="de-DE" dirty="0" smtClean="0"/>
              <a:t>Grafische Fahrzeug-Verplanung</a:t>
            </a:r>
            <a:r>
              <a:rPr lang="de-DE" dirty="0"/>
              <a:t> </a:t>
            </a:r>
            <a:r>
              <a:rPr lang="de-DE" dirty="0" smtClean="0"/>
              <a:t>in </a:t>
            </a:r>
            <a:r>
              <a:rPr lang="de-DE" b="1" i="1" dirty="0" smtClean="0">
                <a:solidFill>
                  <a:srgbClr val="FF0000"/>
                </a:solidFill>
              </a:rPr>
              <a:t>X</a:t>
            </a:r>
            <a:r>
              <a:rPr lang="de-DE" b="1" i="1" dirty="0" smtClean="0">
                <a:solidFill>
                  <a:prstClr val="black"/>
                </a:solidFill>
              </a:rPr>
              <a:t>-oil</a:t>
            </a:r>
            <a:endParaRPr lang="de-DE" b="1" dirty="0">
              <a:latin typeface="Verdana" pitchFamily="34" charset="0"/>
              <a:ea typeface="Verdana" pitchFamily="34" charset="0"/>
              <a:cs typeface="Verdana" pitchFamily="34" charset="0"/>
            </a:endParaRPr>
          </a:p>
        </p:txBody>
      </p:sp>
      <p:sp>
        <p:nvSpPr>
          <p:cNvPr id="13" name="Textfeld 12"/>
          <p:cNvSpPr txBox="1"/>
          <p:nvPr/>
        </p:nvSpPr>
        <p:spPr>
          <a:xfrm>
            <a:off x="251520" y="4947710"/>
            <a:ext cx="7920000" cy="369332"/>
          </a:xfrm>
          <a:prstGeom prst="rect">
            <a:avLst/>
          </a:prstGeom>
          <a:noFill/>
        </p:spPr>
        <p:txBody>
          <a:bodyPr wrap="square" rtlCol="0">
            <a:spAutoFit/>
          </a:bodyPr>
          <a:lstStyle/>
          <a:p>
            <a:pPr marL="285750" indent="-285750">
              <a:buFont typeface="Courier New" panose="02070309020205020404" pitchFamily="49" charset="0"/>
              <a:buChar char="o"/>
            </a:pPr>
            <a:r>
              <a:rPr lang="de-DE" dirty="0" smtClean="0"/>
              <a:t>Anbindung an </a:t>
            </a:r>
            <a:r>
              <a:rPr lang="de-DE" b="1" i="1" dirty="0" smtClean="0">
                <a:solidFill>
                  <a:srgbClr val="FF0000"/>
                </a:solidFill>
              </a:rPr>
              <a:t>X</a:t>
            </a:r>
            <a:r>
              <a:rPr lang="de-DE" b="1" i="1" dirty="0" smtClean="0">
                <a:solidFill>
                  <a:prstClr val="black"/>
                </a:solidFill>
              </a:rPr>
              <a:t>-</a:t>
            </a:r>
            <a:r>
              <a:rPr lang="de-DE" b="1" i="1" dirty="0" err="1" smtClean="0">
                <a:solidFill>
                  <a:prstClr val="black"/>
                </a:solidFill>
              </a:rPr>
              <a:t>map</a:t>
            </a:r>
            <a:endParaRPr lang="de-DE" dirty="0" smtClean="0"/>
          </a:p>
        </p:txBody>
      </p:sp>
      <p:sp>
        <p:nvSpPr>
          <p:cNvPr id="9" name="Textfeld 8"/>
          <p:cNvSpPr txBox="1"/>
          <p:nvPr/>
        </p:nvSpPr>
        <p:spPr>
          <a:xfrm>
            <a:off x="257080" y="2078850"/>
            <a:ext cx="7920000" cy="1200329"/>
          </a:xfrm>
          <a:prstGeom prst="rect">
            <a:avLst/>
          </a:prstGeom>
          <a:noFill/>
        </p:spPr>
        <p:txBody>
          <a:bodyPr wrap="square" rtlCol="0">
            <a:spAutoFit/>
          </a:bodyPr>
          <a:lstStyle/>
          <a:p>
            <a:pPr marL="285750" indent="-285750">
              <a:buFont typeface="Courier New" panose="02070309020205020404" pitchFamily="49" charset="0"/>
              <a:buChar char="o"/>
            </a:pPr>
            <a:r>
              <a:rPr lang="de-DE" dirty="0" smtClean="0"/>
              <a:t>Muldenverwaltung:</a:t>
            </a:r>
          </a:p>
          <a:p>
            <a:pPr marL="742950" lvl="1" indent="-285750">
              <a:buFont typeface="Wingdings" panose="05000000000000000000" pitchFamily="2" charset="2"/>
              <a:buChar char="§"/>
            </a:pPr>
            <a:r>
              <a:rPr lang="de-DE" dirty="0" smtClean="0"/>
              <a:t>Welche Mulde ist frei?</a:t>
            </a:r>
          </a:p>
          <a:p>
            <a:pPr marL="742950" lvl="1" indent="-285750">
              <a:buFont typeface="Wingdings" panose="05000000000000000000" pitchFamily="2" charset="2"/>
              <a:buChar char="§"/>
            </a:pPr>
            <a:r>
              <a:rPr lang="de-DE" dirty="0" smtClean="0"/>
              <a:t>Wo steht welche Mulde mit welchem Inhalt?</a:t>
            </a:r>
          </a:p>
          <a:p>
            <a:pPr marL="742950" lvl="1" indent="-285750">
              <a:buFont typeface="Wingdings" panose="05000000000000000000" pitchFamily="2" charset="2"/>
              <a:buChar char="§"/>
            </a:pPr>
            <a:r>
              <a:rPr lang="de-DE" dirty="0" smtClean="0"/>
              <a:t>Mulden-Historie</a:t>
            </a:r>
          </a:p>
        </p:txBody>
      </p:sp>
      <p:sp>
        <p:nvSpPr>
          <p:cNvPr id="10" name="Textfeld 9"/>
          <p:cNvSpPr txBox="1"/>
          <p:nvPr/>
        </p:nvSpPr>
        <p:spPr>
          <a:xfrm>
            <a:off x="257080" y="1313765"/>
            <a:ext cx="7920000" cy="646331"/>
          </a:xfrm>
          <a:prstGeom prst="rect">
            <a:avLst/>
          </a:prstGeom>
          <a:noFill/>
        </p:spPr>
        <p:txBody>
          <a:bodyPr wrap="square" rtlCol="0">
            <a:spAutoFit/>
          </a:bodyPr>
          <a:lstStyle/>
          <a:p>
            <a:pPr marL="285750" lvl="0" indent="-285750">
              <a:buFont typeface="Courier New" panose="02070309020205020404" pitchFamily="49" charset="0"/>
              <a:buChar char="o"/>
            </a:pPr>
            <a:r>
              <a:rPr lang="de-DE" dirty="0"/>
              <a:t>Rabatte / Preise je Region </a:t>
            </a:r>
            <a:br>
              <a:rPr lang="de-DE" dirty="0"/>
            </a:br>
            <a:r>
              <a:rPr lang="de-DE" dirty="0">
                <a:sym typeface="Wingdings"/>
              </a:rPr>
              <a:t></a:t>
            </a:r>
            <a:r>
              <a:rPr lang="de-DE" dirty="0"/>
              <a:t> Preistabellen </a:t>
            </a:r>
            <a:r>
              <a:rPr lang="de-DE" dirty="0">
                <a:sym typeface="Wingdings"/>
              </a:rPr>
              <a:t></a:t>
            </a:r>
            <a:r>
              <a:rPr lang="de-DE" dirty="0"/>
              <a:t> </a:t>
            </a:r>
            <a:r>
              <a:rPr lang="de-DE" b="1" i="1" dirty="0">
                <a:solidFill>
                  <a:srgbClr val="FF0000"/>
                </a:solidFill>
              </a:rPr>
              <a:t>X</a:t>
            </a:r>
            <a:r>
              <a:rPr lang="de-DE" b="1" i="1" dirty="0">
                <a:solidFill>
                  <a:prstClr val="black"/>
                </a:solidFill>
              </a:rPr>
              <a:t>-oil</a:t>
            </a:r>
            <a:r>
              <a:rPr lang="de-DE" dirty="0" smtClean="0"/>
              <a:t>-Standard</a:t>
            </a:r>
            <a:endParaRPr lang="de-DE" dirty="0" smtClean="0"/>
          </a:p>
        </p:txBody>
      </p:sp>
    </p:spTree>
    <p:extLst>
      <p:ext uri="{BB962C8B-B14F-4D97-AF65-F5344CB8AC3E}">
        <p14:creationId xmlns:p14="http://schemas.microsoft.com/office/powerpoint/2010/main" val="22382202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7504" y="188640"/>
            <a:ext cx="8928992"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Mulden</a:t>
            </a:r>
            <a:endParaRPr lang="de-DE" dirty="0">
              <a:latin typeface="Verdana" pitchFamily="34" charset="0"/>
              <a:ea typeface="Verdana" pitchFamily="34" charset="0"/>
              <a:cs typeface="Verdana" pitchFamily="34" charset="0"/>
            </a:endParaRPr>
          </a:p>
        </p:txBody>
      </p:sp>
      <p:sp>
        <p:nvSpPr>
          <p:cNvPr id="5" name="Textfeld 4"/>
          <p:cNvSpPr txBox="1"/>
          <p:nvPr/>
        </p:nvSpPr>
        <p:spPr>
          <a:xfrm>
            <a:off x="251520" y="836712"/>
            <a:ext cx="8856984"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Stammdaten</a:t>
            </a:r>
          </a:p>
        </p:txBody>
      </p:sp>
      <p:sp>
        <p:nvSpPr>
          <p:cNvPr id="31" name="Rechteck 30">
            <a:hlinkClick r:id="" action="ppaction://noaction"/>
          </p:cNvPr>
          <p:cNvSpPr/>
          <p:nvPr/>
        </p:nvSpPr>
        <p:spPr>
          <a:xfrm>
            <a:off x="8855968" y="6597352"/>
            <a:ext cx="288032" cy="260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25924"/>
            <a:ext cx="976609"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9"/>
          <p:cNvSpPr txBox="1"/>
          <p:nvPr/>
        </p:nvSpPr>
        <p:spPr>
          <a:xfrm>
            <a:off x="229410" y="1438092"/>
            <a:ext cx="7920000" cy="369332"/>
          </a:xfrm>
          <a:prstGeom prst="rect">
            <a:avLst/>
          </a:prstGeom>
          <a:noFill/>
        </p:spPr>
        <p:txBody>
          <a:bodyPr wrap="square" rtlCol="0">
            <a:spAutoFit/>
          </a:bodyPr>
          <a:lstStyle/>
          <a:p>
            <a:pPr marL="285750" indent="-285750">
              <a:buFont typeface="Courier New" panose="02070309020205020404" pitchFamily="49" charset="0"/>
              <a:buChar char="o"/>
            </a:pPr>
            <a:r>
              <a:rPr lang="de-DE" dirty="0" smtClean="0"/>
              <a:t>Artikelstamm </a:t>
            </a:r>
            <a:r>
              <a:rPr lang="de-DE" dirty="0" smtClean="0">
                <a:sym typeface="Wingdings" panose="05000000000000000000" pitchFamily="2" charset="2"/>
              </a:rPr>
              <a:t> erweitert</a:t>
            </a:r>
            <a:endParaRPr lang="de-DE" dirty="0" smtClean="0"/>
          </a:p>
        </p:txBody>
      </p:sp>
      <p:sp>
        <p:nvSpPr>
          <p:cNvPr id="14" name="Textfeld 13"/>
          <p:cNvSpPr txBox="1"/>
          <p:nvPr/>
        </p:nvSpPr>
        <p:spPr>
          <a:xfrm>
            <a:off x="247040" y="1969349"/>
            <a:ext cx="7920000" cy="369332"/>
          </a:xfrm>
          <a:prstGeom prst="rect">
            <a:avLst/>
          </a:prstGeom>
          <a:noFill/>
        </p:spPr>
        <p:txBody>
          <a:bodyPr wrap="square" rtlCol="0">
            <a:spAutoFit/>
          </a:bodyPr>
          <a:lstStyle/>
          <a:p>
            <a:pPr marL="285750" indent="-285750">
              <a:buFont typeface="Courier New" panose="02070309020205020404" pitchFamily="49" charset="0"/>
              <a:buChar char="o"/>
            </a:pPr>
            <a:r>
              <a:rPr lang="de-DE" dirty="0" smtClean="0"/>
              <a:t>Fahrzeuge </a:t>
            </a:r>
            <a:r>
              <a:rPr lang="de-DE" dirty="0" smtClean="0">
                <a:sym typeface="Wingdings" panose="05000000000000000000" pitchFamily="2" charset="2"/>
              </a:rPr>
              <a:t> erweitert</a:t>
            </a:r>
            <a:endParaRPr lang="de-DE" dirty="0" smtClean="0"/>
          </a:p>
        </p:txBody>
      </p:sp>
      <p:sp>
        <p:nvSpPr>
          <p:cNvPr id="15" name="Textfeld 14"/>
          <p:cNvSpPr txBox="1"/>
          <p:nvPr/>
        </p:nvSpPr>
        <p:spPr>
          <a:xfrm>
            <a:off x="252990" y="2441161"/>
            <a:ext cx="7920000" cy="369332"/>
          </a:xfrm>
          <a:prstGeom prst="rect">
            <a:avLst/>
          </a:prstGeom>
          <a:noFill/>
        </p:spPr>
        <p:txBody>
          <a:bodyPr wrap="square" rtlCol="0">
            <a:spAutoFit/>
          </a:bodyPr>
          <a:lstStyle/>
          <a:p>
            <a:pPr marL="285750" indent="-285750">
              <a:buFont typeface="Courier New" panose="02070309020205020404" pitchFamily="49" charset="0"/>
              <a:buChar char="o"/>
            </a:pPr>
            <a:r>
              <a:rPr lang="de-DE" dirty="0" smtClean="0"/>
              <a:t>Fahrer </a:t>
            </a:r>
            <a:r>
              <a:rPr lang="de-DE" dirty="0" smtClean="0">
                <a:sym typeface="Wingdings" panose="05000000000000000000" pitchFamily="2" charset="2"/>
              </a:rPr>
              <a:t> Standard</a:t>
            </a:r>
            <a:endParaRPr lang="de-DE" dirty="0" smtClean="0"/>
          </a:p>
        </p:txBody>
      </p:sp>
      <p:sp>
        <p:nvSpPr>
          <p:cNvPr id="16" name="Textfeld 15"/>
          <p:cNvSpPr txBox="1"/>
          <p:nvPr/>
        </p:nvSpPr>
        <p:spPr>
          <a:xfrm>
            <a:off x="261365" y="2888940"/>
            <a:ext cx="7920000" cy="369332"/>
          </a:xfrm>
          <a:prstGeom prst="rect">
            <a:avLst/>
          </a:prstGeom>
          <a:noFill/>
        </p:spPr>
        <p:txBody>
          <a:bodyPr wrap="square" rtlCol="0">
            <a:spAutoFit/>
          </a:bodyPr>
          <a:lstStyle/>
          <a:p>
            <a:pPr marL="285750" indent="-285750">
              <a:buFont typeface="Courier New" panose="02070309020205020404" pitchFamily="49" charset="0"/>
              <a:buChar char="o"/>
            </a:pPr>
            <a:r>
              <a:rPr lang="de-DE" dirty="0" smtClean="0"/>
              <a:t>Mulden </a:t>
            </a:r>
            <a:r>
              <a:rPr lang="de-DE" dirty="0" smtClean="0">
                <a:sym typeface="Wingdings" panose="05000000000000000000" pitchFamily="2" charset="2"/>
              </a:rPr>
              <a:t> </a:t>
            </a:r>
            <a:r>
              <a:rPr lang="de-DE" b="1" dirty="0" smtClean="0">
                <a:sym typeface="Wingdings" panose="05000000000000000000" pitchFamily="2" charset="2"/>
              </a:rPr>
              <a:t>neu!</a:t>
            </a:r>
            <a:endParaRPr lang="de-DE" b="1" dirty="0" smtClean="0"/>
          </a:p>
        </p:txBody>
      </p:sp>
    </p:spTree>
    <p:extLst>
      <p:ext uri="{BB962C8B-B14F-4D97-AF65-F5344CB8AC3E}">
        <p14:creationId xmlns:p14="http://schemas.microsoft.com/office/powerpoint/2010/main" val="80632762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7504" y="188640"/>
            <a:ext cx="8928992"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Mulden</a:t>
            </a:r>
            <a:endParaRPr lang="de-DE" dirty="0">
              <a:latin typeface="Verdana" pitchFamily="34" charset="0"/>
              <a:ea typeface="Verdana" pitchFamily="34" charset="0"/>
              <a:cs typeface="Verdana" pitchFamily="34" charset="0"/>
            </a:endParaRPr>
          </a:p>
        </p:txBody>
      </p:sp>
      <p:sp>
        <p:nvSpPr>
          <p:cNvPr id="5" name="Textfeld 4"/>
          <p:cNvSpPr txBox="1"/>
          <p:nvPr/>
        </p:nvSpPr>
        <p:spPr>
          <a:xfrm>
            <a:off x="251520" y="836712"/>
            <a:ext cx="8856984"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Stammdaten - Artikel</a:t>
            </a:r>
          </a:p>
        </p:txBody>
      </p:sp>
      <p:sp>
        <p:nvSpPr>
          <p:cNvPr id="31" name="Rechteck 30">
            <a:hlinkClick r:id="" action="ppaction://noaction"/>
          </p:cNvPr>
          <p:cNvSpPr/>
          <p:nvPr/>
        </p:nvSpPr>
        <p:spPr>
          <a:xfrm>
            <a:off x="8855968" y="6597352"/>
            <a:ext cx="288032" cy="260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25924"/>
            <a:ext cx="976609"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1403775"/>
            <a:ext cx="6670353" cy="47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5051555" y="1897183"/>
            <a:ext cx="1620180" cy="160043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de-DE" sz="1400" dirty="0" smtClean="0"/>
              <a:t>Muldentyp</a:t>
            </a:r>
          </a:p>
          <a:p>
            <a:r>
              <a:rPr lang="de-DE" sz="1400" dirty="0" smtClean="0"/>
              <a:t>Vorgang</a:t>
            </a:r>
          </a:p>
          <a:p>
            <a:r>
              <a:rPr lang="de-DE" sz="1400" dirty="0" smtClean="0"/>
              <a:t>Muldeninhalt</a:t>
            </a:r>
          </a:p>
          <a:p>
            <a:r>
              <a:rPr lang="de-DE" sz="1400" dirty="0" smtClean="0"/>
              <a:t>Wartezeit</a:t>
            </a:r>
          </a:p>
          <a:p>
            <a:r>
              <a:rPr lang="de-DE" sz="1400" dirty="0" smtClean="0"/>
              <a:t>Miete</a:t>
            </a:r>
          </a:p>
          <a:p>
            <a:r>
              <a:rPr lang="de-DE" sz="1400" dirty="0" smtClean="0"/>
              <a:t>Muldenarbeiten</a:t>
            </a:r>
          </a:p>
          <a:p>
            <a:r>
              <a:rPr lang="de-DE" sz="1400" dirty="0" smtClean="0"/>
              <a:t>LSVA</a:t>
            </a:r>
            <a:endParaRPr lang="de-DE" sz="1400" dirty="0"/>
          </a:p>
        </p:txBody>
      </p:sp>
      <p:sp>
        <p:nvSpPr>
          <p:cNvPr id="8" name="Textfeld 7"/>
          <p:cNvSpPr txBox="1"/>
          <p:nvPr/>
        </p:nvSpPr>
        <p:spPr>
          <a:xfrm>
            <a:off x="4842030" y="3969058"/>
            <a:ext cx="1620180"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de-DE" sz="1400" dirty="0" smtClean="0"/>
              <a:t>Mulde stellen</a:t>
            </a:r>
          </a:p>
          <a:p>
            <a:r>
              <a:rPr lang="de-DE" sz="1400" dirty="0"/>
              <a:t>Mulde </a:t>
            </a:r>
            <a:r>
              <a:rPr lang="de-DE" sz="1400" dirty="0" smtClean="0"/>
              <a:t>abholen</a:t>
            </a:r>
            <a:endParaRPr lang="de-DE" sz="1400" dirty="0"/>
          </a:p>
          <a:p>
            <a:r>
              <a:rPr lang="de-DE" sz="1400" dirty="0"/>
              <a:t>Mulde </a:t>
            </a:r>
            <a:r>
              <a:rPr lang="de-DE" sz="1400" dirty="0" smtClean="0"/>
              <a:t>verstellen</a:t>
            </a:r>
            <a:endParaRPr lang="de-DE" sz="1400" dirty="0"/>
          </a:p>
          <a:p>
            <a:r>
              <a:rPr lang="de-DE" sz="1400" dirty="0"/>
              <a:t>Mulde </a:t>
            </a:r>
            <a:r>
              <a:rPr lang="de-DE" sz="1400" dirty="0" smtClean="0"/>
              <a:t>wechseln</a:t>
            </a:r>
          </a:p>
          <a:p>
            <a:r>
              <a:rPr lang="de-DE" sz="1400" dirty="0" smtClean="0"/>
              <a:t>Transporte</a:t>
            </a:r>
          </a:p>
          <a:p>
            <a:r>
              <a:rPr lang="de-DE" sz="1400" dirty="0" smtClean="0"/>
              <a:t>Kranarbeiten</a:t>
            </a:r>
            <a:endParaRPr lang="de-DE" sz="1400" dirty="0"/>
          </a:p>
        </p:txBody>
      </p:sp>
      <p:sp>
        <p:nvSpPr>
          <p:cNvPr id="9" name="Textfeld 8"/>
          <p:cNvSpPr txBox="1"/>
          <p:nvPr/>
        </p:nvSpPr>
        <p:spPr>
          <a:xfrm>
            <a:off x="2833754" y="3998640"/>
            <a:ext cx="1620180"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de-DE" sz="1400" dirty="0" smtClean="0"/>
              <a:t>m2 / 2m³ Mulde</a:t>
            </a:r>
          </a:p>
          <a:p>
            <a:r>
              <a:rPr lang="de-DE" sz="1400" dirty="0" smtClean="0"/>
              <a:t>m4 </a:t>
            </a:r>
            <a:r>
              <a:rPr lang="de-DE" sz="1400" dirty="0"/>
              <a:t>/ </a:t>
            </a:r>
            <a:r>
              <a:rPr lang="de-DE" sz="1400" dirty="0" smtClean="0"/>
              <a:t>4m³ </a:t>
            </a:r>
            <a:r>
              <a:rPr lang="de-DE" sz="1400" dirty="0"/>
              <a:t>Mulde</a:t>
            </a:r>
          </a:p>
          <a:p>
            <a:r>
              <a:rPr lang="de-DE" sz="1400" dirty="0" smtClean="0"/>
              <a:t>m6 </a:t>
            </a:r>
            <a:r>
              <a:rPr lang="de-DE" sz="1400" dirty="0"/>
              <a:t>/ </a:t>
            </a:r>
            <a:r>
              <a:rPr lang="de-DE" sz="1400" dirty="0" smtClean="0"/>
              <a:t>6m³ </a:t>
            </a:r>
            <a:r>
              <a:rPr lang="de-DE" sz="1400" dirty="0"/>
              <a:t>Mulde</a:t>
            </a:r>
          </a:p>
          <a:p>
            <a:r>
              <a:rPr lang="de-DE" sz="1400" dirty="0" smtClean="0"/>
              <a:t>m11 </a:t>
            </a:r>
            <a:r>
              <a:rPr lang="de-DE" sz="1400" dirty="0"/>
              <a:t>/ </a:t>
            </a:r>
            <a:r>
              <a:rPr lang="de-DE" sz="1400" dirty="0" smtClean="0"/>
              <a:t>11m³ Mulde</a:t>
            </a:r>
          </a:p>
          <a:p>
            <a:r>
              <a:rPr lang="de-DE" sz="1400" dirty="0" smtClean="0"/>
              <a:t>………</a:t>
            </a:r>
          </a:p>
          <a:p>
            <a:r>
              <a:rPr lang="de-DE" sz="1400" dirty="0" smtClean="0"/>
              <a:t>………</a:t>
            </a:r>
            <a:endParaRPr lang="de-DE" sz="1400" dirty="0"/>
          </a:p>
        </p:txBody>
      </p:sp>
      <p:sp>
        <p:nvSpPr>
          <p:cNvPr id="10" name="Textfeld 9"/>
          <p:cNvSpPr txBox="1"/>
          <p:nvPr/>
        </p:nvSpPr>
        <p:spPr>
          <a:xfrm>
            <a:off x="955778" y="3998640"/>
            <a:ext cx="1620180"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de-DE" sz="1400" dirty="0" smtClean="0"/>
              <a:t>2-Achser</a:t>
            </a:r>
          </a:p>
          <a:p>
            <a:r>
              <a:rPr lang="de-DE" sz="1400" dirty="0" smtClean="0"/>
              <a:t>3-Achser</a:t>
            </a:r>
          </a:p>
          <a:p>
            <a:r>
              <a:rPr lang="de-DE" sz="1400" dirty="0" smtClean="0"/>
              <a:t>5-Achser</a:t>
            </a:r>
          </a:p>
          <a:p>
            <a:r>
              <a:rPr lang="de-DE" sz="1400" dirty="0" smtClean="0"/>
              <a:t>Schlepper</a:t>
            </a:r>
          </a:p>
          <a:p>
            <a:r>
              <a:rPr lang="de-DE" sz="1400" dirty="0" smtClean="0"/>
              <a:t>……</a:t>
            </a:r>
          </a:p>
          <a:p>
            <a:r>
              <a:rPr lang="de-DE" sz="1400" dirty="0" smtClean="0"/>
              <a:t>……</a:t>
            </a:r>
            <a:endParaRPr lang="de-DE" sz="1400" dirty="0"/>
          </a:p>
        </p:txBody>
      </p:sp>
      <p:cxnSp>
        <p:nvCxnSpPr>
          <p:cNvPr id="6" name="Gerade Verbindung 5"/>
          <p:cNvCxnSpPr/>
          <p:nvPr/>
        </p:nvCxnSpPr>
        <p:spPr>
          <a:xfrm flipV="1">
            <a:off x="3534780" y="2483895"/>
            <a:ext cx="1516775" cy="135016"/>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Gerade Verbindung 12"/>
          <p:cNvCxnSpPr/>
          <p:nvPr/>
        </p:nvCxnSpPr>
        <p:spPr>
          <a:xfrm>
            <a:off x="3806915" y="2843935"/>
            <a:ext cx="1350150" cy="1125123"/>
          </a:xfrm>
          <a:prstGeom prst="line">
            <a:avLst/>
          </a:prstGeom>
        </p:spPr>
        <p:style>
          <a:lnRef idx="2">
            <a:schemeClr val="accent2"/>
          </a:lnRef>
          <a:fillRef idx="0">
            <a:schemeClr val="accent2"/>
          </a:fillRef>
          <a:effectRef idx="1">
            <a:schemeClr val="accent2"/>
          </a:effectRef>
          <a:fontRef idx="minor">
            <a:schemeClr val="tx1"/>
          </a:fontRef>
        </p:style>
      </p:cxnSp>
      <p:cxnSp>
        <p:nvCxnSpPr>
          <p:cNvPr id="15" name="Gerade Verbindung 14"/>
          <p:cNvCxnSpPr>
            <a:endCxn id="9" idx="0"/>
          </p:cNvCxnSpPr>
          <p:nvPr/>
        </p:nvCxnSpPr>
        <p:spPr>
          <a:xfrm>
            <a:off x="3643844" y="2978950"/>
            <a:ext cx="0" cy="1019690"/>
          </a:xfrm>
          <a:prstGeom prst="line">
            <a:avLst/>
          </a:prstGeom>
        </p:spPr>
        <p:style>
          <a:lnRef idx="2">
            <a:schemeClr val="accent2"/>
          </a:lnRef>
          <a:fillRef idx="0">
            <a:schemeClr val="accent2"/>
          </a:fillRef>
          <a:effectRef idx="1">
            <a:schemeClr val="accent2"/>
          </a:effectRef>
          <a:fontRef idx="minor">
            <a:schemeClr val="tx1"/>
          </a:fontRef>
        </p:style>
      </p:cxnSp>
      <p:cxnSp>
        <p:nvCxnSpPr>
          <p:cNvPr id="18" name="Gerade Verbindung 17"/>
          <p:cNvCxnSpPr/>
          <p:nvPr/>
        </p:nvCxnSpPr>
        <p:spPr>
          <a:xfrm flipH="1">
            <a:off x="1916706" y="3248980"/>
            <a:ext cx="823591" cy="720078"/>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02049478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7504" y="188640"/>
            <a:ext cx="8928992"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Mulden</a:t>
            </a:r>
            <a:endParaRPr lang="de-DE" dirty="0">
              <a:latin typeface="Verdana" pitchFamily="34" charset="0"/>
              <a:ea typeface="Verdana" pitchFamily="34" charset="0"/>
              <a:cs typeface="Verdana" pitchFamily="34" charset="0"/>
            </a:endParaRPr>
          </a:p>
        </p:txBody>
      </p:sp>
      <p:sp>
        <p:nvSpPr>
          <p:cNvPr id="5" name="Textfeld 4"/>
          <p:cNvSpPr txBox="1"/>
          <p:nvPr/>
        </p:nvSpPr>
        <p:spPr>
          <a:xfrm>
            <a:off x="251520" y="836712"/>
            <a:ext cx="8856984"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Stammdaten - Artikel</a:t>
            </a:r>
          </a:p>
        </p:txBody>
      </p:sp>
      <p:sp>
        <p:nvSpPr>
          <p:cNvPr id="31" name="Rechteck 30">
            <a:hlinkClick r:id="" action="ppaction://noaction"/>
          </p:cNvPr>
          <p:cNvSpPr/>
          <p:nvPr/>
        </p:nvSpPr>
        <p:spPr>
          <a:xfrm>
            <a:off x="8855968" y="6597352"/>
            <a:ext cx="288032" cy="260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25924"/>
            <a:ext cx="976609"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274" y="1403774"/>
            <a:ext cx="6670353" cy="47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7092280" y="1538790"/>
            <a:ext cx="1710190" cy="443198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sz="1200" b="1" dirty="0" smtClean="0"/>
              <a:t>m2   = Muldentyp 2m³</a:t>
            </a:r>
            <a:r>
              <a:rPr lang="de-DE" sz="1200" dirty="0" smtClean="0"/>
              <a:t/>
            </a:r>
            <a:br>
              <a:rPr lang="de-DE" sz="1200" dirty="0" smtClean="0"/>
            </a:br>
            <a:endParaRPr lang="de-DE" sz="1200" dirty="0" smtClean="0"/>
          </a:p>
          <a:p>
            <a:r>
              <a:rPr lang="de-DE" sz="1200" dirty="0" smtClean="0"/>
              <a:t>m2s  = stellen</a:t>
            </a:r>
          </a:p>
          <a:p>
            <a:r>
              <a:rPr lang="de-DE" sz="1200" dirty="0" smtClean="0"/>
              <a:t>m2w = wechseln</a:t>
            </a:r>
          </a:p>
          <a:p>
            <a:r>
              <a:rPr lang="de-DE" sz="1200" dirty="0" smtClean="0"/>
              <a:t>m2a  = abholen</a:t>
            </a:r>
            <a:endParaRPr lang="de-DE" sz="1200" dirty="0"/>
          </a:p>
          <a:p>
            <a:r>
              <a:rPr lang="de-DE" sz="1200" dirty="0" smtClean="0"/>
              <a:t>m2v  = </a:t>
            </a:r>
            <a:r>
              <a:rPr lang="de-DE" sz="1200" dirty="0" smtClean="0"/>
              <a:t>verstellen</a:t>
            </a:r>
            <a:endParaRPr lang="de-DE" sz="1200" dirty="0"/>
          </a:p>
          <a:p>
            <a:endParaRPr lang="de-DE" sz="1200" dirty="0" smtClean="0"/>
          </a:p>
          <a:p>
            <a:r>
              <a:rPr lang="de-DE" sz="1200" b="1" dirty="0" smtClean="0"/>
              <a:t>m4   </a:t>
            </a:r>
            <a:r>
              <a:rPr lang="de-DE" sz="1200" b="1" dirty="0"/>
              <a:t>= Muldentyp </a:t>
            </a:r>
            <a:r>
              <a:rPr lang="de-DE" sz="1200" b="1" dirty="0" smtClean="0"/>
              <a:t>4m³</a:t>
            </a:r>
            <a:r>
              <a:rPr lang="de-DE" sz="1200" dirty="0"/>
              <a:t/>
            </a:r>
            <a:br>
              <a:rPr lang="de-DE" sz="1200" dirty="0"/>
            </a:br>
            <a:endParaRPr lang="de-DE" sz="1200" dirty="0"/>
          </a:p>
          <a:p>
            <a:r>
              <a:rPr lang="de-DE" sz="1200" dirty="0" smtClean="0"/>
              <a:t>m4s  </a:t>
            </a:r>
            <a:r>
              <a:rPr lang="de-DE" sz="1200" dirty="0"/>
              <a:t>= stellen</a:t>
            </a:r>
          </a:p>
          <a:p>
            <a:r>
              <a:rPr lang="de-DE" sz="1200" dirty="0" smtClean="0"/>
              <a:t>m4w </a:t>
            </a:r>
            <a:r>
              <a:rPr lang="de-DE" sz="1200" dirty="0"/>
              <a:t>= wechseln</a:t>
            </a:r>
          </a:p>
          <a:p>
            <a:r>
              <a:rPr lang="de-DE" sz="1200" dirty="0" smtClean="0"/>
              <a:t>m4a  </a:t>
            </a:r>
            <a:r>
              <a:rPr lang="de-DE" sz="1200" dirty="0"/>
              <a:t>= abholen</a:t>
            </a:r>
          </a:p>
          <a:p>
            <a:r>
              <a:rPr lang="de-DE" sz="1200" dirty="0" smtClean="0"/>
              <a:t>m4v  </a:t>
            </a:r>
            <a:r>
              <a:rPr lang="de-DE" sz="1200" dirty="0"/>
              <a:t>= verstellen</a:t>
            </a:r>
          </a:p>
          <a:p>
            <a:endParaRPr lang="de-DE" sz="1200" dirty="0" smtClean="0"/>
          </a:p>
          <a:p>
            <a:r>
              <a:rPr lang="de-DE" sz="1200" b="1" dirty="0" smtClean="0"/>
              <a:t>m6   </a:t>
            </a:r>
            <a:r>
              <a:rPr lang="de-DE" sz="1200" b="1" dirty="0"/>
              <a:t>= Muldentyp </a:t>
            </a:r>
            <a:r>
              <a:rPr lang="de-DE" sz="1200" b="1" dirty="0" smtClean="0"/>
              <a:t>6m³</a:t>
            </a:r>
            <a:r>
              <a:rPr lang="de-DE" sz="1200" dirty="0"/>
              <a:t/>
            </a:r>
            <a:br>
              <a:rPr lang="de-DE" sz="1200" dirty="0"/>
            </a:br>
            <a:endParaRPr lang="de-DE" sz="1200" dirty="0"/>
          </a:p>
          <a:p>
            <a:r>
              <a:rPr lang="de-DE" sz="1200" dirty="0" smtClean="0"/>
              <a:t>m6s  </a:t>
            </a:r>
            <a:r>
              <a:rPr lang="de-DE" sz="1200" dirty="0"/>
              <a:t>= stellen</a:t>
            </a:r>
          </a:p>
          <a:p>
            <a:r>
              <a:rPr lang="de-DE" sz="1200" dirty="0" smtClean="0"/>
              <a:t>m6w </a:t>
            </a:r>
            <a:r>
              <a:rPr lang="de-DE" sz="1200" dirty="0"/>
              <a:t>= wechseln</a:t>
            </a:r>
          </a:p>
          <a:p>
            <a:r>
              <a:rPr lang="de-DE" sz="1200" dirty="0" smtClean="0"/>
              <a:t>m6a  </a:t>
            </a:r>
            <a:r>
              <a:rPr lang="de-DE" sz="1200" dirty="0"/>
              <a:t>= abholen</a:t>
            </a:r>
          </a:p>
          <a:p>
            <a:r>
              <a:rPr lang="de-DE" sz="1200" dirty="0" smtClean="0"/>
              <a:t>m6v  </a:t>
            </a:r>
            <a:r>
              <a:rPr lang="de-DE" sz="1200" dirty="0"/>
              <a:t>= </a:t>
            </a:r>
            <a:r>
              <a:rPr lang="de-DE" sz="1200" dirty="0" smtClean="0"/>
              <a:t>verstellen</a:t>
            </a:r>
          </a:p>
          <a:p>
            <a:endParaRPr lang="de-DE" sz="1200" dirty="0"/>
          </a:p>
          <a:p>
            <a:r>
              <a:rPr lang="de-DE" sz="1200" dirty="0"/>
              <a:t>u</a:t>
            </a:r>
            <a:r>
              <a:rPr lang="de-DE" sz="1200" dirty="0" smtClean="0"/>
              <a:t>sw.</a:t>
            </a:r>
            <a:endParaRPr lang="de-DE" sz="1200" dirty="0"/>
          </a:p>
          <a:p>
            <a:endParaRPr lang="de-DE" dirty="0"/>
          </a:p>
        </p:txBody>
      </p:sp>
      <p:cxnSp>
        <p:nvCxnSpPr>
          <p:cNvPr id="12" name="Gerade Verbindung 11"/>
          <p:cNvCxnSpPr/>
          <p:nvPr/>
        </p:nvCxnSpPr>
        <p:spPr>
          <a:xfrm>
            <a:off x="7092280" y="1808820"/>
            <a:ext cx="171019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0" name="Gerade Verbindung 9"/>
          <p:cNvCxnSpPr/>
          <p:nvPr/>
        </p:nvCxnSpPr>
        <p:spPr>
          <a:xfrm>
            <a:off x="7092280" y="3113965"/>
            <a:ext cx="171019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1" name="Gerade Verbindung 10"/>
          <p:cNvCxnSpPr/>
          <p:nvPr/>
        </p:nvCxnSpPr>
        <p:spPr>
          <a:xfrm>
            <a:off x="7092280" y="4374105"/>
            <a:ext cx="1710190" cy="0"/>
          </a:xfrm>
          <a:prstGeom prst="line">
            <a:avLst/>
          </a:prstGeom>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7118750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7504" y="188640"/>
            <a:ext cx="8928992"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Mulden</a:t>
            </a:r>
            <a:endParaRPr lang="de-DE" dirty="0">
              <a:latin typeface="Verdana" pitchFamily="34" charset="0"/>
              <a:ea typeface="Verdana" pitchFamily="34" charset="0"/>
              <a:cs typeface="Verdana" pitchFamily="34" charset="0"/>
            </a:endParaRPr>
          </a:p>
        </p:txBody>
      </p:sp>
      <p:sp>
        <p:nvSpPr>
          <p:cNvPr id="5" name="Textfeld 4"/>
          <p:cNvSpPr txBox="1"/>
          <p:nvPr/>
        </p:nvSpPr>
        <p:spPr>
          <a:xfrm>
            <a:off x="251520" y="836712"/>
            <a:ext cx="8856984" cy="369332"/>
          </a:xfrm>
          <a:prstGeom prst="rect">
            <a:avLst/>
          </a:prstGeom>
          <a:noFill/>
        </p:spPr>
        <p:txBody>
          <a:bodyPr wrap="square" rtlCol="0">
            <a:spAutoFit/>
          </a:bodyPr>
          <a:lstStyle/>
          <a:p>
            <a:r>
              <a:rPr lang="de-DE" b="1" dirty="0" smtClean="0">
                <a:latin typeface="Verdana" pitchFamily="34" charset="0"/>
                <a:ea typeface="Verdana" pitchFamily="34" charset="0"/>
                <a:cs typeface="Verdana" pitchFamily="34" charset="0"/>
              </a:rPr>
              <a:t>Stammdaten - Fahrzeuge</a:t>
            </a:r>
          </a:p>
        </p:txBody>
      </p:sp>
      <p:sp>
        <p:nvSpPr>
          <p:cNvPr id="31" name="Rechteck 30">
            <a:hlinkClick r:id="" action="ppaction://noaction"/>
          </p:cNvPr>
          <p:cNvSpPr/>
          <p:nvPr/>
        </p:nvSpPr>
        <p:spPr>
          <a:xfrm>
            <a:off x="8855968" y="6597352"/>
            <a:ext cx="288032" cy="260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25924"/>
            <a:ext cx="976609"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2" y="1411167"/>
            <a:ext cx="6670800" cy="47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p:cNvSpPr txBox="1"/>
          <p:nvPr/>
        </p:nvSpPr>
        <p:spPr>
          <a:xfrm>
            <a:off x="4256965" y="3610615"/>
            <a:ext cx="171019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de-DE" sz="1200" dirty="0" smtClean="0"/>
              <a:t>2-Achser</a:t>
            </a:r>
          </a:p>
          <a:p>
            <a:r>
              <a:rPr lang="de-DE" sz="1200" dirty="0" smtClean="0"/>
              <a:t>3-Achser</a:t>
            </a:r>
          </a:p>
          <a:p>
            <a:r>
              <a:rPr lang="de-DE" sz="1200" dirty="0" smtClean="0"/>
              <a:t>4-Achser</a:t>
            </a:r>
          </a:p>
          <a:p>
            <a:r>
              <a:rPr lang="de-DE" sz="1200" dirty="0" smtClean="0"/>
              <a:t>Schlepper</a:t>
            </a:r>
            <a:endParaRPr lang="de-DE" sz="1200" dirty="0" smtClean="0"/>
          </a:p>
        </p:txBody>
      </p:sp>
      <p:cxnSp>
        <p:nvCxnSpPr>
          <p:cNvPr id="9" name="Gerade Verbindung 8"/>
          <p:cNvCxnSpPr/>
          <p:nvPr/>
        </p:nvCxnSpPr>
        <p:spPr>
          <a:xfrm flipV="1">
            <a:off x="2591780" y="3969060"/>
            <a:ext cx="1665185" cy="472552"/>
          </a:xfrm>
          <a:prstGeom prst="line">
            <a:avLst/>
          </a:prstGeom>
        </p:spPr>
        <p:style>
          <a:lnRef idx="2">
            <a:schemeClr val="accent2"/>
          </a:lnRef>
          <a:fillRef idx="0">
            <a:schemeClr val="accent2"/>
          </a:fillRef>
          <a:effectRef idx="1">
            <a:schemeClr val="accent2"/>
          </a:effectRef>
          <a:fontRef idx="minor">
            <a:schemeClr val="tx1"/>
          </a:fontRef>
        </p:style>
      </p:cxnSp>
      <p:sp>
        <p:nvSpPr>
          <p:cNvPr id="11" name="Abgerundetes Rechteck 10"/>
          <p:cNvSpPr/>
          <p:nvPr/>
        </p:nvSpPr>
        <p:spPr>
          <a:xfrm>
            <a:off x="266569" y="4154705"/>
            <a:ext cx="3375375" cy="573814"/>
          </a:xfrm>
          <a:prstGeom prst="roundRect">
            <a:avLst/>
          </a:prstGeom>
          <a:noFill/>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lang="de-DE">
              <a:solidFill>
                <a:schemeClr val="tx2">
                  <a:lumMod val="60000"/>
                  <a:lumOff val="40000"/>
                </a:schemeClr>
              </a:solidFill>
            </a:endParaRPr>
          </a:p>
        </p:txBody>
      </p:sp>
    </p:spTree>
    <p:extLst>
      <p:ext uri="{BB962C8B-B14F-4D97-AF65-F5344CB8AC3E}">
        <p14:creationId xmlns:p14="http://schemas.microsoft.com/office/powerpoint/2010/main" val="195248751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308</Words>
  <Application>Microsoft Office PowerPoint</Application>
  <PresentationFormat>Bildschirmpräsentation (4:3)</PresentationFormat>
  <Paragraphs>160</Paragraphs>
  <Slides>32</Slides>
  <Notes>0</Notes>
  <HiddenSlides>0</HiddenSlides>
  <MMClips>0</MMClips>
  <ScaleCrop>false</ScaleCrop>
  <HeadingPairs>
    <vt:vector size="4" baseType="variant">
      <vt:variant>
        <vt:lpstr>Design</vt:lpstr>
      </vt:variant>
      <vt:variant>
        <vt:i4>1</vt:i4>
      </vt:variant>
      <vt:variant>
        <vt:lpstr>Folientitel</vt:lpstr>
      </vt:variant>
      <vt:variant>
        <vt:i4>32</vt:i4>
      </vt:variant>
    </vt:vector>
  </HeadingPairs>
  <TitlesOfParts>
    <vt:vector size="33" baseType="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Roland Arends</dc:creator>
  <cp:lastModifiedBy>Harald Wunder</cp:lastModifiedBy>
  <cp:revision>137</cp:revision>
  <dcterms:created xsi:type="dcterms:W3CDTF">2012-03-05T09:08:08Z</dcterms:created>
  <dcterms:modified xsi:type="dcterms:W3CDTF">2014-03-26T12:42:48Z</dcterms:modified>
</cp:coreProperties>
</file>