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350" r:id="rId4"/>
    <p:sldId id="349" r:id="rId5"/>
    <p:sldId id="345" r:id="rId6"/>
    <p:sldId id="347" r:id="rId7"/>
    <p:sldId id="340" r:id="rId8"/>
    <p:sldId id="348" r:id="rId9"/>
    <p:sldId id="352" r:id="rId10"/>
    <p:sldId id="353" r:id="rId11"/>
    <p:sldId id="354" r:id="rId12"/>
    <p:sldId id="346" r:id="rId13"/>
    <p:sldId id="343" r:id="rId14"/>
    <p:sldId id="351" r:id="rId1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1" autoAdjust="0"/>
    <p:restoredTop sz="95018" autoAdjust="0"/>
  </p:normalViewPr>
  <p:slideViewPr>
    <p:cSldViewPr snapToGrid="0">
      <p:cViewPr>
        <p:scale>
          <a:sx n="100" d="100"/>
          <a:sy n="100" d="100"/>
        </p:scale>
        <p:origin x="-122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20.04.2015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24486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Anwendertagung 2015</a:t>
            </a:r>
          </a:p>
          <a:p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Referent: Roland Arends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7504" y="1980985"/>
            <a:ext cx="886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i="1" dirty="0" smtClean="0">
                <a:solidFill>
                  <a:srgbClr val="FF0000"/>
                </a:solidFill>
              </a:rPr>
              <a:t>X</a:t>
            </a:r>
            <a:r>
              <a:rPr lang="de-DE" sz="4000" b="1" i="1" dirty="0" smtClean="0"/>
              <a:t>-tanken</a:t>
            </a:r>
            <a:r>
              <a:rPr lang="de-DE" sz="4000" b="1" dirty="0" smtClean="0"/>
              <a:t> </a:t>
            </a:r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NEU: Suche in allen Tabellen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714375"/>
            <a:ext cx="790118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ieren 5"/>
          <p:cNvGrpSpPr/>
          <p:nvPr/>
        </p:nvGrpSpPr>
        <p:grpSpPr>
          <a:xfrm>
            <a:off x="1066801" y="3083957"/>
            <a:ext cx="2976562" cy="1945243"/>
            <a:chOff x="1066801" y="3083957"/>
            <a:chExt cx="2976562" cy="1945243"/>
          </a:xfrm>
        </p:grpSpPr>
        <p:cxnSp>
          <p:nvCxnSpPr>
            <p:cNvPr id="5" name="Gerade Verbindung mit Pfeil 4"/>
            <p:cNvCxnSpPr/>
            <p:nvPr/>
          </p:nvCxnSpPr>
          <p:spPr>
            <a:xfrm flipH="1">
              <a:off x="2009775" y="3762375"/>
              <a:ext cx="742950" cy="126682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feld 7"/>
            <p:cNvSpPr txBox="1"/>
            <p:nvPr/>
          </p:nvSpPr>
          <p:spPr>
            <a:xfrm>
              <a:off x="1066801" y="3083957"/>
              <a:ext cx="29765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rgbClr val="FF0000"/>
                  </a:solidFill>
                  <a:latin typeface="+mj-lt"/>
                  <a:cs typeface="Arial" panose="020B0604020202020204" pitchFamily="34" charset="0"/>
                </a:rPr>
                <a:t>…und Zeile für Zeile</a:t>
              </a:r>
              <a:endParaRPr lang="de-DE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5715000" y="1771650"/>
            <a:ext cx="282416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Gefunden wird alles was den Suchbegriff enthält.</a:t>
            </a:r>
            <a:endParaRPr lang="de-DE" b="1" dirty="0">
              <a:solidFill>
                <a:srgbClr val="00B05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7585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5" y="188640"/>
            <a:ext cx="222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NEU: Zoom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" y="719137"/>
            <a:ext cx="7907268" cy="576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083" y="1419225"/>
            <a:ext cx="19716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uppieren 11"/>
          <p:cNvGrpSpPr/>
          <p:nvPr/>
        </p:nvGrpSpPr>
        <p:grpSpPr>
          <a:xfrm>
            <a:off x="929830" y="2305050"/>
            <a:ext cx="3184970" cy="1033938"/>
            <a:chOff x="929830" y="2305050"/>
            <a:chExt cx="3184970" cy="1033938"/>
          </a:xfrm>
        </p:grpSpPr>
        <p:sp>
          <p:nvSpPr>
            <p:cNvPr id="8" name="Textfeld 7"/>
            <p:cNvSpPr txBox="1"/>
            <p:nvPr/>
          </p:nvSpPr>
          <p:spPr>
            <a:xfrm>
              <a:off x="929830" y="2969656"/>
              <a:ext cx="28142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rgbClr val="FF0000"/>
                  </a:solidFill>
                </a:rPr>
                <a:t>b</a:t>
              </a:r>
              <a:r>
                <a:rPr lang="de-DE" b="1" dirty="0" smtClean="0">
                  <a:solidFill>
                    <a:srgbClr val="FF0000"/>
                  </a:solidFill>
                </a:rPr>
                <a:t>is Schriftgröße 25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 flipH="1">
              <a:off x="3434906" y="2305050"/>
              <a:ext cx="679894" cy="6646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12"/>
          <p:cNvGrpSpPr/>
          <p:nvPr/>
        </p:nvGrpSpPr>
        <p:grpSpPr>
          <a:xfrm>
            <a:off x="5355618" y="2313503"/>
            <a:ext cx="2969232" cy="1025485"/>
            <a:chOff x="5355618" y="2313503"/>
            <a:chExt cx="2969232" cy="1025485"/>
          </a:xfrm>
        </p:grpSpPr>
        <p:sp>
          <p:nvSpPr>
            <p:cNvPr id="7" name="Textfeld 6"/>
            <p:cNvSpPr txBox="1"/>
            <p:nvPr/>
          </p:nvSpPr>
          <p:spPr>
            <a:xfrm>
              <a:off x="5520880" y="2969656"/>
              <a:ext cx="2803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rgbClr val="FF0000"/>
                  </a:solidFill>
                </a:rPr>
                <a:t>b</a:t>
              </a:r>
              <a:r>
                <a:rPr lang="de-DE" b="1" dirty="0" smtClean="0">
                  <a:solidFill>
                    <a:srgbClr val="FF0000"/>
                  </a:solidFill>
                </a:rPr>
                <a:t>is Schriftgröße 5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>
              <a:off x="5355618" y="2313503"/>
              <a:ext cx="711807" cy="65615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282032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NEU: Rechnungsvorschau (aus Archiv)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706681"/>
            <a:ext cx="7362825" cy="5773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1371600" y="3781425"/>
            <a:ext cx="228600" cy="2857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1371600" y="4781550"/>
            <a:ext cx="228600" cy="2857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1371600" y="5276850"/>
            <a:ext cx="228600" cy="2857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901629" y="1748135"/>
            <a:ext cx="2622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Markierung aller Fundstellen am Zeilenanfang</a:t>
            </a:r>
            <a:endParaRPr lang="de-DE" b="1" dirty="0">
              <a:solidFill>
                <a:srgbClr val="FF0000"/>
              </a:solidFill>
            </a:endParaRPr>
          </a:p>
        </p:txBody>
      </p:sp>
      <p:cxnSp>
        <p:nvCxnSpPr>
          <p:cNvPr id="11" name="Gerade Verbindung mit Pfeil 10"/>
          <p:cNvCxnSpPr>
            <a:stCxn id="4" idx="6"/>
          </p:cNvCxnSpPr>
          <p:nvPr/>
        </p:nvCxnSpPr>
        <p:spPr>
          <a:xfrm flipV="1">
            <a:off x="1600200" y="2324100"/>
            <a:ext cx="2301429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>
            <a:stCxn id="6" idx="7"/>
          </p:cNvCxnSpPr>
          <p:nvPr/>
        </p:nvCxnSpPr>
        <p:spPr>
          <a:xfrm flipV="1">
            <a:off x="1566722" y="2671465"/>
            <a:ext cx="2368385" cy="21519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7" idx="6"/>
          </p:cNvCxnSpPr>
          <p:nvPr/>
        </p:nvCxnSpPr>
        <p:spPr>
          <a:xfrm flipV="1">
            <a:off x="1600200" y="2671467"/>
            <a:ext cx="2628900" cy="27482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2497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Workshops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4204" y="3962400"/>
            <a:ext cx="42195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Themen: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Stammdatenpflege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Tankdaten bearbeiten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Ablauf der Faktura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Auswertungen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Fragen &amp; Antworten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4876800" y="3962400"/>
            <a:ext cx="4026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Themen: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Kartenvertrag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Kundenstammblatt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Erfassung von Wegfahrern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Fixkosten-Abrechnung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374204" y="1028700"/>
            <a:ext cx="3362325" cy="2609255"/>
            <a:chOff x="374204" y="1028700"/>
            <a:chExt cx="3362325" cy="2609255"/>
          </a:xfrm>
        </p:grpSpPr>
        <p:sp>
          <p:nvSpPr>
            <p:cNvPr id="3" name="Textfeld 2"/>
            <p:cNvSpPr txBox="1"/>
            <p:nvPr/>
          </p:nvSpPr>
          <p:spPr>
            <a:xfrm>
              <a:off x="374204" y="1028700"/>
              <a:ext cx="298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1. Workshop</a:t>
              </a: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4204" y="2714625"/>
              <a:ext cx="33623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Zielgruppe:</a:t>
              </a:r>
            </a:p>
            <a:p>
              <a:pPr marL="285750" indent="-285750">
                <a:buFontTx/>
                <a:buChar char="-"/>
              </a:pPr>
              <a:r>
                <a:rPr lang="de-DE" dirty="0" smtClean="0"/>
                <a:t>Für Interessierte </a:t>
              </a:r>
            </a:p>
            <a:p>
              <a:pPr marL="285750" indent="-285750">
                <a:buFontTx/>
                <a:buChar char="-"/>
              </a:pPr>
              <a:r>
                <a:rPr lang="de-DE" dirty="0" smtClean="0"/>
                <a:t>Für Nutzer des alten XTK</a:t>
              </a: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74204" y="1676400"/>
              <a:ext cx="33623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 smtClean="0"/>
                <a:t> </a:t>
              </a:r>
              <a:r>
                <a:rPr lang="de-DE" sz="4000" b="1" dirty="0" smtClean="0"/>
                <a:t>14:00 </a:t>
              </a:r>
              <a:r>
                <a:rPr lang="de-DE" sz="4000" b="1" dirty="0" smtClean="0"/>
                <a:t>Uhr</a:t>
              </a:r>
              <a:endParaRPr lang="de-DE" sz="4000" b="1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4876800" y="1028700"/>
            <a:ext cx="4267200" cy="2609255"/>
            <a:chOff x="4876800" y="1028700"/>
            <a:chExt cx="4267200" cy="2609255"/>
          </a:xfrm>
        </p:grpSpPr>
        <p:sp>
          <p:nvSpPr>
            <p:cNvPr id="18" name="Textfeld 17"/>
            <p:cNvSpPr txBox="1"/>
            <p:nvPr/>
          </p:nvSpPr>
          <p:spPr>
            <a:xfrm>
              <a:off x="4876800" y="1028700"/>
              <a:ext cx="39691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2. Diskussionsforum</a:t>
              </a:r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4876800" y="2714625"/>
              <a:ext cx="4267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/>
                <a:t>Zielgruppe:</a:t>
              </a:r>
            </a:p>
            <a:p>
              <a:pPr marL="285750" indent="-285750">
                <a:buFontTx/>
                <a:buChar char="-"/>
              </a:pPr>
              <a:r>
                <a:rPr lang="de-DE" dirty="0" smtClean="0"/>
                <a:t>Für Nutzer des X-tanken Int.</a:t>
              </a:r>
            </a:p>
            <a:p>
              <a:pPr marL="285750" indent="-285750">
                <a:buFontTx/>
                <a:buChar char="-"/>
              </a:pPr>
              <a:r>
                <a:rPr lang="de-DE" dirty="0"/>
                <a:t>u</a:t>
              </a:r>
              <a:r>
                <a:rPr lang="de-DE" dirty="0" smtClean="0"/>
                <a:t>nd solche die es werden wollen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876800" y="1676400"/>
              <a:ext cx="336232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4000" b="1" dirty="0" smtClean="0"/>
                <a:t> </a:t>
              </a:r>
              <a:r>
                <a:rPr lang="de-DE" sz="4000" b="1" dirty="0" smtClean="0"/>
                <a:t>14:30 </a:t>
              </a:r>
              <a:r>
                <a:rPr lang="de-DE" sz="4000" b="1" dirty="0" smtClean="0"/>
                <a:t>Uhr</a:t>
              </a:r>
              <a:endParaRPr lang="de-DE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321414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2015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3009900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Vielen Dank für Ihre Aufmerksamkeit!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3442020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Rückblick: Anzahl Installationen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S:\xtanken\doku\praesentationen\awt\umstellung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119188"/>
            <a:ext cx="7964488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171575" y="508420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2010</a:t>
            </a:r>
            <a:endParaRPr lang="de-D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33709" y="508420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2011</a:t>
            </a:r>
            <a:endParaRPr lang="de-D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895843" y="508420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2012</a:t>
            </a:r>
            <a:endParaRPr lang="de-D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257977" y="508420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2013</a:t>
            </a:r>
            <a:endParaRPr lang="de-D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620111" y="508420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2014</a:t>
            </a:r>
            <a:endParaRPr lang="de-D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648870" y="508420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2015</a:t>
            </a:r>
            <a:endParaRPr lang="de-D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524456" y="3333750"/>
            <a:ext cx="2495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XTK</a:t>
            </a:r>
            <a:endParaRPr lang="de-DE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334028" y="2214860"/>
            <a:ext cx="1180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  <a:latin typeface="Arial Black" panose="020B0A04020102020204" pitchFamily="34" charset="0"/>
              </a:rPr>
              <a:t>S</a:t>
            </a:r>
            <a:r>
              <a:rPr lang="de-DE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TK</a:t>
            </a:r>
            <a:endParaRPr lang="de-DE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295900" y="2019300"/>
            <a:ext cx="3371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i="1" dirty="0" smtClean="0">
                <a:solidFill>
                  <a:srgbClr val="FF0000"/>
                </a:solidFill>
                <a:latin typeface="+mj-lt"/>
              </a:rPr>
              <a:t>X</a:t>
            </a:r>
            <a:r>
              <a:rPr lang="de-DE" sz="3200" b="1" i="1" dirty="0" smtClean="0">
                <a:latin typeface="+mj-lt"/>
              </a:rPr>
              <a:t>-tanken</a:t>
            </a:r>
            <a:r>
              <a:rPr lang="de-DE" sz="3200" b="1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Int.</a:t>
            </a:r>
            <a:endParaRPr lang="de-DE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33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/>
      <p:bldP spid="10" grpId="0"/>
      <p:bldP spid="11" grpId="0"/>
      <p:bldP spid="4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Seit 2014: Viele Kleinigkeiten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7504" y="1076325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Neue Schnittstellen: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SEPA-Format „Deutsche Kreditwirtschaft 2.8“ eingefügt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Vorbereitung auf </a:t>
            </a:r>
            <a:r>
              <a:rPr lang="de-DE" dirty="0" err="1"/>
              <a:t>Fibunet</a:t>
            </a:r>
            <a:r>
              <a:rPr lang="de-DE" dirty="0"/>
              <a:t> Version </a:t>
            </a:r>
            <a:r>
              <a:rPr lang="de-DE" dirty="0" smtClean="0"/>
              <a:t>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Tankdatenformat „</a:t>
            </a:r>
            <a:r>
              <a:rPr lang="de-DE" dirty="0" err="1"/>
              <a:t>Tankpool</a:t>
            </a:r>
            <a:r>
              <a:rPr lang="de-DE" dirty="0"/>
              <a:t> 24 Version 2.1“ mit </a:t>
            </a:r>
            <a:r>
              <a:rPr lang="de-DE" dirty="0" smtClean="0"/>
              <a:t>Fahrername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Neues „Verzeichnis der erreichbaren Zahlungsdienstleister“ der Deutschen </a:t>
            </a:r>
            <a:r>
              <a:rPr lang="de-DE" dirty="0" smtClean="0"/>
              <a:t>Bundesbank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Neues </a:t>
            </a:r>
            <a:r>
              <a:rPr lang="de-DE" dirty="0" err="1"/>
              <a:t>Whitelist</a:t>
            </a:r>
            <a:r>
              <a:rPr lang="de-DE" dirty="0"/>
              <a:t>-Format für „</a:t>
            </a:r>
            <a:r>
              <a:rPr lang="de-DE" dirty="0" err="1"/>
              <a:t>TankNetz</a:t>
            </a:r>
            <a:r>
              <a:rPr lang="de-DE" dirty="0"/>
              <a:t> Deutschland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07504" y="4850365"/>
            <a:ext cx="8782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Neue Funktionen: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Berücksichtigung </a:t>
            </a:r>
            <a:r>
              <a:rPr lang="de-DE" dirty="0"/>
              <a:t>der Zollsteuer in X-tanken Int</a:t>
            </a:r>
            <a:r>
              <a:rPr lang="de-DE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Nachdruck weiterer </a:t>
            </a:r>
            <a:r>
              <a:rPr lang="de-DE" dirty="0" smtClean="0"/>
              <a:t>Rechnungsdokumente (Produktübersicht, Reverse-Charge Dokumente etc.)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Verbrauchsberechnung auf mehrere Sorten </a:t>
            </a:r>
            <a:r>
              <a:rPr lang="de-DE" dirty="0" smtClean="0"/>
              <a:t>erweitert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07504" y="3378843"/>
            <a:ext cx="8582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Neue Auswertungen: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Vorkasse-Auswertung </a:t>
            </a:r>
            <a:r>
              <a:rPr lang="de-DE" dirty="0"/>
              <a:t>für Prepaid-Abwicklung über </a:t>
            </a:r>
            <a:r>
              <a:rPr lang="de-DE" dirty="0" smtClean="0"/>
              <a:t>das Modul Guthabenverwaltung.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Neue </a:t>
            </a:r>
            <a:r>
              <a:rPr lang="de-DE" dirty="0"/>
              <a:t>Auswertung: Kunden-/</a:t>
            </a:r>
            <a:r>
              <a:rPr lang="de-DE" dirty="0" smtClean="0"/>
              <a:t>Kartenliste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0227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ea typeface="Verdana" pitchFamily="34" charset="0"/>
                <a:cs typeface="Arial" panose="020B0604020202020204" pitchFamily="34" charset="0"/>
              </a:rPr>
              <a:t>Seit 08/2014: X-tanken Nachtlauf</a:t>
            </a:r>
            <a:endParaRPr lang="de-DE" b="1" dirty="0"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4850" y="3876675"/>
            <a:ext cx="4782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Ausgabe X-daten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Ausgabe aller konfigurierten Tabellen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04850" y="1133475"/>
            <a:ext cx="7038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Allgemein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Bereinigung nicht mehr benötigter Dateien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Reorganisation von </a:t>
            </a:r>
            <a:r>
              <a:rPr lang="de-DE" dirty="0" smtClean="0"/>
              <a:t>Protokolldateien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04850" y="2232541"/>
            <a:ext cx="7800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Modul </a:t>
            </a:r>
            <a:r>
              <a:rPr lang="de-DE" b="1" dirty="0" err="1" smtClean="0"/>
              <a:t>Whitelist</a:t>
            </a: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Komplettausgabe der </a:t>
            </a:r>
            <a:r>
              <a:rPr lang="de-DE" dirty="0" err="1" smtClean="0"/>
              <a:t>Whitelist</a:t>
            </a:r>
            <a:r>
              <a:rPr lang="de-DE" dirty="0" smtClean="0"/>
              <a:t> (nur für bestimmte Formate)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04850" y="3054608"/>
            <a:ext cx="7229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Modul Auto-Import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Automatischer Tankdaten-Import (optionales Modul)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704850" y="5353050"/>
            <a:ext cx="6542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Geplant: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Nachträglich eingegebene Einkaufspreise ausbreiten</a:t>
            </a:r>
          </a:p>
        </p:txBody>
      </p:sp>
    </p:spTree>
    <p:extLst>
      <p:ext uri="{BB962C8B-B14F-4D97-AF65-F5344CB8AC3E}">
        <p14:creationId xmlns:p14="http://schemas.microsoft.com/office/powerpoint/2010/main" val="27081281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Seit 11/2014: Konditionsübersicht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9" y="688917"/>
            <a:ext cx="8577262" cy="577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390525" y="3181350"/>
            <a:ext cx="6915149" cy="2345174"/>
            <a:chOff x="390525" y="3181350"/>
            <a:chExt cx="6915149" cy="2345174"/>
          </a:xfrm>
        </p:grpSpPr>
        <p:sp>
          <p:nvSpPr>
            <p:cNvPr id="3" name="Rechteck 2"/>
            <p:cNvSpPr/>
            <p:nvPr/>
          </p:nvSpPr>
          <p:spPr>
            <a:xfrm>
              <a:off x="390525" y="3181350"/>
              <a:ext cx="1104900" cy="151447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" name="Gerade Verbindung mit Pfeil 5"/>
            <p:cNvCxnSpPr/>
            <p:nvPr/>
          </p:nvCxnSpPr>
          <p:spPr>
            <a:xfrm>
              <a:off x="1266825" y="4695825"/>
              <a:ext cx="361950" cy="39052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feld 8"/>
            <p:cNvSpPr txBox="1"/>
            <p:nvPr/>
          </p:nvSpPr>
          <p:spPr>
            <a:xfrm>
              <a:off x="1654969" y="4880193"/>
              <a:ext cx="56507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Tabelle nicht sortierbar!</a:t>
              </a:r>
            </a:p>
            <a:p>
              <a:r>
                <a:rPr lang="de-DE" b="1" dirty="0" smtClean="0">
                  <a:solidFill>
                    <a:srgbClr val="FF0000"/>
                  </a:solidFill>
                </a:rPr>
                <a:t>Darstellung nach der </a:t>
              </a:r>
              <a:r>
                <a:rPr lang="de-DE" b="1" dirty="0" err="1" smtClean="0">
                  <a:solidFill>
                    <a:srgbClr val="FF0000"/>
                  </a:solidFill>
                </a:rPr>
                <a:t>Konditionshirarchie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297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4" y="701751"/>
            <a:ext cx="8558212" cy="5765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466725" y="1571626"/>
            <a:ext cx="7086600" cy="3456205"/>
            <a:chOff x="466725" y="1571626"/>
            <a:chExt cx="7086600" cy="3456205"/>
          </a:xfrm>
        </p:grpSpPr>
        <p:sp>
          <p:nvSpPr>
            <p:cNvPr id="2" name="Rechteck 1"/>
            <p:cNvSpPr/>
            <p:nvPr/>
          </p:nvSpPr>
          <p:spPr>
            <a:xfrm>
              <a:off x="466725" y="1571626"/>
              <a:ext cx="3467100" cy="82867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" name="Gerade Verbindung mit Pfeil 4"/>
            <p:cNvCxnSpPr/>
            <p:nvPr/>
          </p:nvCxnSpPr>
          <p:spPr>
            <a:xfrm>
              <a:off x="2409825" y="2400300"/>
              <a:ext cx="942975" cy="196215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feld 5"/>
            <p:cNvSpPr txBox="1"/>
            <p:nvPr/>
          </p:nvSpPr>
          <p:spPr>
            <a:xfrm>
              <a:off x="3111055" y="4381500"/>
              <a:ext cx="44422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</a:rPr>
                <a:t>Filterung hilft bei der Suche nach einer speziellen Kondition</a:t>
              </a:r>
              <a:endParaRPr lang="de-DE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Seit 11/2014: Konditionsübersicht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1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NEU: Suche in allen Tabellen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474663" y="1943100"/>
            <a:ext cx="8193087" cy="3333750"/>
            <a:chOff x="474663" y="1943100"/>
            <a:chExt cx="8193087" cy="3333750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663" y="4171950"/>
              <a:ext cx="8193087" cy="110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Textfeld 16"/>
            <p:cNvSpPr txBox="1"/>
            <p:nvPr/>
          </p:nvSpPr>
          <p:spPr>
            <a:xfrm>
              <a:off x="1523206" y="2695574"/>
              <a:ext cx="5391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36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Vorwärts suchen</a:t>
              </a:r>
              <a:endParaRPr lang="de-DE" sz="36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599882" y="1943100"/>
              <a:ext cx="53911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36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Rückwärts suchen </a:t>
              </a:r>
              <a:endParaRPr lang="de-DE" sz="3600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Gerade Verbindung 7"/>
            <p:cNvCxnSpPr/>
            <p:nvPr/>
          </p:nvCxnSpPr>
          <p:spPr>
            <a:xfrm>
              <a:off x="6809932" y="3257550"/>
              <a:ext cx="0" cy="108585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7914389" y="2486025"/>
              <a:ext cx="9968" cy="185737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feld 5"/>
          <p:cNvSpPr txBox="1"/>
          <p:nvPr/>
        </p:nvSpPr>
        <p:spPr>
          <a:xfrm>
            <a:off x="704850" y="4410075"/>
            <a:ext cx="5391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Suchbegriff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440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" y="723960"/>
            <a:ext cx="7888042" cy="575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NEU: Suche in allen Tabellen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1457325" y="1485900"/>
            <a:ext cx="6972300" cy="2381250"/>
            <a:chOff x="1457325" y="1485900"/>
            <a:chExt cx="6972300" cy="2381250"/>
          </a:xfrm>
        </p:grpSpPr>
        <p:sp>
          <p:nvSpPr>
            <p:cNvPr id="2" name="Ellipse 1"/>
            <p:cNvSpPr/>
            <p:nvPr/>
          </p:nvSpPr>
          <p:spPr>
            <a:xfrm>
              <a:off x="1457325" y="3400425"/>
              <a:ext cx="1162050" cy="466725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5857875" y="1485900"/>
              <a:ext cx="25717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FF0000"/>
                  </a:solidFill>
                  <a:latin typeface="+mj-lt"/>
                  <a:cs typeface="Arial" panose="020B0604020202020204" pitchFamily="34" charset="0"/>
                </a:rPr>
                <a:t>Markierung der Zelle, in der der Suchbegriff gefunden wurde</a:t>
              </a:r>
              <a:endParaRPr lang="de-DE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endParaRPr>
            </a:p>
          </p:txBody>
        </p:sp>
        <p:cxnSp>
          <p:nvCxnSpPr>
            <p:cNvPr id="7" name="Gerade Verbindung mit Pfeil 6"/>
            <p:cNvCxnSpPr>
              <a:stCxn id="2" idx="7"/>
            </p:cNvCxnSpPr>
            <p:nvPr/>
          </p:nvCxnSpPr>
          <p:spPr>
            <a:xfrm flipV="1">
              <a:off x="2449197" y="2162175"/>
              <a:ext cx="3475353" cy="1306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40135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665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NEU: Suche in allen Tabellen</a:t>
            </a:r>
            <a:endParaRPr lang="de-DE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57" y="704850"/>
            <a:ext cx="7914242" cy="57721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9" name="Gruppieren 8"/>
          <p:cNvGrpSpPr/>
          <p:nvPr/>
        </p:nvGrpSpPr>
        <p:grpSpPr>
          <a:xfrm>
            <a:off x="552450" y="2714625"/>
            <a:ext cx="2943225" cy="904874"/>
            <a:chOff x="552450" y="2714625"/>
            <a:chExt cx="2943225" cy="904874"/>
          </a:xfrm>
        </p:grpSpPr>
        <p:cxnSp>
          <p:nvCxnSpPr>
            <p:cNvPr id="6" name="Gerade Verbindung mit Pfeil 5"/>
            <p:cNvCxnSpPr/>
            <p:nvPr/>
          </p:nvCxnSpPr>
          <p:spPr>
            <a:xfrm>
              <a:off x="1847850" y="3619499"/>
              <a:ext cx="62865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feld 7"/>
            <p:cNvSpPr txBox="1"/>
            <p:nvPr/>
          </p:nvSpPr>
          <p:spPr>
            <a:xfrm>
              <a:off x="552450" y="2714625"/>
              <a:ext cx="2943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rgbClr val="FF0000"/>
                  </a:solidFill>
                  <a:latin typeface="+mj-lt"/>
                  <a:cs typeface="Arial" panose="020B0604020202020204" pitchFamily="34" charset="0"/>
                </a:rPr>
                <a:t>Suchvorgang erfolgt Zelle für Zelle…</a:t>
              </a:r>
              <a:endParaRPr lang="de-DE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82593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Bildschirmpräsentation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Roland Arends</cp:lastModifiedBy>
  <cp:revision>318</cp:revision>
  <dcterms:created xsi:type="dcterms:W3CDTF">2012-03-05T09:08:08Z</dcterms:created>
  <dcterms:modified xsi:type="dcterms:W3CDTF">2015-04-20T13:16:20Z</dcterms:modified>
</cp:coreProperties>
</file>