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22"/>
  </p:notesMasterIdLst>
  <p:sldIdLst>
    <p:sldId id="262" r:id="rId2"/>
    <p:sldId id="264" r:id="rId3"/>
    <p:sldId id="263" r:id="rId4"/>
    <p:sldId id="265" r:id="rId5"/>
    <p:sldId id="277" r:id="rId6"/>
    <p:sldId id="276" r:id="rId7"/>
    <p:sldId id="275" r:id="rId8"/>
    <p:sldId id="266" r:id="rId9"/>
    <p:sldId id="267" r:id="rId10"/>
    <p:sldId id="269" r:id="rId11"/>
    <p:sldId id="271" r:id="rId12"/>
    <p:sldId id="272" r:id="rId13"/>
    <p:sldId id="274" r:id="rId14"/>
    <p:sldId id="270" r:id="rId15"/>
    <p:sldId id="273" r:id="rId16"/>
    <p:sldId id="282" r:id="rId17"/>
    <p:sldId id="278" r:id="rId18"/>
    <p:sldId id="279" r:id="rId19"/>
    <p:sldId id="280" r:id="rId20"/>
    <p:sldId id="281" r:id="rId2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0" clrIdx="0"/>
  <p:cmAuthor id="1" name="benjamin" initials="b" lastIdx="1" clrIdx="1">
    <p:extLst>
      <p:ext uri="{19B8F6BF-5375-455C-9EA6-DF929625EA0E}">
        <p15:presenceInfo xmlns:p15="http://schemas.microsoft.com/office/powerpoint/2012/main" userId="benja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ABA"/>
    <a:srgbClr val="01B19D"/>
    <a:srgbClr val="848585"/>
    <a:srgbClr val="7E1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69221" autoAdjust="0"/>
  </p:normalViewPr>
  <p:slideViewPr>
    <p:cSldViewPr snapToGrid="0">
      <p:cViewPr varScale="1">
        <p:scale>
          <a:sx n="72" d="100"/>
          <a:sy n="72" d="100"/>
        </p:scale>
        <p:origin x="150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86" d="100"/>
        <a:sy n="186" d="100"/>
      </p:scale>
      <p:origin x="0" y="6594"/>
    </p:cViewPr>
  </p:sorterViewPr>
  <p:notesViewPr>
    <p:cSldViewPr snapToGrid="0">
      <p:cViewPr varScale="1">
        <p:scale>
          <a:sx n="139" d="100"/>
          <a:sy n="139" d="100"/>
        </p:scale>
        <p:origin x="-108" y="-57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29CFC23-F7CE-424D-9E73-74E975F1C8BD}" type="datetimeFigureOut">
              <a:rPr lang="de-DE" smtClean="0"/>
              <a:t>23.04.2015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073AEC8-EAB1-48AE-A4C0-612A2AB50D89}" type="slidenum">
              <a:rPr lang="de-DE" smtClean="0"/>
              <a:t>‹Nr.›</a:t>
            </a:fld>
            <a:endParaRPr lang="de-DE"/>
          </a:p>
        </p:txBody>
      </p:sp>
    </p:spTree>
    <p:extLst>
      <p:ext uri="{BB962C8B-B14F-4D97-AF65-F5344CB8AC3E}">
        <p14:creationId xmlns:p14="http://schemas.microsoft.com/office/powerpoint/2010/main" val="367924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Hallo, Benjamin Grell, seit ca. einem Jahr bei </a:t>
            </a:r>
            <a:r>
              <a:rPr lang="de-DE" dirty="0" err="1" smtClean="0"/>
              <a:t>Xpoint</a:t>
            </a:r>
            <a:r>
              <a:rPr lang="de-DE" dirty="0" smtClean="0"/>
              <a:t> … Bevor ich zum Punkt</a:t>
            </a:r>
            <a:r>
              <a:rPr lang="de-DE" baseline="0" dirty="0" smtClean="0"/>
              <a:t> XPO auf dem Zeitplan komme </a:t>
            </a:r>
            <a:r>
              <a:rPr lang="de-DE" b="1" baseline="0" dirty="0" smtClean="0"/>
              <a:t>einleitend</a:t>
            </a:r>
            <a:r>
              <a:rPr lang="de-DE" baseline="0" dirty="0" smtClean="0"/>
              <a:t> noch e</a:t>
            </a:r>
            <a:r>
              <a:rPr lang="de-DE" dirty="0" smtClean="0"/>
              <a:t>in paar Worte</a:t>
            </a:r>
            <a:r>
              <a:rPr lang="de-DE" baseline="0" dirty="0" smtClean="0"/>
              <a:t> zu </a:t>
            </a:r>
            <a:r>
              <a:rPr lang="de-DE" baseline="0" dirty="0" err="1" smtClean="0"/>
              <a:t>bitversum</a:t>
            </a:r>
            <a:r>
              <a:rPr lang="de-DE" baseline="0" dirty="0" smtClean="0"/>
              <a:t>… </a:t>
            </a:r>
            <a:r>
              <a:rPr lang="de-DE" dirty="0" smtClean="0"/>
              <a:t>Was</a:t>
            </a:r>
            <a:r>
              <a:rPr lang="de-DE" baseline="0" dirty="0" smtClean="0"/>
              <a:t> </a:t>
            </a:r>
            <a:r>
              <a:rPr lang="de-DE" baseline="0" dirty="0" smtClean="0"/>
              <a:t>ist </a:t>
            </a:r>
            <a:r>
              <a:rPr lang="de-DE" baseline="0" dirty="0" err="1" smtClean="0"/>
              <a:t>bitversum</a:t>
            </a:r>
            <a:r>
              <a:rPr lang="de-DE" baseline="0" dirty="0" smtClean="0"/>
              <a:t> und warum gibt es </a:t>
            </a:r>
            <a:r>
              <a:rPr lang="de-DE" baseline="0" dirty="0" err="1" smtClean="0"/>
              <a:t>bitversum</a:t>
            </a:r>
            <a:r>
              <a:rPr lang="de-DE" baseline="0" dirty="0" smtClean="0"/>
              <a:t>?</a:t>
            </a:r>
          </a:p>
          <a:p>
            <a:pPr marL="171450" indent="-171450">
              <a:buFontTx/>
              <a:buChar char="-"/>
            </a:pPr>
            <a:r>
              <a:rPr lang="de-DE" baseline="0" dirty="0" smtClean="0"/>
              <a:t>Seit ca. einem halben Jahr und ist Abteilung für Webentwicklung.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Ursprünglich war ja NAV geplant, was sich aber zerschlagen hat – gab Probleme an mehreren Stellen. Während der Zeit in der ich da war, hat sich aber herausgestellt, dass </a:t>
            </a:r>
          </a:p>
          <a:p>
            <a:pPr marL="171450" indent="-171450">
              <a:buFontTx/>
              <a:buChar char="-"/>
            </a:pPr>
            <a:r>
              <a:rPr lang="de-DE" baseline="0" dirty="0" smtClean="0"/>
              <a:t>die </a:t>
            </a:r>
            <a:r>
              <a:rPr lang="de-DE" b="1" baseline="0" dirty="0" smtClean="0"/>
              <a:t>Nachfrage an Weblösungen</a:t>
            </a:r>
            <a:r>
              <a:rPr lang="de-DE" baseline="0" dirty="0" smtClean="0"/>
              <a:t>, </a:t>
            </a:r>
            <a:r>
              <a:rPr lang="de-DE" b="1" baseline="0" dirty="0" smtClean="0"/>
              <a:t>die über eine normale Homepage hinausreichen</a:t>
            </a:r>
            <a:r>
              <a:rPr lang="de-DE" baseline="0" dirty="0" smtClean="0"/>
              <a:t>, immer größer </a:t>
            </a:r>
            <a:r>
              <a:rPr lang="de-DE" baseline="0" dirty="0" smtClean="0"/>
              <a:t>wird und ich das mit meiner Ausbildung abdecken kann. </a:t>
            </a:r>
            <a:r>
              <a:rPr lang="de-DE" baseline="0" dirty="0" smtClean="0"/>
              <a:t/>
            </a:r>
            <a:br>
              <a:rPr lang="de-DE" baseline="0" dirty="0" smtClean="0"/>
            </a:br>
            <a:r>
              <a:rPr lang="de-DE" baseline="0" dirty="0" smtClean="0"/>
              <a:t>Ziel ist es unter anderem, unseren </a:t>
            </a:r>
            <a:r>
              <a:rPr lang="de-DE" b="1" baseline="0" dirty="0" smtClean="0"/>
              <a:t>Kunden Lösungen aus einer Hand</a:t>
            </a:r>
            <a:r>
              <a:rPr lang="de-DE" baseline="0" dirty="0" smtClean="0"/>
              <a:t> zu bieten. Bei der Zusammenarbeit </a:t>
            </a:r>
            <a:r>
              <a:rPr lang="de-DE" b="1" baseline="0" dirty="0" smtClean="0"/>
              <a:t>mit Dritten gibt es oft Probleme</a:t>
            </a:r>
            <a:r>
              <a:rPr lang="de-DE" baseline="0" dirty="0" smtClean="0"/>
              <a:t>, gerade was </a:t>
            </a:r>
            <a:r>
              <a:rPr lang="de-DE" u="sng" baseline="0" dirty="0" smtClean="0"/>
              <a:t>Schnittstellen</a:t>
            </a:r>
            <a:r>
              <a:rPr lang="de-DE" baseline="0" dirty="0" smtClean="0"/>
              <a:t> angeht usw. und diese Probleme vermeiden wir dadurch. Wenn dann was nicht passt, sind sicher wir schuld ;)</a:t>
            </a:r>
          </a:p>
          <a:p>
            <a:pPr marL="171450" indent="-171450">
              <a:buFontTx/>
              <a:buChar char="-"/>
            </a:pPr>
            <a:r>
              <a:rPr lang="de-DE" b="1" baseline="0" dirty="0" smtClean="0"/>
              <a:t>Weiteres Ziel </a:t>
            </a:r>
            <a:r>
              <a:rPr lang="de-DE" baseline="0" dirty="0" smtClean="0"/>
              <a:t>ist aber auch, </a:t>
            </a:r>
            <a:r>
              <a:rPr lang="de-DE" b="1" baseline="0" dirty="0" smtClean="0"/>
              <a:t>andere Branchen </a:t>
            </a:r>
            <a:r>
              <a:rPr lang="de-DE" baseline="0" dirty="0" smtClean="0"/>
              <a:t>zu erschließen</a:t>
            </a:r>
            <a:r>
              <a:rPr lang="de-DE" u="sng" baseline="0" dirty="0" smtClean="0"/>
              <a:t>. Vorerst liegt der Fokus aber erstmal auf den eigenen Kunden </a:t>
            </a:r>
            <a:r>
              <a:rPr lang="de-DE" baseline="0" dirty="0" smtClean="0"/>
              <a:t>– erstmal die eigenen Möglichkeiten ausreizen.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b="1" baseline="0" dirty="0" smtClean="0"/>
              <a:t>Involviert</a:t>
            </a:r>
            <a:r>
              <a:rPr lang="de-DE" baseline="0" dirty="0" smtClean="0"/>
              <a:t> in die Sache ist derzeit besonders CK und ES, </a:t>
            </a:r>
            <a:r>
              <a:rPr lang="de-DE" b="1" baseline="0" dirty="0" smtClean="0"/>
              <a:t>aber prinzipiell ist es jeder</a:t>
            </a:r>
            <a:r>
              <a:rPr lang="de-DE" baseline="0" dirty="0" smtClean="0"/>
              <a:t>, sobald es dann um Schnittstellen zu X-</a:t>
            </a:r>
            <a:r>
              <a:rPr lang="de-DE" baseline="0" dirty="0" err="1" smtClean="0"/>
              <a:t>oil</a:t>
            </a:r>
            <a:r>
              <a:rPr lang="de-DE" baseline="0" dirty="0" smtClean="0"/>
              <a:t> Programmen geht.</a:t>
            </a:r>
          </a:p>
          <a:p>
            <a:pPr marL="0" indent="0">
              <a:buFontTx/>
              <a:buNone/>
            </a:pP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1</a:t>
            </a:fld>
            <a:endParaRPr lang="de-DE"/>
          </a:p>
        </p:txBody>
      </p:sp>
    </p:spTree>
    <p:extLst>
      <p:ext uri="{BB962C8B-B14F-4D97-AF65-F5344CB8AC3E}">
        <p14:creationId xmlns:p14="http://schemas.microsoft.com/office/powerpoint/2010/main" val="224455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Aktuelle Preise </a:t>
            </a:r>
            <a:r>
              <a:rPr lang="de-DE" baseline="0" dirty="0" smtClean="0">
                <a:sym typeface="Wingdings" panose="05000000000000000000" pitchFamily="2" charset="2"/>
              </a:rPr>
              <a:t></a:t>
            </a:r>
            <a:r>
              <a:rPr lang="de-DE" baseline="0" dirty="0" smtClean="0"/>
              <a:t> CSV zeigen.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10</a:t>
            </a:fld>
            <a:endParaRPr lang="de-DE"/>
          </a:p>
        </p:txBody>
      </p:sp>
    </p:spTree>
    <p:extLst>
      <p:ext uri="{BB962C8B-B14F-4D97-AF65-F5344CB8AC3E}">
        <p14:creationId xmlns:p14="http://schemas.microsoft.com/office/powerpoint/2010/main" val="315776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BACKEND:</a:t>
            </a:r>
          </a:p>
          <a:p>
            <a:r>
              <a:rPr lang="de-DE" dirty="0" smtClean="0"/>
              <a:t>Anlegen von</a:t>
            </a:r>
            <a:r>
              <a:rPr lang="de-DE" baseline="0" dirty="0" smtClean="0"/>
              <a:t> Kategorien, Kunden + Preisgruppen und evtl. Gutscheinen. </a:t>
            </a:r>
          </a:p>
          <a:p>
            <a:r>
              <a:rPr lang="de-DE" baseline="0" dirty="0" smtClean="0"/>
              <a:t>Pflege von Artikeln. </a:t>
            </a:r>
          </a:p>
          <a:p>
            <a:r>
              <a:rPr lang="de-DE" baseline="0" dirty="0" smtClean="0"/>
              <a:t>Einsehen von Bestellungen.</a:t>
            </a:r>
          </a:p>
          <a:p>
            <a:endParaRPr lang="de-DE" baseline="0" dirty="0" smtClean="0"/>
          </a:p>
          <a:p>
            <a:r>
              <a:rPr lang="de-DE" baseline="0" dirty="0" smtClean="0"/>
              <a:t>Modul bietet sich an für B2B Verkäufe, beispielsweise Landwirte oder Unter-Händler.</a:t>
            </a: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11</a:t>
            </a:fld>
            <a:endParaRPr lang="de-DE"/>
          </a:p>
        </p:txBody>
      </p:sp>
    </p:spTree>
    <p:extLst>
      <p:ext uri="{BB962C8B-B14F-4D97-AF65-F5344CB8AC3E}">
        <p14:creationId xmlns:p14="http://schemas.microsoft.com/office/powerpoint/2010/main" val="329939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Händlerzugang mit Infos, z.B. Adressen!</a:t>
            </a:r>
          </a:p>
          <a:p>
            <a:endParaRPr lang="de-DE" b="1" dirty="0" smtClean="0"/>
          </a:p>
          <a:p>
            <a:r>
              <a:rPr lang="de-DE" b="0" dirty="0" smtClean="0"/>
              <a:t>Kein</a:t>
            </a:r>
            <a:r>
              <a:rPr lang="de-DE" b="0" baseline="0" dirty="0" smtClean="0"/>
              <a:t> Abgleich von Beschreibungen und Bildern. Einmalig im </a:t>
            </a:r>
            <a:r>
              <a:rPr lang="de-DE" b="0" baseline="0" dirty="0" err="1" smtClean="0"/>
              <a:t>Xpoint</a:t>
            </a:r>
            <a:r>
              <a:rPr lang="de-DE" b="0" baseline="0" dirty="0" smtClean="0"/>
              <a:t> Online für die Artikelnummer pflegen.</a:t>
            </a:r>
          </a:p>
          <a:p>
            <a:r>
              <a:rPr lang="de-DE" b="0" baseline="0" dirty="0" smtClean="0">
                <a:sym typeface="Wingdings" panose="05000000000000000000" pitchFamily="2" charset="2"/>
              </a:rPr>
              <a:t> 1. Artikelnummern die im Shop auftauchen importieren 2. Infos + Bilder hinterlegen 3. Preise synchronisieren</a:t>
            </a:r>
            <a:endParaRPr lang="de-DE" b="0" dirty="0"/>
          </a:p>
        </p:txBody>
      </p:sp>
      <p:sp>
        <p:nvSpPr>
          <p:cNvPr id="4" name="Foliennummernplatzhalter 3"/>
          <p:cNvSpPr>
            <a:spLocks noGrp="1"/>
          </p:cNvSpPr>
          <p:nvPr>
            <p:ph type="sldNum" sz="quarter" idx="10"/>
          </p:nvPr>
        </p:nvSpPr>
        <p:spPr/>
        <p:txBody>
          <a:bodyPr/>
          <a:lstStyle/>
          <a:p>
            <a:fld id="{C073AEC8-EAB1-48AE-A4C0-612A2AB50D89}" type="slidenum">
              <a:rPr lang="de-DE" smtClean="0"/>
              <a:t>12</a:t>
            </a:fld>
            <a:endParaRPr lang="de-DE"/>
          </a:p>
        </p:txBody>
      </p:sp>
    </p:spTree>
    <p:extLst>
      <p:ext uri="{BB962C8B-B14F-4D97-AF65-F5344CB8AC3E}">
        <p14:creationId xmlns:p14="http://schemas.microsoft.com/office/powerpoint/2010/main" val="371745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„Paketverfolgung“ für Heizöl und</a:t>
            </a:r>
            <a:r>
              <a:rPr lang="de-DE" baseline="0" dirty="0" smtClean="0"/>
              <a:t> andere Lieferungen.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13</a:t>
            </a:fld>
            <a:endParaRPr lang="de-DE"/>
          </a:p>
        </p:txBody>
      </p:sp>
    </p:spTree>
    <p:extLst>
      <p:ext uri="{BB962C8B-B14F-4D97-AF65-F5344CB8AC3E}">
        <p14:creationId xmlns:p14="http://schemas.microsoft.com/office/powerpoint/2010/main" val="263429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Voraussetzungen:</a:t>
            </a:r>
          </a:p>
          <a:p>
            <a:r>
              <a:rPr lang="de-DE" dirty="0" smtClean="0"/>
              <a:t>X-</a:t>
            </a:r>
            <a:r>
              <a:rPr lang="de-DE" dirty="0" err="1" smtClean="0"/>
              <a:t>map</a:t>
            </a:r>
            <a:r>
              <a:rPr lang="de-DE" baseline="0" dirty="0" smtClean="0"/>
              <a:t> +</a:t>
            </a:r>
            <a:r>
              <a:rPr lang="de-DE" dirty="0" smtClean="0"/>
              <a:t> </a:t>
            </a:r>
            <a:r>
              <a:rPr lang="de-DE" dirty="0" err="1" smtClean="0"/>
              <a:t>TomTom</a:t>
            </a:r>
            <a:r>
              <a:rPr lang="de-DE" baseline="0" dirty="0" smtClean="0"/>
              <a:t> (oder geeignete Hardware – ES fragen)</a:t>
            </a:r>
          </a:p>
          <a:p>
            <a:endParaRPr lang="de-DE" dirty="0" smtClean="0"/>
          </a:p>
          <a:p>
            <a:r>
              <a:rPr lang="de-DE" dirty="0" smtClean="0"/>
              <a:t>Bestpreis-Option entspricht Preisanfrage</a:t>
            </a:r>
          </a:p>
          <a:p>
            <a:endParaRPr lang="de-DE" dirty="0" smtClean="0"/>
          </a:p>
          <a:p>
            <a:r>
              <a:rPr lang="de-DE" dirty="0" smtClean="0"/>
              <a:t>Optionale Ergebnisse:</a:t>
            </a:r>
          </a:p>
          <a:p>
            <a:r>
              <a:rPr lang="de-DE" dirty="0" smtClean="0"/>
              <a:t>- Telefonnummer des Lieferwagens</a:t>
            </a:r>
          </a:p>
          <a:p>
            <a:pPr marL="0" indent="0">
              <a:buFontTx/>
              <a:buNone/>
            </a:pPr>
            <a:r>
              <a:rPr lang="de-DE" dirty="0" smtClean="0"/>
              <a:t>- Standort Lieferwagen</a:t>
            </a:r>
          </a:p>
          <a:p>
            <a:pPr marL="171450" indent="-171450">
              <a:buFontTx/>
              <a:buChar char="-"/>
            </a:pPr>
            <a:endParaRPr lang="de-DE" dirty="0" smtClean="0"/>
          </a:p>
          <a:p>
            <a:pPr marL="0" indent="0">
              <a:buFontTx/>
              <a:buNone/>
            </a:pPr>
            <a:r>
              <a:rPr lang="de-DE" dirty="0" smtClean="0"/>
              <a:t>1.000 SMS</a:t>
            </a:r>
            <a:r>
              <a:rPr lang="de-DE" baseline="0" dirty="0" smtClean="0"/>
              <a:t> kosten 10 €</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14</a:t>
            </a:fld>
            <a:endParaRPr lang="de-DE"/>
          </a:p>
        </p:txBody>
      </p:sp>
    </p:spTree>
    <p:extLst>
      <p:ext uri="{BB962C8B-B14F-4D97-AF65-F5344CB8AC3E}">
        <p14:creationId xmlns:p14="http://schemas.microsoft.com/office/powerpoint/2010/main" val="294029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noch</a:t>
            </a:r>
            <a:r>
              <a:rPr lang="de-DE" baseline="0" dirty="0" smtClean="0"/>
              <a:t> so geplant bzw. möglich ist, aber bisher nicht entwickelt wird.</a:t>
            </a: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15</a:t>
            </a:fld>
            <a:endParaRPr lang="de-DE"/>
          </a:p>
        </p:txBody>
      </p:sp>
    </p:spTree>
    <p:extLst>
      <p:ext uri="{BB962C8B-B14F-4D97-AF65-F5344CB8AC3E}">
        <p14:creationId xmlns:p14="http://schemas.microsoft.com/office/powerpoint/2010/main" val="2394879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noch</a:t>
            </a:r>
            <a:r>
              <a:rPr lang="de-DE" baseline="0" dirty="0" smtClean="0"/>
              <a:t> so geplant bzw. möglich ist, aber bisher nicht entwickelt wird.</a:t>
            </a: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16</a:t>
            </a:fld>
            <a:endParaRPr lang="de-DE"/>
          </a:p>
        </p:txBody>
      </p:sp>
    </p:spTree>
    <p:extLst>
      <p:ext uri="{BB962C8B-B14F-4D97-AF65-F5344CB8AC3E}">
        <p14:creationId xmlns:p14="http://schemas.microsoft.com/office/powerpoint/2010/main" val="349081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5"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Arial" pitchFamily="34" charset="0"/>
                <a:cs typeface="Arial" pitchFamily="34" charset="0"/>
              </a:rPr>
              <a:t>- Webdesign war schon vor Start der Online-Umsetzung festgelegt (Anfang 2014)</a:t>
            </a:r>
          </a:p>
          <a:p>
            <a:pPr marL="0" marR="0" lvl="5" indent="0" algn="l" defTabSz="914400" rtl="0" eaLnBrk="1" fontAlgn="auto" latinLnBrk="0" hangingPunct="1">
              <a:lnSpc>
                <a:spcPct val="100000"/>
              </a:lnSpc>
              <a:spcBef>
                <a:spcPts val="0"/>
              </a:spcBef>
              <a:spcAft>
                <a:spcPts val="0"/>
              </a:spcAft>
              <a:buClrTx/>
              <a:buSzTx/>
              <a:buFontTx/>
              <a:buNone/>
              <a:tabLst/>
              <a:defRPr/>
            </a:pPr>
            <a:r>
              <a:rPr lang="de-DE" dirty="0" smtClean="0"/>
              <a:t>- </a:t>
            </a:r>
            <a:r>
              <a:rPr lang="de-DE" sz="1200" dirty="0" smtClean="0">
                <a:latin typeface="Arial" pitchFamily="34" charset="0"/>
                <a:cs typeface="Arial" pitchFamily="34" charset="0"/>
              </a:rPr>
              <a:t>Alter Dienstleister konnte Online-Auftritt nicht in gewünschter Weise umsetzen (Formatierungen, Öffnungsgeschwindigkeiten, …)</a:t>
            </a:r>
            <a:br>
              <a:rPr lang="de-DE" sz="1200" dirty="0" smtClean="0">
                <a:latin typeface="Arial" pitchFamily="34" charset="0"/>
                <a:cs typeface="Arial" pitchFamily="34" charset="0"/>
              </a:rPr>
            </a:br>
            <a:r>
              <a:rPr lang="de-DE" sz="1200" dirty="0" smtClean="0">
                <a:latin typeface="Arial" pitchFamily="34" charset="0"/>
                <a:cs typeface="Arial" pitchFamily="34" charset="0"/>
              </a:rPr>
              <a:t>- Entscheidung für </a:t>
            </a:r>
            <a:r>
              <a:rPr lang="de-DE" sz="1200" dirty="0" err="1" smtClean="0">
                <a:latin typeface="Arial" pitchFamily="34" charset="0"/>
                <a:cs typeface="Arial" pitchFamily="34" charset="0"/>
              </a:rPr>
              <a:t>Xpoint</a:t>
            </a:r>
            <a:r>
              <a:rPr lang="de-DE" sz="1200" dirty="0" smtClean="0">
                <a:latin typeface="Arial" pitchFamily="34" charset="0"/>
                <a:cs typeface="Arial" pitchFamily="34" charset="0"/>
              </a:rPr>
              <a:t> / </a:t>
            </a:r>
            <a:r>
              <a:rPr lang="de-DE" sz="1200" dirty="0" err="1" smtClean="0">
                <a:latin typeface="Arial" pitchFamily="34" charset="0"/>
                <a:cs typeface="Arial" pitchFamily="34" charset="0"/>
              </a:rPr>
              <a:t>Bitversum</a:t>
            </a:r>
            <a:r>
              <a:rPr lang="de-DE" sz="1200" dirty="0" smtClean="0">
                <a:latin typeface="Arial" pitchFamily="34" charset="0"/>
                <a:cs typeface="Arial" pitchFamily="34" charset="0"/>
              </a:rPr>
              <a:t> als neuem Partner Mitte August 2014</a:t>
            </a:r>
          </a:p>
          <a:p>
            <a:pPr marL="0" marR="0" lvl="5" indent="0" algn="l" defTabSz="914400" rtl="0" eaLnBrk="1" fontAlgn="auto" latinLnBrk="0" hangingPunct="1">
              <a:lnSpc>
                <a:spcPct val="100000"/>
              </a:lnSpc>
              <a:spcBef>
                <a:spcPts val="0"/>
              </a:spcBef>
              <a:spcAft>
                <a:spcPts val="0"/>
              </a:spcAft>
              <a:buClrTx/>
              <a:buSzTx/>
              <a:buFontTx/>
              <a:buNone/>
              <a:tabLst/>
              <a:defRPr/>
            </a:pPr>
            <a:endParaRPr lang="de-DE" sz="1200" dirty="0" smtClean="0">
              <a:latin typeface="Arial" pitchFamily="34" charset="0"/>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A5A07746-B561-41B4-B685-4672FD43C801}" type="slidenum">
              <a:rPr lang="de-DE" smtClean="0"/>
              <a:t>18</a:t>
            </a:fld>
            <a:endParaRPr lang="de-DE"/>
          </a:p>
        </p:txBody>
      </p:sp>
    </p:spTree>
    <p:extLst>
      <p:ext uri="{BB962C8B-B14F-4D97-AF65-F5344CB8AC3E}">
        <p14:creationId xmlns:p14="http://schemas.microsoft.com/office/powerpoint/2010/main" val="111726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Tx/>
              <a:buChar char="-"/>
            </a:pPr>
            <a:r>
              <a:rPr lang="de-DE" sz="1200" dirty="0" smtClean="0">
                <a:latin typeface="Arial" pitchFamily="34" charset="0"/>
                <a:cs typeface="Arial" pitchFamily="34" charset="0"/>
              </a:rPr>
              <a:t>Umsetzung des Online-Auftritts in hoher Geschwindigkeit seitens </a:t>
            </a:r>
            <a:r>
              <a:rPr lang="de-DE" sz="1200" dirty="0" err="1" smtClean="0">
                <a:latin typeface="Arial" pitchFamily="34" charset="0"/>
                <a:cs typeface="Arial" pitchFamily="34" charset="0"/>
              </a:rPr>
              <a:t>Bitversum</a:t>
            </a:r>
            <a:r>
              <a:rPr lang="de-DE" sz="1200" dirty="0" smtClean="0">
                <a:latin typeface="Arial" pitchFamily="34" charset="0"/>
                <a:cs typeface="Arial" pitchFamily="34" charset="0"/>
              </a:rPr>
              <a:t> -&gt; </a:t>
            </a:r>
            <a:r>
              <a:rPr lang="de-DE" sz="1200" dirty="0" err="1" smtClean="0">
                <a:latin typeface="Arial" pitchFamily="34" charset="0"/>
                <a:cs typeface="Arial" pitchFamily="34" charset="0"/>
              </a:rPr>
              <a:t>Going</a:t>
            </a:r>
            <a:r>
              <a:rPr lang="de-DE" sz="1200" dirty="0" smtClean="0">
                <a:latin typeface="Arial" pitchFamily="34" charset="0"/>
                <a:cs typeface="Arial" pitchFamily="34" charset="0"/>
              </a:rPr>
              <a:t> Live im November 2014</a:t>
            </a:r>
          </a:p>
          <a:p>
            <a:pPr marL="171450" lvl="0" indent="-171450">
              <a:buFontTx/>
              <a:buChar char="-"/>
            </a:pPr>
            <a:r>
              <a:rPr lang="de-DE" sz="1200" dirty="0" smtClean="0">
                <a:latin typeface="Arial" pitchFamily="34" charset="0"/>
                <a:cs typeface="Arial" pitchFamily="34" charset="0"/>
              </a:rPr>
              <a:t>Iteratives Vorgehen war notwendig (beim Schreiben kommen die Ideen) </a:t>
            </a:r>
          </a:p>
          <a:p>
            <a:pPr marL="171450" lvl="0" indent="-171450">
              <a:buFontTx/>
              <a:buChar char="-"/>
            </a:pPr>
            <a:r>
              <a:rPr lang="de-DE" sz="1200" dirty="0" smtClean="0">
                <a:latin typeface="Arial" pitchFamily="34" charset="0"/>
                <a:cs typeface="Arial" pitchFamily="34" charset="0"/>
              </a:rPr>
              <a:t>Zusatzanforderungen wurden schnell und pragmatisch umgesetzt</a:t>
            </a:r>
          </a:p>
          <a:p>
            <a:pPr marL="171450" lvl="0" indent="-171450">
              <a:buFontTx/>
              <a:buChar char="-"/>
            </a:pPr>
            <a:r>
              <a:rPr lang="de-DE" sz="1200" dirty="0" smtClean="0">
                <a:latin typeface="Arial" pitchFamily="34" charset="0"/>
                <a:cs typeface="Arial" pitchFamily="34" charset="0"/>
              </a:rPr>
              <a:t>Umfassende Schulung und Dokumentation des CMS-Systems ermöglicht Harrer die selbständige Pflege und das Leben (Aktionen, News, …) des Online-Auftritts</a:t>
            </a:r>
          </a:p>
          <a:p>
            <a:pPr marL="171450" lvl="0" indent="-171450">
              <a:buFontTx/>
              <a:buChar char="-"/>
            </a:pPr>
            <a:r>
              <a:rPr lang="de-DE" sz="1200" dirty="0" smtClean="0">
                <a:latin typeface="Arial" pitchFamily="34" charset="0"/>
                <a:cs typeface="Arial" pitchFamily="34" charset="0"/>
              </a:rPr>
              <a:t>Positives Feedback auch seitens der Kunden</a:t>
            </a:r>
          </a:p>
          <a:p>
            <a:pPr marL="171450" lvl="0" indent="-171450">
              <a:buFontTx/>
              <a:buChar char="-"/>
            </a:pPr>
            <a:r>
              <a:rPr lang="de-DE" sz="1200" dirty="0" smtClean="0">
                <a:latin typeface="Arial" pitchFamily="34" charset="0"/>
                <a:cs typeface="Arial" pitchFamily="34" charset="0"/>
              </a:rPr>
              <a:t>Die automatisierte Schnittstelle zu Heizölverkauf-Modul vereinfacht Handhabung und ermöglicht relativ einfach „gezielte Preisaktionen“</a:t>
            </a:r>
          </a:p>
        </p:txBody>
      </p:sp>
      <p:sp>
        <p:nvSpPr>
          <p:cNvPr id="4" name="Foliennummernplatzhalter 3"/>
          <p:cNvSpPr>
            <a:spLocks noGrp="1"/>
          </p:cNvSpPr>
          <p:nvPr>
            <p:ph type="sldNum" sz="quarter" idx="10"/>
          </p:nvPr>
        </p:nvSpPr>
        <p:spPr/>
        <p:txBody>
          <a:bodyPr/>
          <a:lstStyle/>
          <a:p>
            <a:fld id="{A5A07746-B561-41B4-B685-4672FD43C801}" type="slidenum">
              <a:rPr lang="de-DE" smtClean="0"/>
              <a:t>19</a:t>
            </a:fld>
            <a:endParaRPr lang="de-DE"/>
          </a:p>
        </p:txBody>
      </p:sp>
    </p:spTree>
    <p:extLst>
      <p:ext uri="{BB962C8B-B14F-4D97-AF65-F5344CB8AC3E}">
        <p14:creationId xmlns:p14="http://schemas.microsoft.com/office/powerpoint/2010/main" val="375117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pitchFamily="34" charset="0"/>
              <a:buNone/>
            </a:pPr>
            <a:endParaRPr lang="de-DE" sz="1200"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A5A07746-B561-41B4-B685-4672FD43C801}" type="slidenum">
              <a:rPr lang="de-DE" smtClean="0"/>
              <a:t>20</a:t>
            </a:fld>
            <a:endParaRPr lang="de-DE"/>
          </a:p>
        </p:txBody>
      </p:sp>
    </p:spTree>
    <p:extLst>
      <p:ext uri="{BB962C8B-B14F-4D97-AF65-F5344CB8AC3E}">
        <p14:creationId xmlns:p14="http://schemas.microsoft.com/office/powerpoint/2010/main" val="378425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Kleine Übersicht von den Dingen die wir anbieten. Im Allgemeinen</a:t>
            </a:r>
            <a:r>
              <a:rPr lang="de-DE" baseline="0" dirty="0" smtClean="0"/>
              <a:t> macht </a:t>
            </a:r>
            <a:r>
              <a:rPr lang="de-DE" baseline="0" dirty="0" err="1" smtClean="0"/>
              <a:t>bitversum</a:t>
            </a:r>
            <a:r>
              <a:rPr lang="de-DE" baseline="0" dirty="0" smtClean="0"/>
              <a:t> Webentwicklung. Das beginnt bei einer einfachen Webseite</a:t>
            </a:r>
            <a:r>
              <a:rPr lang="de-DE" baseline="0" dirty="0" smtClean="0"/>
              <a:t>…</a:t>
            </a:r>
            <a:endParaRPr lang="de-DE" dirty="0" smtClean="0"/>
          </a:p>
          <a:p>
            <a:pPr marL="171450" indent="-171450">
              <a:buFontTx/>
              <a:buChar char="-"/>
            </a:pPr>
            <a:r>
              <a:rPr lang="de-DE" baseline="0" dirty="0" smtClean="0"/>
              <a:t>CMS: Systeme mit denen der Nutzer den </a:t>
            </a:r>
            <a:r>
              <a:rPr lang="de-DE" b="1" baseline="0" dirty="0" smtClean="0"/>
              <a:t>gesamten Inhalt seiner Homepage bearbeiten </a:t>
            </a:r>
            <a:r>
              <a:rPr lang="de-DE" baseline="0" dirty="0" smtClean="0"/>
              <a:t>kann. Herr Hartmann ist da, am Ende des Vortrags kurz mal zeigen…</a:t>
            </a:r>
          </a:p>
          <a:p>
            <a:pPr marL="171450" indent="-171450">
              <a:buFontTx/>
              <a:buChar char="-"/>
            </a:pPr>
            <a:r>
              <a:rPr lang="de-DE" baseline="0" dirty="0" smtClean="0"/>
              <a:t>Online-Shops im B2C Bereich. Im Mineralölhandel eigentlich nur interessant für Firmen, die eigene Produkte vertreiben. Wir haben die Möglichkeit, Daten direkt über </a:t>
            </a:r>
            <a:r>
              <a:rPr lang="de-DE" b="1" baseline="0" dirty="0" smtClean="0"/>
              <a:t>Schnittstellen</a:t>
            </a:r>
            <a:r>
              <a:rPr lang="de-DE" baseline="0" dirty="0" smtClean="0"/>
              <a:t> zu senden und können so große Teile des Shops automatisieren.</a:t>
            </a:r>
          </a:p>
          <a:p>
            <a:pPr marL="171450" indent="-171450">
              <a:buFontTx/>
              <a:buChar char="-"/>
            </a:pPr>
            <a:r>
              <a:rPr lang="de-DE" baseline="0" dirty="0" smtClean="0"/>
              <a:t>Tracking gehört prinzipiell zum Online-Marketing und dient einfach der Optimierung der Webseite. Wenn ich über die Webseite Produkte verkaufe, will ich auch gefunden werden. Mit den Tools kann man herausfinden, wer, wann, woher und wie die Seite besucht wird und kann entsprechend optimieren.</a:t>
            </a:r>
          </a:p>
          <a:p>
            <a:pPr marL="171450" indent="-171450">
              <a:buFontTx/>
              <a:buChar char="-"/>
            </a:pPr>
            <a:r>
              <a:rPr lang="de-DE" baseline="0" dirty="0" smtClean="0"/>
              <a:t>Diese Optimierung ist dann das Online-Marketing</a:t>
            </a:r>
            <a:r>
              <a:rPr lang="de-DE" baseline="0" dirty="0" smtClean="0"/>
              <a:t>. </a:t>
            </a:r>
            <a:r>
              <a:rPr lang="de-DE" b="1" baseline="0" dirty="0" smtClean="0"/>
              <a:t>Wie bekomme ich die Leute auf die Seite?</a:t>
            </a:r>
            <a:r>
              <a:rPr lang="de-DE" baseline="0" dirty="0" smtClean="0"/>
              <a:t> </a:t>
            </a:r>
            <a:r>
              <a:rPr lang="de-DE" baseline="0" dirty="0" smtClean="0"/>
              <a:t>Bezahlte Werbung in Google und SEO </a:t>
            </a:r>
            <a:r>
              <a:rPr lang="de-DE" baseline="0" dirty="0" err="1" smtClean="0"/>
              <a:t>onpage</a:t>
            </a:r>
            <a:r>
              <a:rPr lang="de-DE" baseline="0" dirty="0" smtClean="0"/>
              <a:t> / </a:t>
            </a:r>
            <a:r>
              <a:rPr lang="de-DE" baseline="0" dirty="0" err="1" smtClean="0"/>
              <a:t>offpage</a:t>
            </a:r>
            <a:r>
              <a:rPr lang="de-DE" baseline="0" dirty="0" smtClean="0"/>
              <a:t>. Facebook Seiten um Aktionen anzupreisen und direkte FB-Integration in der Webseite. </a:t>
            </a:r>
            <a:r>
              <a:rPr lang="de-DE" b="1" baseline="0" dirty="0" smtClean="0"/>
              <a:t>Kunden an der Stange halten</a:t>
            </a:r>
            <a:r>
              <a:rPr lang="de-DE" baseline="0" dirty="0" smtClean="0"/>
              <a:t>…</a:t>
            </a:r>
          </a:p>
          <a:p>
            <a:pPr marL="171450" indent="-171450">
              <a:buFontTx/>
              <a:buChar char="-"/>
            </a:pPr>
            <a:r>
              <a:rPr lang="de-DE" baseline="0" dirty="0" smtClean="0"/>
              <a:t>Aktueller Schwerpunkt derzeit ist allerdings individuelle Entwicklung. Erstmal </a:t>
            </a:r>
            <a:r>
              <a:rPr lang="de-DE" b="1" baseline="0" dirty="0" smtClean="0"/>
              <a:t>Schnittstellenentwicklung allgemein</a:t>
            </a:r>
            <a:r>
              <a:rPr lang="de-DE" baseline="0" dirty="0" smtClean="0"/>
              <a:t>- </a:t>
            </a:r>
            <a:r>
              <a:rPr lang="de-DE" b="1" baseline="0" dirty="0" smtClean="0"/>
              <a:t>GÄRTNERBEISPIEL</a:t>
            </a:r>
            <a:r>
              <a:rPr lang="de-DE" baseline="0" dirty="0" smtClean="0"/>
              <a:t> und dann </a:t>
            </a:r>
            <a:r>
              <a:rPr lang="de-DE" baseline="0" dirty="0" smtClean="0">
                <a:sym typeface="Wingdings" panose="05000000000000000000" pitchFamily="2" charset="2"/>
              </a:rPr>
              <a:t> Mit </a:t>
            </a:r>
            <a:r>
              <a:rPr lang="de-DE" baseline="0" dirty="0" smtClean="0"/>
              <a:t>XPO entwickeln wir eine Plattform, die auf X-</a:t>
            </a:r>
            <a:r>
              <a:rPr lang="de-DE" baseline="0" dirty="0" err="1" smtClean="0"/>
              <a:t>oil</a:t>
            </a:r>
            <a:r>
              <a:rPr lang="de-DE" baseline="0" dirty="0" smtClean="0"/>
              <a:t> abgestimmt ist und unseren Kunden viele Online-Möglichkeiten eröffnet. </a:t>
            </a:r>
            <a:r>
              <a:rPr lang="de-DE" baseline="0" dirty="0" smtClean="0">
                <a:sym typeface="Wingdings" panose="05000000000000000000" pitchFamily="2" charset="2"/>
              </a:rPr>
              <a:t> Wird im folgenden vorgestellt und heute Nachmittag dann nochmal im Detail</a:t>
            </a:r>
            <a:endParaRPr lang="de-DE" baseline="0" dirty="0" smtClean="0"/>
          </a:p>
        </p:txBody>
      </p:sp>
      <p:sp>
        <p:nvSpPr>
          <p:cNvPr id="4" name="Foliennummernplatzhalter 3"/>
          <p:cNvSpPr>
            <a:spLocks noGrp="1"/>
          </p:cNvSpPr>
          <p:nvPr>
            <p:ph type="sldNum" sz="quarter" idx="10"/>
          </p:nvPr>
        </p:nvSpPr>
        <p:spPr/>
        <p:txBody>
          <a:bodyPr/>
          <a:lstStyle/>
          <a:p>
            <a:fld id="{C073AEC8-EAB1-48AE-A4C0-612A2AB50D89}" type="slidenum">
              <a:rPr lang="de-DE" smtClean="0"/>
              <a:t>2</a:t>
            </a:fld>
            <a:endParaRPr lang="de-DE"/>
          </a:p>
        </p:txBody>
      </p:sp>
    </p:spTree>
    <p:extLst>
      <p:ext uri="{BB962C8B-B14F-4D97-AF65-F5344CB8AC3E}">
        <p14:creationId xmlns:p14="http://schemas.microsoft.com/office/powerpoint/2010/main" val="19060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Xpoint</a:t>
            </a:r>
            <a:r>
              <a:rPr lang="de-DE" baseline="0" dirty="0" smtClean="0"/>
              <a:t> Online ist ein Onlinedienst für den Mineralölhandel, mit dem man verschiedene Tools / Programme / Module in die eigenen Webseite einbinden kann. </a:t>
            </a:r>
          </a:p>
          <a:p>
            <a:endParaRPr lang="de-DE" baseline="0" dirty="0" smtClean="0"/>
          </a:p>
          <a:p>
            <a:r>
              <a:rPr lang="de-DE" baseline="0" dirty="0" smtClean="0"/>
              <a:t>Ein Tool wäre z.B. eine Webanwendung zum dynamischen Verkauf von loser Ware</a:t>
            </a:r>
          </a:p>
          <a:p>
            <a:endParaRPr lang="de-DE" baseline="0" dirty="0" smtClean="0"/>
          </a:p>
          <a:p>
            <a:r>
              <a:rPr lang="de-DE" baseline="0" dirty="0" smtClean="0"/>
              <a:t>Keine statischen Tools – also keine reine Info - sondern kleine Programme, die komplexere Geschäftslogik in einer Online-Anwendung abbildet und dabei immer mit X-</a:t>
            </a:r>
            <a:r>
              <a:rPr lang="de-DE" baseline="0" dirty="0" err="1" smtClean="0"/>
              <a:t>oil</a:t>
            </a:r>
            <a:r>
              <a:rPr lang="de-DE" baseline="0" dirty="0" smtClean="0"/>
              <a:t> kommunizieren kann. </a:t>
            </a:r>
          </a:p>
          <a:p>
            <a:endParaRPr lang="de-DE" baseline="0" dirty="0" smtClean="0"/>
          </a:p>
          <a:p>
            <a:r>
              <a:rPr lang="de-DE" baseline="0" dirty="0" smtClean="0"/>
              <a:t>Zu finden unter www.xpointonline.de – </a:t>
            </a:r>
            <a:r>
              <a:rPr lang="de-DE" b="1" baseline="0" dirty="0" smtClean="0"/>
              <a:t>kurz mal aufrufen und grob zeigen zur Vorstellung</a:t>
            </a:r>
          </a:p>
          <a:p>
            <a:endParaRPr lang="de-DE" baseline="0" dirty="0" smtClean="0"/>
          </a:p>
          <a:p>
            <a:r>
              <a:rPr lang="de-DE" baseline="0" dirty="0" smtClean="0"/>
              <a:t>Aufs </a:t>
            </a:r>
            <a:r>
              <a:rPr lang="de-DE" baseline="0" dirty="0" err="1" smtClean="0"/>
              <a:t>Infoheft</a:t>
            </a:r>
            <a:r>
              <a:rPr lang="de-DE" baseline="0" dirty="0" smtClean="0"/>
              <a:t> verweisen. </a:t>
            </a:r>
            <a:r>
              <a:rPr lang="de-DE" b="1" baseline="0" dirty="0" smtClean="0"/>
              <a:t>Derzeit nur X-</a:t>
            </a:r>
            <a:r>
              <a:rPr lang="de-DE" b="1" baseline="0" dirty="0" err="1" smtClean="0"/>
              <a:t>oil</a:t>
            </a:r>
            <a:r>
              <a:rPr lang="de-DE" b="1" baseline="0" dirty="0" smtClean="0"/>
              <a:t>, aber auch andere Systeme geplant.</a:t>
            </a:r>
          </a:p>
          <a:p>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3</a:t>
            </a:fld>
            <a:endParaRPr lang="de-DE"/>
          </a:p>
        </p:txBody>
      </p:sp>
    </p:spTree>
    <p:extLst>
      <p:ext uri="{BB962C8B-B14F-4D97-AF65-F5344CB8AC3E}">
        <p14:creationId xmlns:p14="http://schemas.microsoft.com/office/powerpoint/2010/main" val="181034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wichtigsten Punkte zusammengefasst. </a:t>
            </a:r>
          </a:p>
          <a:p>
            <a:endParaRPr lang="de-DE" dirty="0" smtClean="0"/>
          </a:p>
          <a:p>
            <a:pPr marL="171450" indent="-171450">
              <a:buFontTx/>
              <a:buChar char="-"/>
            </a:pPr>
            <a:r>
              <a:rPr lang="de-DE" dirty="0" smtClean="0"/>
              <a:t>Eigene Verwaltung</a:t>
            </a:r>
          </a:p>
          <a:p>
            <a:pPr marL="171450" indent="-171450">
              <a:buFontTx/>
              <a:buChar char="-"/>
            </a:pPr>
            <a:r>
              <a:rPr lang="de-DE" dirty="0" smtClean="0"/>
              <a:t>Derzeit</a:t>
            </a:r>
            <a:r>
              <a:rPr lang="de-DE" baseline="0" dirty="0" smtClean="0"/>
              <a:t> sind es drei Module, wobei 2 noch ein wenig dauern. 2-3 Monate sollten sie fertig sein. Lose Ware funktioniert bereits.</a:t>
            </a:r>
          </a:p>
          <a:p>
            <a:pPr marL="171450" indent="-171450">
              <a:buFontTx/>
              <a:buChar char="-"/>
            </a:pPr>
            <a:r>
              <a:rPr lang="de-DE" baseline="0" dirty="0" smtClean="0"/>
              <a:t>Der große Vorteil gegenüber anderen Plattformen ist der automatisierte Datenabgleich mit X-</a:t>
            </a:r>
            <a:r>
              <a:rPr lang="de-DE" baseline="0" dirty="0" err="1" smtClean="0"/>
              <a:t>oil</a:t>
            </a:r>
            <a:r>
              <a:rPr lang="de-DE" baseline="0" dirty="0" smtClean="0"/>
              <a:t>. Andere haben auch Schnittstellen, aber bei uns kommt alles aus einer Hand, was an vielen Stellen sicher Probleme vermeidet. Wird versucht</a:t>
            </a:r>
            <a:r>
              <a:rPr lang="de-DE" b="1" baseline="0" dirty="0" smtClean="0"/>
              <a:t>, soviel wie möglich zu automatisieren</a:t>
            </a:r>
          </a:p>
          <a:p>
            <a:pPr marL="171450" indent="-171450">
              <a:buFontTx/>
              <a:buChar char="-"/>
            </a:pPr>
            <a:r>
              <a:rPr lang="de-DE" baseline="0" dirty="0" smtClean="0"/>
              <a:t>Und die Plattform wird ständig weiterentwickelt. Wir bieten es als einen Software </a:t>
            </a:r>
            <a:r>
              <a:rPr lang="de-DE" baseline="0" dirty="0" err="1" smtClean="0"/>
              <a:t>as</a:t>
            </a:r>
            <a:r>
              <a:rPr lang="de-DE" baseline="0" dirty="0" smtClean="0"/>
              <a:t> a Service Dienst an – dazu gleich noch mehr.</a:t>
            </a:r>
          </a:p>
          <a:p>
            <a:pPr marL="171450" indent="-171450">
              <a:buFontTx/>
              <a:buChar char="-"/>
            </a:pPr>
            <a:r>
              <a:rPr lang="de-DE" baseline="0" dirty="0" smtClean="0"/>
              <a:t>Wie schon erwähnt erscheint das Modul auf Ihrer eigenen Homepage</a:t>
            </a: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4</a:t>
            </a:fld>
            <a:endParaRPr lang="de-DE"/>
          </a:p>
        </p:txBody>
      </p:sp>
    </p:spTree>
    <p:extLst>
      <p:ext uri="{BB962C8B-B14F-4D97-AF65-F5344CB8AC3E}">
        <p14:creationId xmlns:p14="http://schemas.microsoft.com/office/powerpoint/2010/main" val="255287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mal zwei</a:t>
            </a:r>
            <a:r>
              <a:rPr lang="de-DE" baseline="0" dirty="0" smtClean="0"/>
              <a:t> Beispiele wie die Anwendung in die Homepage integriert wird. Optisch angepasst und mobil nutzbar.</a:t>
            </a:r>
          </a:p>
          <a:p>
            <a:endParaRPr lang="de-DE" baseline="0" dirty="0" smtClean="0"/>
          </a:p>
          <a:p>
            <a:r>
              <a:rPr lang="de-DE" baseline="0" dirty="0" smtClean="0"/>
              <a:t>… nächste Folie wird erklärt, wie das funktioniert.</a:t>
            </a:r>
          </a:p>
        </p:txBody>
      </p:sp>
      <p:sp>
        <p:nvSpPr>
          <p:cNvPr id="4" name="Foliennummernplatzhalter 3"/>
          <p:cNvSpPr>
            <a:spLocks noGrp="1"/>
          </p:cNvSpPr>
          <p:nvPr>
            <p:ph type="sldNum" sz="quarter" idx="10"/>
          </p:nvPr>
        </p:nvSpPr>
        <p:spPr/>
        <p:txBody>
          <a:bodyPr/>
          <a:lstStyle/>
          <a:p>
            <a:fld id="{C073AEC8-EAB1-48AE-A4C0-612A2AB50D89}" type="slidenum">
              <a:rPr lang="de-DE" smtClean="0"/>
              <a:t>5</a:t>
            </a:fld>
            <a:endParaRPr lang="de-DE"/>
          </a:p>
        </p:txBody>
      </p:sp>
    </p:spTree>
    <p:extLst>
      <p:ext uri="{BB962C8B-B14F-4D97-AF65-F5344CB8AC3E}">
        <p14:creationId xmlns:p14="http://schemas.microsoft.com/office/powerpoint/2010/main" val="374808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a:t>
            </a:r>
            <a:r>
              <a:rPr lang="de-DE" baseline="0" dirty="0" smtClean="0"/>
              <a:t> ist d</a:t>
            </a:r>
            <a:r>
              <a:rPr lang="de-DE" dirty="0" smtClean="0"/>
              <a:t>as Prinzip hinter</a:t>
            </a:r>
            <a:r>
              <a:rPr lang="de-DE" baseline="0" dirty="0" smtClean="0"/>
              <a:t> XPO dargestellt. Auf der einen Seite haben wir X-</a:t>
            </a:r>
            <a:r>
              <a:rPr lang="de-DE" baseline="0" dirty="0" err="1" smtClean="0"/>
              <a:t>oil</a:t>
            </a:r>
            <a:r>
              <a:rPr lang="de-DE" baseline="0" dirty="0" smtClean="0"/>
              <a:t>, dann die Webanwendung (Für Einstellungen, die nicht im </a:t>
            </a:r>
            <a:r>
              <a:rPr lang="de-DE" baseline="0" dirty="0" err="1" smtClean="0"/>
              <a:t>Xoil</a:t>
            </a:r>
            <a:r>
              <a:rPr lang="de-DE" baseline="0" dirty="0" smtClean="0"/>
              <a:t> sind) und Ihre Webseite</a:t>
            </a:r>
          </a:p>
          <a:p>
            <a:endParaRPr lang="de-DE" baseline="0" dirty="0" smtClean="0"/>
          </a:p>
          <a:p>
            <a:r>
              <a:rPr lang="de-DE" b="1" baseline="0" dirty="0" smtClean="0"/>
              <a:t>In der Webanwendung einen eigenen </a:t>
            </a:r>
            <a:r>
              <a:rPr lang="de-DE" b="1" baseline="0" dirty="0" err="1" smtClean="0"/>
              <a:t>Kundenaccount</a:t>
            </a:r>
            <a:r>
              <a:rPr lang="de-DE" b="1" baseline="0" dirty="0" smtClean="0"/>
              <a:t> mit allen Einstellungen</a:t>
            </a:r>
          </a:p>
          <a:p>
            <a:r>
              <a:rPr lang="de-DE" b="0" baseline="0" dirty="0" smtClean="0"/>
              <a:t>Daten kommen dann aus X-</a:t>
            </a:r>
            <a:r>
              <a:rPr lang="de-DE" b="0" baseline="0" dirty="0" err="1" smtClean="0"/>
              <a:t>oil</a:t>
            </a:r>
            <a:endParaRPr lang="de-DE" b="0" baseline="0" dirty="0" smtClean="0"/>
          </a:p>
          <a:p>
            <a:pPr marL="171450" indent="-171450">
              <a:buFont typeface="Wingdings" panose="05000000000000000000" pitchFamily="2" charset="2"/>
              <a:buChar char="à"/>
            </a:pPr>
            <a:r>
              <a:rPr lang="de-DE" b="0" baseline="0" dirty="0" smtClean="0">
                <a:sym typeface="Wingdings" panose="05000000000000000000" pitchFamily="2" charset="2"/>
              </a:rPr>
              <a:t>Werden entsprechend verarbeitet und zusammengefügt  Oberfläche wird erstellt</a:t>
            </a:r>
          </a:p>
          <a:p>
            <a:pPr marL="171450" indent="-171450">
              <a:buFont typeface="Wingdings" panose="05000000000000000000" pitchFamily="2" charset="2"/>
              <a:buChar char="à"/>
            </a:pPr>
            <a:r>
              <a:rPr lang="de-DE" b="0" baseline="0" dirty="0" smtClean="0">
                <a:sym typeface="Wingdings" panose="05000000000000000000" pitchFamily="2" charset="2"/>
              </a:rPr>
              <a:t>Oberfläche kann optisch angepasst werden und in die Händlerseite integriert werden</a:t>
            </a:r>
            <a:endParaRPr lang="de-DE" b="0" baseline="0" dirty="0" smtClean="0"/>
          </a:p>
          <a:p>
            <a:endParaRPr lang="de-DE" baseline="0" dirty="0" smtClean="0"/>
          </a:p>
          <a:p>
            <a:r>
              <a:rPr lang="de-DE" b="1" baseline="0" dirty="0" smtClean="0"/>
              <a:t>Keine Agentur notwendig. Machen alles wir</a:t>
            </a:r>
          </a:p>
          <a:p>
            <a:endParaRPr lang="de-DE" baseline="0" dirty="0" smtClean="0"/>
          </a:p>
          <a:p>
            <a:r>
              <a:rPr lang="de-DE" dirty="0" smtClean="0"/>
              <a:t>Erklärungsversuch mit Vergleich zu Heizöl24.</a:t>
            </a:r>
            <a:r>
              <a:rPr lang="de-DE" baseline="0" dirty="0" smtClean="0"/>
              <a:t> Dort gibt es auch ein Backend, aber das Frontend existiert auf deren Homepage. Wird nicht in die eigene Webseite eingebunden, und bei Firmen, die das anbieten, nicht angepasst etc.</a:t>
            </a: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6</a:t>
            </a:fld>
            <a:endParaRPr lang="de-DE"/>
          </a:p>
        </p:txBody>
      </p:sp>
    </p:spTree>
    <p:extLst>
      <p:ext uri="{BB962C8B-B14F-4D97-AF65-F5344CB8AC3E}">
        <p14:creationId xmlns:p14="http://schemas.microsoft.com/office/powerpoint/2010/main" val="45083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 erwähnt als Service genutzt </a:t>
            </a:r>
            <a:r>
              <a:rPr lang="de-DE" dirty="0" smtClean="0">
                <a:sym typeface="Wingdings" panose="05000000000000000000" pitchFamily="2" charset="2"/>
              </a:rPr>
              <a:t> Wird „</a:t>
            </a:r>
            <a:r>
              <a:rPr lang="de-DE" dirty="0" err="1" smtClean="0">
                <a:sym typeface="Wingdings" panose="05000000000000000000" pitchFamily="2" charset="2"/>
              </a:rPr>
              <a:t>hintenrum</a:t>
            </a:r>
            <a:r>
              <a:rPr lang="de-DE" dirty="0" smtClean="0">
                <a:sym typeface="Wingdings" panose="05000000000000000000" pitchFamily="2" charset="2"/>
              </a:rPr>
              <a:t>“ in die eigene Homepage gebaut.</a:t>
            </a:r>
          </a:p>
          <a:p>
            <a:endParaRPr lang="de-DE" dirty="0" smtClean="0">
              <a:sym typeface="Wingdings" panose="05000000000000000000" pitchFamily="2" charset="2"/>
            </a:endParaRPr>
          </a:p>
          <a:p>
            <a:r>
              <a:rPr lang="de-DE" dirty="0" smtClean="0">
                <a:sym typeface="Wingdings" panose="05000000000000000000" pitchFamily="2" charset="2"/>
              </a:rPr>
              <a:t>Nur für Funktionen zahlen, die man auch braucht. Wenn</a:t>
            </a:r>
            <a:r>
              <a:rPr lang="de-DE" baseline="0" dirty="0" smtClean="0">
                <a:sym typeface="Wingdings" panose="05000000000000000000" pitchFamily="2" charset="2"/>
              </a:rPr>
              <a:t> es kein </a:t>
            </a:r>
            <a:r>
              <a:rPr lang="de-DE" baseline="0" dirty="0" err="1" smtClean="0">
                <a:sym typeface="Wingdings" panose="05000000000000000000" pitchFamily="2" charset="2"/>
              </a:rPr>
              <a:t>SaS</a:t>
            </a:r>
            <a:r>
              <a:rPr lang="de-DE" baseline="0" dirty="0" smtClean="0">
                <a:sym typeface="Wingdings" panose="05000000000000000000" pitchFamily="2" charset="2"/>
              </a:rPr>
              <a:t> wäre, müssten wir für jeden Kunden die gesamte Anwendung auf einen Server laden…</a:t>
            </a:r>
            <a:endParaRPr lang="de-DE" dirty="0" smtClean="0">
              <a:sym typeface="Wingdings" panose="05000000000000000000" pitchFamily="2" charset="2"/>
            </a:endParaRPr>
          </a:p>
          <a:p>
            <a:endParaRPr lang="de-DE" dirty="0" smtClean="0">
              <a:sym typeface="Wingdings" panose="05000000000000000000" pitchFamily="2" charset="2"/>
            </a:endParaRPr>
          </a:p>
          <a:p>
            <a:r>
              <a:rPr lang="de-DE" dirty="0" smtClean="0">
                <a:sym typeface="Wingdings" panose="05000000000000000000" pitchFamily="2" charset="2"/>
              </a:rPr>
              <a:t>Keine Einrichtungskosten Einmalige Kosten für Einrichtung im X-</a:t>
            </a:r>
            <a:r>
              <a:rPr lang="de-DE" dirty="0" err="1" smtClean="0">
                <a:sym typeface="Wingdings" panose="05000000000000000000" pitchFamily="2" charset="2"/>
              </a:rPr>
              <a:t>oil</a:t>
            </a:r>
            <a:r>
              <a:rPr lang="de-DE" dirty="0" smtClean="0">
                <a:sym typeface="Wingdings" panose="05000000000000000000" pitchFamily="2" charset="2"/>
              </a:rPr>
              <a:t> und in die Webseite</a:t>
            </a:r>
          </a:p>
          <a:p>
            <a:endParaRPr lang="de-DE" dirty="0" smtClean="0">
              <a:sym typeface="Wingdings" panose="05000000000000000000" pitchFamily="2" charset="2"/>
            </a:endParaRPr>
          </a:p>
          <a:p>
            <a:r>
              <a:rPr lang="de-DE" dirty="0" smtClean="0">
                <a:sym typeface="Wingdings" panose="05000000000000000000" pitchFamily="2" charset="2"/>
              </a:rPr>
              <a:t>Aktueller</a:t>
            </a:r>
            <a:r>
              <a:rPr lang="de-DE" baseline="0" dirty="0" smtClean="0">
                <a:sym typeface="Wingdings" panose="05000000000000000000" pitchFamily="2" charset="2"/>
              </a:rPr>
              <a:t> Stand  Gerade im Web wichtig (Sicherheit etc.)</a:t>
            </a: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7</a:t>
            </a:fld>
            <a:endParaRPr lang="de-DE"/>
          </a:p>
        </p:txBody>
      </p:sp>
    </p:spTree>
    <p:extLst>
      <p:ext uri="{BB962C8B-B14F-4D97-AF65-F5344CB8AC3E}">
        <p14:creationId xmlns:p14="http://schemas.microsoft.com/office/powerpoint/2010/main" val="139675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Warum haben wir XPO</a:t>
            </a:r>
            <a:r>
              <a:rPr lang="de-DE" baseline="0" dirty="0" smtClean="0"/>
              <a:t> entwickelt?</a:t>
            </a:r>
            <a:br>
              <a:rPr lang="de-DE" baseline="0" dirty="0" smtClean="0"/>
            </a:br>
            <a:r>
              <a:rPr lang="de-DE" baseline="0" dirty="0" smtClean="0"/>
              <a:t>Auf Messen und in Gesprächen stellte sich heraus:</a:t>
            </a:r>
          </a:p>
          <a:p>
            <a:endParaRPr lang="de-DE" baseline="0" dirty="0" smtClean="0"/>
          </a:p>
          <a:p>
            <a:pPr marL="171450" indent="-171450">
              <a:buFontTx/>
              <a:buChar char="-"/>
            </a:pPr>
            <a:r>
              <a:rPr lang="de-DE" baseline="0" dirty="0" smtClean="0"/>
              <a:t>Wunsch nach online Funktionen, aber wenn möglich ohne viel Aufwand </a:t>
            </a:r>
            <a:r>
              <a:rPr lang="de-DE" baseline="0" dirty="0" smtClean="0">
                <a:sym typeface="Wingdings" panose="05000000000000000000" pitchFamily="2" charset="2"/>
              </a:rPr>
              <a:t> Schnittstellen</a:t>
            </a:r>
            <a:endParaRPr lang="de-DE" baseline="0" dirty="0" smtClean="0"/>
          </a:p>
          <a:p>
            <a:pPr marL="171450" indent="-171450">
              <a:buFontTx/>
              <a:buChar char="-"/>
            </a:pPr>
            <a:r>
              <a:rPr lang="de-DE" baseline="0" dirty="0" smtClean="0"/>
              <a:t>Unzufriedenheit mit Preisvergleichen die den „Markt kaputt machen“ – aber ohne Internet geht‘s auch nicht…</a:t>
            </a:r>
            <a:br>
              <a:rPr lang="de-DE" baseline="0" dirty="0" smtClean="0"/>
            </a:br>
            <a:endParaRPr lang="de-DE" dirty="0" smtClean="0"/>
          </a:p>
          <a:p>
            <a:r>
              <a:rPr lang="de-DE" dirty="0" smtClean="0"/>
              <a:t>Kundenbindung ganz</a:t>
            </a:r>
            <a:r>
              <a:rPr lang="de-DE" baseline="0" dirty="0" smtClean="0"/>
              <a:t> wichtiger Punkt! </a:t>
            </a:r>
            <a:r>
              <a:rPr lang="de-DE" dirty="0" smtClean="0"/>
              <a:t>Beispiel: Lose Ware übers Internet verkaufen. Keine 10 € mehr</a:t>
            </a:r>
            <a:r>
              <a:rPr lang="de-DE" baseline="0" dirty="0" smtClean="0"/>
              <a:t> an HzÖl24, sondern </a:t>
            </a:r>
            <a:r>
              <a:rPr lang="de-DE" b="1" baseline="0" dirty="0" smtClean="0"/>
              <a:t>Kunden einmalig abgreifen und dann mit Gutscheincodes etc. binden.</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8</a:t>
            </a:fld>
            <a:endParaRPr lang="de-DE"/>
          </a:p>
        </p:txBody>
      </p:sp>
    </p:spTree>
    <p:extLst>
      <p:ext uri="{BB962C8B-B14F-4D97-AF65-F5344CB8AC3E}">
        <p14:creationId xmlns:p14="http://schemas.microsoft.com/office/powerpoint/2010/main" val="346955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Ich will jetzt hier</a:t>
            </a:r>
            <a:r>
              <a:rPr lang="de-DE" baseline="0" dirty="0" smtClean="0"/>
              <a:t> 3 Module vorstellen, heute Nachmittag dann dazu noch mehr im Detail.</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9</a:t>
            </a:fld>
            <a:endParaRPr lang="de-DE"/>
          </a:p>
        </p:txBody>
      </p:sp>
    </p:spTree>
    <p:extLst>
      <p:ext uri="{BB962C8B-B14F-4D97-AF65-F5344CB8AC3E}">
        <p14:creationId xmlns:p14="http://schemas.microsoft.com/office/powerpoint/2010/main" val="320945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t>23.04.2015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389926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t>23.04.2015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344646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t>23.04.2015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295869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982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t>23.04.2015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292809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75B44F3-5A04-42D2-9F0F-AA52D033BEDA}" type="datetimeFigureOut">
              <a:rPr lang="de-DE" smtClean="0"/>
              <a:t>23.04.2015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224288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75B44F3-5A04-42D2-9F0F-AA52D033BEDA}" type="datetimeFigureOut">
              <a:rPr lang="de-DE" smtClean="0"/>
              <a:t>23.04.2015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341783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75B44F3-5A04-42D2-9F0F-AA52D033BEDA}" type="datetimeFigureOut">
              <a:rPr lang="de-DE" smtClean="0"/>
              <a:t>23.04.2015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78052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75B44F3-5A04-42D2-9F0F-AA52D033BEDA}" type="datetimeFigureOut">
              <a:rPr lang="de-DE" smtClean="0"/>
              <a:t>23.04.2015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351789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75B44F3-5A04-42D2-9F0F-AA52D033BEDA}" type="datetimeFigureOut">
              <a:rPr lang="de-DE" smtClean="0"/>
              <a:t>23.04.2015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395509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675B44F3-5A04-42D2-9F0F-AA52D033BEDA}" type="datetimeFigureOut">
              <a:rPr lang="de-DE" smtClean="0"/>
              <a:t>23.04.2015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280307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675B44F3-5A04-42D2-9F0F-AA52D033BEDA}" type="datetimeFigureOut">
              <a:rPr lang="de-DE" smtClean="0"/>
              <a:t>23.04.2015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141017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8000">
              <a:schemeClr val="bg1"/>
            </a:gs>
          </a:gsLst>
          <a:lin ang="540000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5B44F3-5A04-42D2-9F0F-AA52D033BEDA}" type="datetimeFigureOut">
              <a:rPr lang="de-DE" smtClean="0"/>
              <a:t>23.04.2015</a:t>
            </a:fld>
            <a:endParaRPr lang="de-DE"/>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590ADC-1525-4218-A9C7-D6D89874FADE}" type="slidenum">
              <a:rPr lang="de-DE" smtClean="0"/>
              <a:t>‹Nr.›</a:t>
            </a:fld>
            <a:endParaRPr lang="de-DE"/>
          </a:p>
        </p:txBody>
      </p:sp>
    </p:spTree>
    <p:extLst>
      <p:ext uri="{BB962C8B-B14F-4D97-AF65-F5344CB8AC3E}">
        <p14:creationId xmlns:p14="http://schemas.microsoft.com/office/powerpoint/2010/main" val="291189893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8.png"/><Relationship Id="rId4" Type="http://schemas.openxmlformats.org/officeDocument/2006/relationships/image" Target="../media/image33.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226" y="999460"/>
            <a:ext cx="2415543" cy="430269"/>
          </a:xfrm>
          <a:prstGeom prst="rect">
            <a:avLst/>
          </a:prstGeom>
        </p:spPr>
      </p:pic>
      <p:pic>
        <p:nvPicPr>
          <p:cNvPr id="6" name="Grafik 5"/>
          <p:cNvPicPr>
            <a:picLocks noChangeAspect="1"/>
          </p:cNvPicPr>
          <p:nvPr/>
        </p:nvPicPr>
        <p:blipFill>
          <a:blip r:embed="rId4"/>
          <a:stretch>
            <a:fillRect/>
          </a:stretch>
        </p:blipFill>
        <p:spPr>
          <a:xfrm>
            <a:off x="-1847537" y="3040188"/>
            <a:ext cx="12839070" cy="2542624"/>
          </a:xfrm>
          <a:prstGeom prst="rect">
            <a:avLst/>
          </a:prstGeom>
        </p:spPr>
      </p:pic>
    </p:spTree>
    <p:extLst>
      <p:ext uri="{BB962C8B-B14F-4D97-AF65-F5344CB8AC3E}">
        <p14:creationId xmlns:p14="http://schemas.microsoft.com/office/powerpoint/2010/main" val="381050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X</a:t>
            </a:r>
            <a:r>
              <a:rPr lang="de-DE" sz="2400" dirty="0" smtClean="0">
                <a:solidFill>
                  <a:schemeClr val="tx1">
                    <a:lumMod val="75000"/>
                    <a:lumOff val="25000"/>
                  </a:schemeClr>
                </a:solidFill>
              </a:rPr>
              <a:t>-LW Modul</a:t>
            </a:r>
            <a:endParaRPr lang="de-DE" sz="2400" dirty="0">
              <a:solidFill>
                <a:schemeClr val="tx1">
                  <a:lumMod val="75000"/>
                  <a:lumOff val="25000"/>
                </a:schemeClr>
              </a:solidFill>
            </a:endParaRPr>
          </a:p>
        </p:txBody>
      </p:sp>
      <p:sp>
        <p:nvSpPr>
          <p:cNvPr id="18" name="Textfeld 17"/>
          <p:cNvSpPr txBox="1"/>
          <p:nvPr/>
        </p:nvSpPr>
        <p:spPr>
          <a:xfrm>
            <a:off x="602995" y="559692"/>
            <a:ext cx="1884042" cy="307777"/>
          </a:xfrm>
          <a:prstGeom prst="rect">
            <a:avLst/>
          </a:prstGeom>
          <a:noFill/>
        </p:spPr>
        <p:txBody>
          <a:bodyPr wrap="none" rtlCol="0">
            <a:spAutoFit/>
          </a:bodyPr>
          <a:lstStyle/>
          <a:p>
            <a:r>
              <a:rPr lang="de-DE" sz="1400" dirty="0" smtClean="0">
                <a:solidFill>
                  <a:srgbClr val="01B19D"/>
                </a:solidFill>
              </a:rPr>
              <a:t>Verkauf von loser Ware</a:t>
            </a:r>
            <a:endParaRPr lang="de-DE" sz="1400" dirty="0">
              <a:solidFill>
                <a:srgbClr val="01B19D"/>
              </a:solidFill>
            </a:endParaRPr>
          </a:p>
        </p:txBody>
      </p:sp>
      <p:sp>
        <p:nvSpPr>
          <p:cNvPr id="20" name="Rechteck 19"/>
          <p:cNvSpPr/>
          <p:nvPr/>
        </p:nvSpPr>
        <p:spPr>
          <a:xfrm>
            <a:off x="-52423" y="4766436"/>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27494" y="3981196"/>
            <a:ext cx="877751"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7101" y="2613761"/>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Inhaltsplatzhalter 10"/>
          <p:cNvSpPr txBox="1">
            <a:spLocks/>
          </p:cNvSpPr>
          <p:nvPr/>
        </p:nvSpPr>
        <p:spPr>
          <a:xfrm>
            <a:off x="905012" y="1825625"/>
            <a:ext cx="7781703" cy="46583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dirty="0" smtClean="0">
                <a:solidFill>
                  <a:schemeClr val="tx1">
                    <a:lumMod val="75000"/>
                    <a:lumOff val="25000"/>
                  </a:schemeClr>
                </a:solidFill>
              </a:rPr>
              <a:t>Verkauf von Heizöl, Diesel, Pellets und Gas</a:t>
            </a:r>
          </a:p>
          <a:p>
            <a:pPr marL="0" indent="0">
              <a:buNone/>
            </a:pPr>
            <a:endParaRPr lang="de-DE" dirty="0" smtClean="0">
              <a:solidFill>
                <a:schemeClr val="tx1">
                  <a:lumMod val="75000"/>
                  <a:lumOff val="25000"/>
                </a:schemeClr>
              </a:solidFill>
            </a:endParaRPr>
          </a:p>
          <a:p>
            <a:pPr marL="0" indent="0">
              <a:buNone/>
            </a:pPr>
            <a:r>
              <a:rPr lang="de-DE" dirty="0" smtClean="0">
                <a:solidFill>
                  <a:schemeClr val="tx1">
                    <a:lumMod val="75000"/>
                    <a:lumOff val="25000"/>
                  </a:schemeClr>
                </a:solidFill>
              </a:rPr>
              <a:t>Immer aktuelle X-</a:t>
            </a:r>
            <a:r>
              <a:rPr lang="de-DE" dirty="0" err="1" smtClean="0">
                <a:solidFill>
                  <a:schemeClr val="tx1">
                    <a:lumMod val="75000"/>
                    <a:lumOff val="25000"/>
                  </a:schemeClr>
                </a:solidFill>
              </a:rPr>
              <a:t>oil</a:t>
            </a:r>
            <a:r>
              <a:rPr lang="de-DE" dirty="0" smtClean="0">
                <a:solidFill>
                  <a:schemeClr val="tx1">
                    <a:lumMod val="75000"/>
                    <a:lumOff val="25000"/>
                  </a:schemeClr>
                </a:solidFill>
              </a:rPr>
              <a:t> Preise</a:t>
            </a:r>
            <a:endParaRPr lang="de-DE" dirty="0">
              <a:solidFill>
                <a:schemeClr val="tx1">
                  <a:lumMod val="75000"/>
                  <a:lumOff val="25000"/>
                </a:schemeClr>
              </a:solidFill>
            </a:endParaRPr>
          </a:p>
          <a:p>
            <a:pPr lvl="1">
              <a:buFontTx/>
              <a:buChar char="-"/>
            </a:pPr>
            <a:r>
              <a:rPr lang="de-DE" dirty="0" smtClean="0">
                <a:solidFill>
                  <a:schemeClr val="tx1">
                    <a:lumMod val="75000"/>
                    <a:lumOff val="25000"/>
                  </a:schemeClr>
                </a:solidFill>
              </a:rPr>
              <a:t>Mengenabhängig</a:t>
            </a:r>
          </a:p>
          <a:p>
            <a:pPr lvl="1">
              <a:buFontTx/>
              <a:buChar char="-"/>
            </a:pPr>
            <a:r>
              <a:rPr lang="de-DE" dirty="0" smtClean="0">
                <a:solidFill>
                  <a:schemeClr val="tx1">
                    <a:lumMod val="75000"/>
                    <a:lumOff val="25000"/>
                  </a:schemeClr>
                </a:solidFill>
              </a:rPr>
              <a:t>Verschiedene Preisgruppen und Liefergebiete</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Umfangreiche Preisberechnung und Rabattfunktionen</a:t>
            </a:r>
          </a:p>
          <a:p>
            <a:pPr marL="0" indent="0">
              <a:buNone/>
            </a:pPr>
            <a:endParaRPr lang="de-DE" dirty="0" smtClean="0">
              <a:solidFill>
                <a:schemeClr val="tx1">
                  <a:lumMod val="75000"/>
                  <a:lumOff val="25000"/>
                </a:schemeClr>
              </a:solidFill>
            </a:endParaRPr>
          </a:p>
          <a:p>
            <a:pPr marL="0" indent="0">
              <a:buNone/>
            </a:pPr>
            <a:r>
              <a:rPr lang="de-DE" dirty="0" smtClean="0">
                <a:solidFill>
                  <a:schemeClr val="tx1">
                    <a:lumMod val="75000"/>
                    <a:lumOff val="25000"/>
                  </a:schemeClr>
                </a:solidFill>
              </a:rPr>
              <a:t>Etliche Lieferoptionen </a:t>
            </a:r>
          </a:p>
          <a:p>
            <a:pPr lvl="1">
              <a:buFontTx/>
              <a:buChar char="-"/>
            </a:pPr>
            <a:r>
              <a:rPr lang="de-DE" dirty="0" smtClean="0">
                <a:solidFill>
                  <a:schemeClr val="tx1">
                    <a:lumMod val="75000"/>
                    <a:lumOff val="25000"/>
                  </a:schemeClr>
                </a:solidFill>
              </a:rPr>
              <a:t>Zahlarten, Schlauchlängen, Lieferzeiten, Tankwagengröße</a:t>
            </a:r>
          </a:p>
          <a:p>
            <a:pPr lvl="1">
              <a:buFontTx/>
              <a:buChar char="-"/>
            </a:pPr>
            <a:r>
              <a:rPr lang="de-DE" dirty="0" smtClean="0">
                <a:solidFill>
                  <a:schemeClr val="tx1">
                    <a:lumMod val="75000"/>
                    <a:lumOff val="25000"/>
                  </a:schemeClr>
                </a:solidFill>
              </a:rPr>
              <a:t>Optionaler Aufpreis für Optionen</a:t>
            </a:r>
          </a:p>
        </p:txBody>
      </p:sp>
      <p:sp>
        <p:nvSpPr>
          <p:cNvPr id="25" name="Rechteck 24"/>
          <p:cNvSpPr/>
          <p:nvPr/>
        </p:nvSpPr>
        <p:spPr>
          <a:xfrm>
            <a:off x="850258" y="1823477"/>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26" name="Rechteck 25"/>
          <p:cNvSpPr/>
          <p:nvPr/>
        </p:nvSpPr>
        <p:spPr>
          <a:xfrm>
            <a:off x="839461" y="2612463"/>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27" name="Rechteck 26"/>
          <p:cNvSpPr/>
          <p:nvPr/>
        </p:nvSpPr>
        <p:spPr>
          <a:xfrm>
            <a:off x="839461" y="3981195"/>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28" name="Rechteck 27"/>
          <p:cNvSpPr/>
          <p:nvPr/>
        </p:nvSpPr>
        <p:spPr>
          <a:xfrm>
            <a:off x="839461" y="4760333"/>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Tree>
    <p:extLst>
      <p:ext uri="{BB962C8B-B14F-4D97-AF65-F5344CB8AC3E}">
        <p14:creationId xmlns:p14="http://schemas.microsoft.com/office/powerpoint/2010/main" val="2657506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X</a:t>
            </a:r>
            <a:r>
              <a:rPr lang="de-DE" sz="2400" dirty="0" smtClean="0">
                <a:solidFill>
                  <a:schemeClr val="tx1">
                    <a:lumMod val="75000"/>
                    <a:lumOff val="25000"/>
                  </a:schemeClr>
                </a:solidFill>
              </a:rPr>
              <a:t>-Shop Modul</a:t>
            </a:r>
            <a:endParaRPr lang="de-DE" sz="2400" dirty="0">
              <a:solidFill>
                <a:schemeClr val="tx1">
                  <a:lumMod val="75000"/>
                  <a:lumOff val="25000"/>
                </a:schemeClr>
              </a:solidFill>
            </a:endParaRPr>
          </a:p>
        </p:txBody>
      </p:sp>
      <p:sp>
        <p:nvSpPr>
          <p:cNvPr id="4" name="Textfeld 3"/>
          <p:cNvSpPr txBox="1"/>
          <p:nvPr/>
        </p:nvSpPr>
        <p:spPr>
          <a:xfrm>
            <a:off x="602995" y="559692"/>
            <a:ext cx="3103991" cy="307777"/>
          </a:xfrm>
          <a:prstGeom prst="rect">
            <a:avLst/>
          </a:prstGeom>
          <a:noFill/>
        </p:spPr>
        <p:txBody>
          <a:bodyPr wrap="none" rtlCol="0">
            <a:spAutoFit/>
          </a:bodyPr>
          <a:lstStyle/>
          <a:p>
            <a:r>
              <a:rPr lang="de-DE" sz="1400" dirty="0" smtClean="0">
                <a:solidFill>
                  <a:srgbClr val="01B19D"/>
                </a:solidFill>
              </a:rPr>
              <a:t>Einfacher B2B-Shop mit X-</a:t>
            </a:r>
            <a:r>
              <a:rPr lang="de-DE" sz="1400" dirty="0" err="1" smtClean="0">
                <a:solidFill>
                  <a:srgbClr val="01B19D"/>
                </a:solidFill>
              </a:rPr>
              <a:t>oil</a:t>
            </a:r>
            <a:r>
              <a:rPr lang="de-DE" sz="1400" dirty="0" smtClean="0">
                <a:solidFill>
                  <a:srgbClr val="01B19D"/>
                </a:solidFill>
              </a:rPr>
              <a:t> Anbindung</a:t>
            </a:r>
            <a:endParaRPr lang="de-DE" sz="1400" dirty="0">
              <a:solidFill>
                <a:srgbClr val="01B19D"/>
              </a:solidFill>
            </a:endParaRPr>
          </a:p>
        </p:txBody>
      </p:sp>
      <p:pic>
        <p:nvPicPr>
          <p:cNvPr id="6" name="Grafik 5"/>
          <p:cNvPicPr>
            <a:picLocks noChangeAspect="1"/>
          </p:cNvPicPr>
          <p:nvPr/>
        </p:nvPicPr>
        <p:blipFill>
          <a:blip r:embed="rId4"/>
          <a:stretch>
            <a:fillRect/>
          </a:stretch>
        </p:blipFill>
        <p:spPr>
          <a:xfrm>
            <a:off x="227294" y="1297866"/>
            <a:ext cx="4107199" cy="2897717"/>
          </a:xfrm>
          <a:prstGeom prst="rect">
            <a:avLst/>
          </a:prstGeom>
          <a:effectLst>
            <a:outerShdw blurRad="63500" sx="102000" sy="102000" algn="ctr" rotWithShape="0">
              <a:prstClr val="black">
                <a:alpha val="40000"/>
              </a:prstClr>
            </a:outerShdw>
          </a:effectLst>
        </p:spPr>
      </p:pic>
      <p:pic>
        <p:nvPicPr>
          <p:cNvPr id="7" name="Grafik 6"/>
          <p:cNvPicPr>
            <a:picLocks noChangeAspect="1"/>
          </p:cNvPicPr>
          <p:nvPr/>
        </p:nvPicPr>
        <p:blipFill>
          <a:blip r:embed="rId5"/>
          <a:stretch>
            <a:fillRect/>
          </a:stretch>
        </p:blipFill>
        <p:spPr>
          <a:xfrm>
            <a:off x="4584586" y="1297866"/>
            <a:ext cx="3886049" cy="1645160"/>
          </a:xfrm>
          <a:prstGeom prst="rect">
            <a:avLst/>
          </a:prstGeom>
          <a:effectLst>
            <a:outerShdw blurRad="63500" sx="102000" sy="102000" algn="ctr" rotWithShape="0">
              <a:prstClr val="black">
                <a:alpha val="40000"/>
              </a:prstClr>
            </a:outerShdw>
          </a:effectLst>
        </p:spPr>
      </p:pic>
      <p:pic>
        <p:nvPicPr>
          <p:cNvPr id="8" name="Grafik 7"/>
          <p:cNvPicPr>
            <a:picLocks noChangeAspect="1"/>
          </p:cNvPicPr>
          <p:nvPr/>
        </p:nvPicPr>
        <p:blipFill>
          <a:blip r:embed="rId6"/>
          <a:stretch>
            <a:fillRect/>
          </a:stretch>
        </p:blipFill>
        <p:spPr>
          <a:xfrm>
            <a:off x="227294" y="4610438"/>
            <a:ext cx="4107199" cy="2082877"/>
          </a:xfrm>
          <a:prstGeom prst="rect">
            <a:avLst/>
          </a:prstGeom>
          <a:effectLst>
            <a:outerShdw blurRad="63500" sx="102000" sy="102000" algn="ctr" rotWithShape="0">
              <a:prstClr val="black">
                <a:alpha val="40000"/>
              </a:prstClr>
            </a:outerShdw>
          </a:effectLst>
        </p:spPr>
      </p:pic>
      <p:pic>
        <p:nvPicPr>
          <p:cNvPr id="5" name="Grafik 4"/>
          <p:cNvPicPr>
            <a:picLocks noChangeAspect="1"/>
          </p:cNvPicPr>
          <p:nvPr/>
        </p:nvPicPr>
        <p:blipFill>
          <a:blip r:embed="rId7"/>
          <a:stretch>
            <a:fillRect/>
          </a:stretch>
        </p:blipFill>
        <p:spPr>
          <a:xfrm>
            <a:off x="5951719" y="3149667"/>
            <a:ext cx="2511730" cy="354364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15354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0"/>
          <p:cNvSpPr txBox="1">
            <a:spLocks/>
          </p:cNvSpPr>
          <p:nvPr/>
        </p:nvSpPr>
        <p:spPr>
          <a:xfrm>
            <a:off x="905012" y="1825625"/>
            <a:ext cx="7781703" cy="46583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dirty="0" smtClean="0">
                <a:solidFill>
                  <a:schemeClr val="tx1">
                    <a:lumMod val="75000"/>
                    <a:lumOff val="25000"/>
                  </a:schemeClr>
                </a:solidFill>
              </a:rPr>
              <a:t>B2B-Shop mit geschütztem Händlerzugang</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Automatischer Abgleich von Artikelinformationen mit X-</a:t>
            </a:r>
            <a:r>
              <a:rPr lang="de-DE" dirty="0" err="1" smtClean="0">
                <a:solidFill>
                  <a:schemeClr val="tx1">
                    <a:lumMod val="75000"/>
                    <a:lumOff val="25000"/>
                  </a:schemeClr>
                </a:solidFill>
              </a:rPr>
              <a:t>oil</a:t>
            </a:r>
            <a:endParaRPr lang="de-DE" dirty="0">
              <a:solidFill>
                <a:schemeClr val="tx1">
                  <a:lumMod val="75000"/>
                  <a:lumOff val="25000"/>
                </a:schemeClr>
              </a:solidFill>
            </a:endParaRPr>
          </a:p>
          <a:p>
            <a:pPr marL="342900" lvl="1" indent="0">
              <a:buNone/>
            </a:pPr>
            <a:r>
              <a:rPr lang="de-DE" dirty="0" smtClean="0">
                <a:solidFill>
                  <a:schemeClr val="tx1">
                    <a:lumMod val="75000"/>
                    <a:lumOff val="25000"/>
                  </a:schemeClr>
                </a:solidFill>
              </a:rPr>
              <a:t>Preise, Bestände, Kundengruppen / Preisgruppen</a:t>
            </a:r>
            <a:endParaRPr lang="de-DE" dirty="0">
              <a:solidFill>
                <a:schemeClr val="tx1">
                  <a:lumMod val="75000"/>
                  <a:lumOff val="25000"/>
                </a:schemeClr>
              </a:solidFill>
            </a:endParaRPr>
          </a:p>
          <a:p>
            <a:pPr marL="0" indent="0">
              <a:buNone/>
            </a:pPr>
            <a:endParaRPr lang="de-DE" dirty="0" smtClean="0">
              <a:solidFill>
                <a:schemeClr val="tx1">
                  <a:lumMod val="75000"/>
                  <a:lumOff val="25000"/>
                </a:schemeClr>
              </a:solidFill>
            </a:endParaRPr>
          </a:p>
          <a:p>
            <a:pPr marL="0" indent="0">
              <a:buNone/>
            </a:pPr>
            <a:r>
              <a:rPr lang="de-DE" dirty="0">
                <a:solidFill>
                  <a:schemeClr val="tx1">
                    <a:lumMod val="75000"/>
                    <a:lumOff val="25000"/>
                  </a:schemeClr>
                </a:solidFill>
              </a:rPr>
              <a:t>Kundenspezifische Preise und Rabatte</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Minimalistische und übersichtliche Darstellung</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Bestellübersicht, Wiederbestellungen und Daueraufträge</a:t>
            </a:r>
            <a:endParaRPr lang="de-DE" dirty="0">
              <a:solidFill>
                <a:schemeClr val="tx1">
                  <a:lumMod val="75000"/>
                  <a:lumOff val="25000"/>
                </a:schemeClr>
              </a:solidFill>
            </a:endParaRPr>
          </a:p>
          <a:p>
            <a:pPr marL="0" indent="0">
              <a:buNone/>
            </a:pPr>
            <a:endParaRPr lang="de-DE" dirty="0" smtClean="0">
              <a:solidFill>
                <a:schemeClr val="tx1">
                  <a:lumMod val="75000"/>
                  <a:lumOff val="25000"/>
                </a:schemeClr>
              </a:solidFill>
            </a:endParaRPr>
          </a:p>
        </p:txBody>
      </p:sp>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X</a:t>
            </a:r>
            <a:r>
              <a:rPr lang="de-DE" sz="2400" dirty="0" smtClean="0">
                <a:solidFill>
                  <a:schemeClr val="tx1">
                    <a:lumMod val="75000"/>
                    <a:lumOff val="25000"/>
                  </a:schemeClr>
                </a:solidFill>
              </a:rPr>
              <a:t>-Shop Modul</a:t>
            </a:r>
            <a:endParaRPr lang="de-DE" sz="2400" dirty="0">
              <a:solidFill>
                <a:schemeClr val="tx1">
                  <a:lumMod val="75000"/>
                  <a:lumOff val="25000"/>
                </a:schemeClr>
              </a:solidFill>
            </a:endParaRPr>
          </a:p>
        </p:txBody>
      </p:sp>
      <p:sp>
        <p:nvSpPr>
          <p:cNvPr id="4" name="Textfeld 3"/>
          <p:cNvSpPr txBox="1"/>
          <p:nvPr/>
        </p:nvSpPr>
        <p:spPr>
          <a:xfrm>
            <a:off x="602995" y="559692"/>
            <a:ext cx="3103991" cy="307777"/>
          </a:xfrm>
          <a:prstGeom prst="rect">
            <a:avLst/>
          </a:prstGeom>
          <a:noFill/>
        </p:spPr>
        <p:txBody>
          <a:bodyPr wrap="none" rtlCol="0">
            <a:spAutoFit/>
          </a:bodyPr>
          <a:lstStyle/>
          <a:p>
            <a:r>
              <a:rPr lang="de-DE" sz="1400" dirty="0" smtClean="0">
                <a:solidFill>
                  <a:srgbClr val="01B19D"/>
                </a:solidFill>
              </a:rPr>
              <a:t>Einfacher B2B-Shop mit X-</a:t>
            </a:r>
            <a:r>
              <a:rPr lang="de-DE" sz="1400" dirty="0" err="1" smtClean="0">
                <a:solidFill>
                  <a:srgbClr val="01B19D"/>
                </a:solidFill>
              </a:rPr>
              <a:t>oil</a:t>
            </a:r>
            <a:r>
              <a:rPr lang="de-DE" sz="1400" dirty="0" smtClean="0">
                <a:solidFill>
                  <a:srgbClr val="01B19D"/>
                </a:solidFill>
              </a:rPr>
              <a:t> Anbindung</a:t>
            </a:r>
            <a:endParaRPr lang="de-DE" sz="1400" dirty="0">
              <a:solidFill>
                <a:srgbClr val="01B19D"/>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10" name="Rechteck 9"/>
          <p:cNvSpPr/>
          <p:nvPr/>
        </p:nvSpPr>
        <p:spPr>
          <a:xfrm>
            <a:off x="-52423" y="4481428"/>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7494" y="3708063"/>
            <a:ext cx="877751"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101" y="2613761"/>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850258" y="1823477"/>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6" name="Rechteck 15"/>
          <p:cNvSpPr/>
          <p:nvPr/>
        </p:nvSpPr>
        <p:spPr>
          <a:xfrm>
            <a:off x="839461" y="2612463"/>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7" name="Rechteck 16"/>
          <p:cNvSpPr/>
          <p:nvPr/>
        </p:nvSpPr>
        <p:spPr>
          <a:xfrm>
            <a:off x="839461" y="3708062"/>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8" name="Rechteck 17"/>
          <p:cNvSpPr/>
          <p:nvPr/>
        </p:nvSpPr>
        <p:spPr>
          <a:xfrm>
            <a:off x="839461" y="4475325"/>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9" name="Rechteck 18"/>
          <p:cNvSpPr/>
          <p:nvPr/>
        </p:nvSpPr>
        <p:spPr>
          <a:xfrm>
            <a:off x="-42053" y="5254897"/>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849831" y="5248794"/>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Tree>
    <p:extLst>
      <p:ext uri="{BB962C8B-B14F-4D97-AF65-F5344CB8AC3E}">
        <p14:creationId xmlns:p14="http://schemas.microsoft.com/office/powerpoint/2010/main" val="375588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X</a:t>
            </a:r>
            <a:r>
              <a:rPr lang="de-DE" sz="2400" dirty="0" smtClean="0">
                <a:solidFill>
                  <a:schemeClr val="tx1">
                    <a:lumMod val="75000"/>
                    <a:lumOff val="25000"/>
                  </a:schemeClr>
                </a:solidFill>
              </a:rPr>
              <a:t>-Track Modul</a:t>
            </a:r>
            <a:endParaRPr lang="de-DE" sz="2400" dirty="0">
              <a:solidFill>
                <a:schemeClr val="tx1">
                  <a:lumMod val="75000"/>
                  <a:lumOff val="25000"/>
                </a:schemeClr>
              </a:solidFill>
            </a:endParaRPr>
          </a:p>
        </p:txBody>
      </p:sp>
      <p:sp>
        <p:nvSpPr>
          <p:cNvPr id="18" name="Textfeld 17"/>
          <p:cNvSpPr txBox="1"/>
          <p:nvPr/>
        </p:nvSpPr>
        <p:spPr>
          <a:xfrm>
            <a:off x="602995" y="559692"/>
            <a:ext cx="2135200" cy="307777"/>
          </a:xfrm>
          <a:prstGeom prst="rect">
            <a:avLst/>
          </a:prstGeom>
          <a:noFill/>
        </p:spPr>
        <p:txBody>
          <a:bodyPr wrap="none" rtlCol="0">
            <a:spAutoFit/>
          </a:bodyPr>
          <a:lstStyle/>
          <a:p>
            <a:r>
              <a:rPr lang="de-DE" sz="1400" dirty="0" smtClean="0">
                <a:solidFill>
                  <a:srgbClr val="01B19D"/>
                </a:solidFill>
              </a:rPr>
              <a:t>Lieferverfolgung für X-</a:t>
            </a:r>
            <a:r>
              <a:rPr lang="de-DE" sz="1400" dirty="0" err="1" smtClean="0">
                <a:solidFill>
                  <a:srgbClr val="01B19D"/>
                </a:solidFill>
              </a:rPr>
              <a:t>map</a:t>
            </a:r>
            <a:endParaRPr lang="de-DE" sz="1400" dirty="0">
              <a:solidFill>
                <a:srgbClr val="01B19D"/>
              </a:solidFill>
            </a:endParaRPr>
          </a:p>
        </p:txBody>
      </p:sp>
      <p:pic>
        <p:nvPicPr>
          <p:cNvPr id="7" name="Grafik 6"/>
          <p:cNvPicPr>
            <a:picLocks noChangeAspect="1"/>
          </p:cNvPicPr>
          <p:nvPr/>
        </p:nvPicPr>
        <p:blipFill>
          <a:blip r:embed="rId4"/>
          <a:stretch>
            <a:fillRect/>
          </a:stretch>
        </p:blipFill>
        <p:spPr>
          <a:xfrm>
            <a:off x="5198745" y="954460"/>
            <a:ext cx="3321193" cy="5466399"/>
          </a:xfrm>
          <a:prstGeom prst="rect">
            <a:avLst/>
          </a:prstGeom>
          <a:effectLst>
            <a:outerShdw blurRad="63500" sx="102000" sy="102000" algn="ctr" rotWithShape="0">
              <a:prstClr val="black">
                <a:alpha val="40000"/>
              </a:prstClr>
            </a:outerShdw>
          </a:effectLst>
        </p:spPr>
      </p:pic>
      <p:pic>
        <p:nvPicPr>
          <p:cNvPr id="4" name="Grafik 3"/>
          <p:cNvPicPr>
            <a:picLocks noChangeAspect="1"/>
          </p:cNvPicPr>
          <p:nvPr/>
        </p:nvPicPr>
        <p:blipFill>
          <a:blip r:embed="rId5"/>
          <a:stretch>
            <a:fillRect/>
          </a:stretch>
        </p:blipFill>
        <p:spPr>
          <a:xfrm>
            <a:off x="513560" y="3715512"/>
            <a:ext cx="4194139" cy="2705347"/>
          </a:xfrm>
          <a:prstGeom prst="rect">
            <a:avLst/>
          </a:prstGeom>
          <a:effectLst>
            <a:outerShdw blurRad="63500" sx="102000" sy="102000" algn="ctr" rotWithShape="0">
              <a:prstClr val="black">
                <a:alpha val="40000"/>
              </a:prstClr>
            </a:outerShdw>
          </a:effectLst>
        </p:spPr>
      </p:pic>
      <p:pic>
        <p:nvPicPr>
          <p:cNvPr id="5" name="Grafik 4"/>
          <p:cNvPicPr>
            <a:picLocks noChangeAspect="1"/>
          </p:cNvPicPr>
          <p:nvPr/>
        </p:nvPicPr>
        <p:blipFill>
          <a:blip r:embed="rId6"/>
          <a:stretch>
            <a:fillRect/>
          </a:stretch>
        </p:blipFill>
        <p:spPr>
          <a:xfrm>
            <a:off x="916014" y="1402744"/>
            <a:ext cx="3389230" cy="18378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31512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X</a:t>
            </a:r>
            <a:r>
              <a:rPr lang="de-DE" sz="2400" dirty="0" smtClean="0">
                <a:solidFill>
                  <a:schemeClr val="tx1">
                    <a:lumMod val="75000"/>
                    <a:lumOff val="25000"/>
                  </a:schemeClr>
                </a:solidFill>
              </a:rPr>
              <a:t>-Track Modul</a:t>
            </a:r>
            <a:endParaRPr lang="de-DE" sz="2400" dirty="0">
              <a:solidFill>
                <a:schemeClr val="tx1">
                  <a:lumMod val="75000"/>
                  <a:lumOff val="25000"/>
                </a:schemeClr>
              </a:solidFill>
            </a:endParaRPr>
          </a:p>
        </p:txBody>
      </p:sp>
      <p:sp>
        <p:nvSpPr>
          <p:cNvPr id="4" name="Textfeld 3"/>
          <p:cNvSpPr txBox="1"/>
          <p:nvPr/>
        </p:nvSpPr>
        <p:spPr>
          <a:xfrm>
            <a:off x="602995" y="559692"/>
            <a:ext cx="2135200" cy="307777"/>
          </a:xfrm>
          <a:prstGeom prst="rect">
            <a:avLst/>
          </a:prstGeom>
          <a:noFill/>
        </p:spPr>
        <p:txBody>
          <a:bodyPr wrap="none" rtlCol="0">
            <a:spAutoFit/>
          </a:bodyPr>
          <a:lstStyle/>
          <a:p>
            <a:r>
              <a:rPr lang="de-DE" sz="1400" dirty="0" smtClean="0">
                <a:solidFill>
                  <a:srgbClr val="01B19D"/>
                </a:solidFill>
              </a:rPr>
              <a:t>Lieferverfolgung für X-</a:t>
            </a:r>
            <a:r>
              <a:rPr lang="de-DE" sz="1400" dirty="0" err="1" smtClean="0">
                <a:solidFill>
                  <a:srgbClr val="01B19D"/>
                </a:solidFill>
              </a:rPr>
              <a:t>map</a:t>
            </a:r>
            <a:endParaRPr lang="de-DE" sz="1400" dirty="0">
              <a:solidFill>
                <a:srgbClr val="01B19D"/>
              </a:solidFill>
            </a:endParaRPr>
          </a:p>
        </p:txBody>
      </p:sp>
      <p:sp>
        <p:nvSpPr>
          <p:cNvPr id="5" name="Rechteck 4"/>
          <p:cNvSpPr/>
          <p:nvPr/>
        </p:nvSpPr>
        <p:spPr>
          <a:xfrm>
            <a:off x="-52423" y="4184546"/>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7494" y="3387431"/>
            <a:ext cx="877751"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7101" y="2613761"/>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10"/>
          <p:cNvSpPr txBox="1">
            <a:spLocks/>
          </p:cNvSpPr>
          <p:nvPr/>
        </p:nvSpPr>
        <p:spPr>
          <a:xfrm>
            <a:off x="905012" y="1825625"/>
            <a:ext cx="7781703" cy="46583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dirty="0" smtClean="0">
                <a:solidFill>
                  <a:schemeClr val="tx1">
                    <a:lumMod val="75000"/>
                    <a:lumOff val="25000"/>
                  </a:schemeClr>
                </a:solidFill>
              </a:rPr>
              <a:t>Lieferverfolgung und Statusabfrage auf Händler-Webseite</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Tracking-ID und Kundenkonto </a:t>
            </a:r>
            <a:r>
              <a:rPr lang="de-DE" sz="1600" dirty="0" smtClean="0">
                <a:solidFill>
                  <a:schemeClr val="tx1">
                    <a:lumMod val="75000"/>
                    <a:lumOff val="25000"/>
                  </a:schemeClr>
                </a:solidFill>
              </a:rPr>
              <a:t>(modulübergreifend)</a:t>
            </a:r>
            <a:r>
              <a:rPr lang="de-DE" dirty="0" smtClean="0">
                <a:solidFill>
                  <a:schemeClr val="tx1">
                    <a:lumMod val="75000"/>
                    <a:lumOff val="25000"/>
                  </a:schemeClr>
                </a:solidFill>
              </a:rPr>
              <a:t> möglich</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Bestellhistorie und einfache Nachbestellung</a:t>
            </a:r>
          </a:p>
          <a:p>
            <a:pPr marL="0" indent="0">
              <a:buNone/>
            </a:pPr>
            <a:endParaRPr lang="de-DE" dirty="0" smtClean="0">
              <a:solidFill>
                <a:schemeClr val="tx1">
                  <a:lumMod val="75000"/>
                  <a:lumOff val="25000"/>
                </a:schemeClr>
              </a:solidFill>
            </a:endParaRPr>
          </a:p>
          <a:p>
            <a:pPr marL="0" indent="0">
              <a:buNone/>
            </a:pPr>
            <a:r>
              <a:rPr lang="de-DE" dirty="0" smtClean="0">
                <a:solidFill>
                  <a:schemeClr val="tx1">
                    <a:lumMod val="75000"/>
                    <a:lumOff val="25000"/>
                  </a:schemeClr>
                </a:solidFill>
              </a:rPr>
              <a:t>„Bestpreis-Option“ </a:t>
            </a:r>
            <a:endParaRPr lang="de-DE" dirty="0">
              <a:solidFill>
                <a:schemeClr val="tx1">
                  <a:lumMod val="75000"/>
                  <a:lumOff val="25000"/>
                </a:schemeClr>
              </a:solidFill>
            </a:endParaRPr>
          </a:p>
          <a:p>
            <a:pPr lvl="1">
              <a:buFontTx/>
              <a:buChar char="-"/>
            </a:pPr>
            <a:r>
              <a:rPr lang="de-DE" dirty="0" smtClean="0">
                <a:solidFill>
                  <a:schemeClr val="tx1">
                    <a:lumMod val="75000"/>
                    <a:lumOff val="25000"/>
                  </a:schemeClr>
                </a:solidFill>
              </a:rPr>
              <a:t>Nicht ausgebuchtes Lieferfahrzeug in der Nähe eines suchenden Kunden?</a:t>
            </a:r>
          </a:p>
          <a:p>
            <a:pPr lvl="1">
              <a:buFontTx/>
              <a:buChar char="-"/>
            </a:pPr>
            <a:r>
              <a:rPr lang="de-DE" dirty="0" smtClean="0">
                <a:solidFill>
                  <a:schemeClr val="tx1">
                    <a:lumMod val="75000"/>
                    <a:lumOff val="25000"/>
                  </a:schemeClr>
                </a:solidFill>
              </a:rPr>
              <a:t>Evtl. kundenübergreifender Pool</a:t>
            </a:r>
          </a:p>
          <a:p>
            <a:pPr lvl="1">
              <a:buFontTx/>
              <a:buChar char="-"/>
            </a:pPr>
            <a:r>
              <a:rPr lang="de-DE" dirty="0" smtClean="0">
                <a:solidFill>
                  <a:schemeClr val="tx1">
                    <a:lumMod val="75000"/>
                    <a:lumOff val="25000"/>
                  </a:schemeClr>
                </a:solidFill>
              </a:rPr>
              <a:t>Entspricht prinzipiell Preisanfrage im X-</a:t>
            </a:r>
            <a:r>
              <a:rPr lang="de-DE" dirty="0" err="1" smtClean="0">
                <a:solidFill>
                  <a:schemeClr val="tx1">
                    <a:lumMod val="75000"/>
                    <a:lumOff val="25000"/>
                  </a:schemeClr>
                </a:solidFill>
              </a:rPr>
              <a:t>map</a:t>
            </a:r>
            <a:endParaRPr lang="de-DE" dirty="0">
              <a:solidFill>
                <a:schemeClr val="tx1">
                  <a:lumMod val="75000"/>
                  <a:lumOff val="25000"/>
                </a:schemeClr>
              </a:solidFill>
            </a:endParaRPr>
          </a:p>
          <a:p>
            <a:pPr marL="0" indent="0">
              <a:buNone/>
            </a:pPr>
            <a:endParaRPr lang="de-DE" dirty="0" smtClean="0">
              <a:solidFill>
                <a:schemeClr val="tx1">
                  <a:lumMod val="75000"/>
                  <a:lumOff val="25000"/>
                </a:schemeClr>
              </a:solidFill>
            </a:endParaRPr>
          </a:p>
          <a:p>
            <a:pPr marL="0" indent="0">
              <a:buNone/>
            </a:pPr>
            <a:r>
              <a:rPr lang="de-DE" dirty="0" smtClean="0">
                <a:solidFill>
                  <a:schemeClr val="tx1">
                    <a:lumMod val="75000"/>
                    <a:lumOff val="25000"/>
                  </a:schemeClr>
                </a:solidFill>
              </a:rPr>
              <a:t>Informationen / Updates via Online-Abfrage, E-Mail oder SMS</a:t>
            </a:r>
          </a:p>
        </p:txBody>
      </p:sp>
      <p:sp>
        <p:nvSpPr>
          <p:cNvPr id="10" name="Rechteck 9"/>
          <p:cNvSpPr/>
          <p:nvPr/>
        </p:nvSpPr>
        <p:spPr>
          <a:xfrm>
            <a:off x="850258" y="1823477"/>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1" name="Rechteck 10"/>
          <p:cNvSpPr/>
          <p:nvPr/>
        </p:nvSpPr>
        <p:spPr>
          <a:xfrm>
            <a:off x="839461" y="2612463"/>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2" name="Rechteck 11"/>
          <p:cNvSpPr/>
          <p:nvPr/>
        </p:nvSpPr>
        <p:spPr>
          <a:xfrm>
            <a:off x="839461" y="3387430"/>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3" name="Rechteck 12"/>
          <p:cNvSpPr/>
          <p:nvPr/>
        </p:nvSpPr>
        <p:spPr>
          <a:xfrm>
            <a:off x="839461" y="4178443"/>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4" name="Rechteck 13"/>
          <p:cNvSpPr/>
          <p:nvPr/>
        </p:nvSpPr>
        <p:spPr>
          <a:xfrm>
            <a:off x="-42053" y="5836786"/>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849831" y="5830683"/>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Tree>
    <p:extLst>
      <p:ext uri="{BB962C8B-B14F-4D97-AF65-F5344CB8AC3E}">
        <p14:creationId xmlns:p14="http://schemas.microsoft.com/office/powerpoint/2010/main" val="2976300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K</a:t>
            </a:r>
            <a:r>
              <a:rPr lang="de-DE" sz="2400" dirty="0" smtClean="0">
                <a:solidFill>
                  <a:schemeClr val="tx1">
                    <a:lumMod val="75000"/>
                    <a:lumOff val="25000"/>
                  </a:schemeClr>
                </a:solidFill>
              </a:rPr>
              <a:t>ommende Module </a:t>
            </a:r>
            <a:endParaRPr lang="de-DE" sz="2400" dirty="0">
              <a:solidFill>
                <a:schemeClr val="tx1">
                  <a:lumMod val="75000"/>
                  <a:lumOff val="25000"/>
                </a:schemeClr>
              </a:solidFill>
            </a:endParaRPr>
          </a:p>
        </p:txBody>
      </p:sp>
      <p:sp>
        <p:nvSpPr>
          <p:cNvPr id="6" name="Textfeld 5"/>
          <p:cNvSpPr txBox="1"/>
          <p:nvPr/>
        </p:nvSpPr>
        <p:spPr>
          <a:xfrm>
            <a:off x="626744" y="559692"/>
            <a:ext cx="1795821" cy="307777"/>
          </a:xfrm>
          <a:prstGeom prst="rect">
            <a:avLst/>
          </a:prstGeom>
          <a:noFill/>
        </p:spPr>
        <p:txBody>
          <a:bodyPr wrap="square" rtlCol="0">
            <a:spAutoFit/>
          </a:bodyPr>
          <a:lstStyle/>
          <a:p>
            <a:r>
              <a:rPr lang="de-DE" sz="1400" dirty="0" smtClean="0">
                <a:solidFill>
                  <a:srgbClr val="01B19D"/>
                </a:solidFill>
              </a:rPr>
              <a:t>Was ist noch geplant?</a:t>
            </a:r>
            <a:endParaRPr lang="de-DE" sz="1400" dirty="0">
              <a:solidFill>
                <a:srgbClr val="01B19D"/>
              </a:solidFill>
            </a:endParaRPr>
          </a:p>
        </p:txBody>
      </p:sp>
      <p:sp>
        <p:nvSpPr>
          <p:cNvPr id="7" name="Inhaltsplatzhalter 10"/>
          <p:cNvSpPr txBox="1">
            <a:spLocks/>
          </p:cNvSpPr>
          <p:nvPr/>
        </p:nvSpPr>
        <p:spPr>
          <a:xfrm>
            <a:off x="905012" y="1825625"/>
            <a:ext cx="7781703" cy="46583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dirty="0" smtClean="0">
                <a:solidFill>
                  <a:schemeClr val="tx1">
                    <a:lumMod val="75000"/>
                    <a:lumOff val="25000"/>
                  </a:schemeClr>
                </a:solidFill>
              </a:rPr>
              <a:t>Passwortgeschützte Online-Telefonverkauf-Maske </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Onlinefunktionen für Vertriebler (Schufa Abfragen etc.)</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Preisstatistiken und andere Charts für die Homepage</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Tankstellenpreise in Echtzeit im Internet (Homepage, Preis-Apps)</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a:t>
            </a:r>
          </a:p>
          <a:p>
            <a:pPr marL="0" indent="0">
              <a:buNone/>
            </a:pPr>
            <a:endParaRPr lang="de-DE" dirty="0">
              <a:solidFill>
                <a:schemeClr val="tx1">
                  <a:lumMod val="75000"/>
                  <a:lumOff val="25000"/>
                </a:schemeClr>
              </a:solidFill>
            </a:endParaRPr>
          </a:p>
          <a:p>
            <a:pPr marL="0" indent="0">
              <a:buNone/>
            </a:pPr>
            <a:endParaRPr lang="de-DE" dirty="0" smtClean="0">
              <a:solidFill>
                <a:schemeClr val="tx1">
                  <a:lumMod val="75000"/>
                  <a:lumOff val="25000"/>
                </a:schemeClr>
              </a:solidFill>
            </a:endParaRPr>
          </a:p>
        </p:txBody>
      </p:sp>
      <p:sp>
        <p:nvSpPr>
          <p:cNvPr id="8" name="Rechteck 7"/>
          <p:cNvSpPr/>
          <p:nvPr/>
        </p:nvSpPr>
        <p:spPr>
          <a:xfrm>
            <a:off x="-27494" y="3399307"/>
            <a:ext cx="877751"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101" y="2613761"/>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850258" y="1823477"/>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2" name="Rechteck 11"/>
          <p:cNvSpPr/>
          <p:nvPr/>
        </p:nvSpPr>
        <p:spPr>
          <a:xfrm>
            <a:off x="839461" y="2612463"/>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3" name="Rechteck 12"/>
          <p:cNvSpPr/>
          <p:nvPr/>
        </p:nvSpPr>
        <p:spPr>
          <a:xfrm>
            <a:off x="839461" y="3399306"/>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4" name="Rechteck 13"/>
          <p:cNvSpPr/>
          <p:nvPr/>
        </p:nvSpPr>
        <p:spPr>
          <a:xfrm>
            <a:off x="-9748" y="4164928"/>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836814" y="4163630"/>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
        <p:nvSpPr>
          <p:cNvPr id="16" name="Rechteck 15"/>
          <p:cNvSpPr/>
          <p:nvPr/>
        </p:nvSpPr>
        <p:spPr>
          <a:xfrm>
            <a:off x="-9748" y="4927953"/>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836814" y="4926655"/>
            <a:ext cx="55181" cy="355805"/>
          </a:xfrm>
          <a:prstGeom prst="rect">
            <a:avLst/>
          </a:prstGeom>
          <a:solidFill>
            <a:srgbClr val="01B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1B19D"/>
              </a:solidFill>
            </a:endParaRPr>
          </a:p>
        </p:txBody>
      </p:sp>
    </p:spTree>
    <p:extLst>
      <p:ext uri="{BB962C8B-B14F-4D97-AF65-F5344CB8AC3E}">
        <p14:creationId xmlns:p14="http://schemas.microsoft.com/office/powerpoint/2010/main" val="608501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923162" cy="584775"/>
          </a:xfrm>
          <a:prstGeom prst="rect">
            <a:avLst/>
          </a:prstGeom>
          <a:noFill/>
        </p:spPr>
        <p:txBody>
          <a:bodyPr wrap="square" rtlCol="0">
            <a:spAutoFit/>
          </a:bodyPr>
          <a:lstStyle/>
          <a:p>
            <a:r>
              <a:rPr lang="de-DE" sz="3200" b="1" dirty="0" smtClean="0">
                <a:solidFill>
                  <a:srgbClr val="357ABA"/>
                </a:solidFill>
                <a:latin typeface="+mj-lt"/>
              </a:rPr>
              <a:t>V</a:t>
            </a:r>
            <a:r>
              <a:rPr lang="de-DE" sz="2400" dirty="0" smtClean="0">
                <a:solidFill>
                  <a:schemeClr val="tx1">
                    <a:lumMod val="75000"/>
                    <a:lumOff val="25000"/>
                  </a:schemeClr>
                </a:solidFill>
              </a:rPr>
              <a:t>ielen Dank für Ihre Aufmerksamkeit </a:t>
            </a:r>
            <a:endParaRPr lang="de-DE" sz="2400" dirty="0">
              <a:solidFill>
                <a:schemeClr val="tx1">
                  <a:lumMod val="75000"/>
                  <a:lumOff val="25000"/>
                </a:schemeClr>
              </a:solidFill>
            </a:endParaRPr>
          </a:p>
        </p:txBody>
      </p:sp>
      <p:sp>
        <p:nvSpPr>
          <p:cNvPr id="18" name="Rechteck 17"/>
          <p:cNvSpPr/>
          <p:nvPr/>
        </p:nvSpPr>
        <p:spPr>
          <a:xfrm>
            <a:off x="4019129" y="2996952"/>
            <a:ext cx="1174489" cy="461665"/>
          </a:xfrm>
          <a:prstGeom prst="rect">
            <a:avLst/>
          </a:prstGeom>
          <a:noFill/>
        </p:spPr>
        <p:txBody>
          <a:bodyPr wrap="none" lIns="91440" tIns="45720" rIns="91440" bIns="45720">
            <a:spAutoFit/>
          </a:bodyPr>
          <a:lstStyle/>
          <a:p>
            <a:pPr algn="ctr"/>
            <a:r>
              <a:rPr lang="de-DE" sz="2400" dirty="0" smtClean="0">
                <a:solidFill>
                  <a:schemeClr val="tx1">
                    <a:lumMod val="75000"/>
                    <a:lumOff val="25000"/>
                  </a:schemeClr>
                </a:solidFill>
              </a:rPr>
              <a:t>Fragen?</a:t>
            </a:r>
            <a:endParaRPr lang="de-DE" sz="2400" dirty="0">
              <a:solidFill>
                <a:schemeClr val="tx1">
                  <a:lumMod val="75000"/>
                  <a:lumOff val="25000"/>
                </a:schemeClr>
              </a:solidFill>
            </a:endParaRPr>
          </a:p>
        </p:txBody>
      </p:sp>
    </p:spTree>
    <p:extLst>
      <p:ext uri="{BB962C8B-B14F-4D97-AF65-F5344CB8AC3E}">
        <p14:creationId xmlns:p14="http://schemas.microsoft.com/office/powerpoint/2010/main" val="1688692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stretch>
            <a:fillRect/>
          </a:stretch>
        </p:blipFill>
        <p:spPr>
          <a:xfrm>
            <a:off x="241980" y="1447324"/>
            <a:ext cx="2367517" cy="2217642"/>
          </a:xfrm>
          <a:prstGeom prst="rect">
            <a:avLst/>
          </a:prstGeom>
          <a:effectLst>
            <a:outerShdw blurRad="63500" sx="102000" sy="102000" algn="ctr" rotWithShape="0">
              <a:prstClr val="black">
                <a:alpha val="40000"/>
              </a:prstClr>
            </a:outerShdw>
          </a:effectLst>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314" y="116632"/>
            <a:ext cx="1328166" cy="236580"/>
          </a:xfrm>
          <a:prstGeom prst="rect">
            <a:avLst/>
          </a:prstGeom>
        </p:spPr>
      </p:pic>
      <p:sp>
        <p:nvSpPr>
          <p:cNvPr id="5" name="Textfeld 4"/>
          <p:cNvSpPr txBox="1"/>
          <p:nvPr/>
        </p:nvSpPr>
        <p:spPr>
          <a:xfrm>
            <a:off x="590070" y="332656"/>
            <a:ext cx="4774018" cy="584775"/>
          </a:xfrm>
          <a:prstGeom prst="rect">
            <a:avLst/>
          </a:prstGeom>
          <a:noFill/>
        </p:spPr>
        <p:txBody>
          <a:bodyPr wrap="square" rtlCol="0">
            <a:spAutoFit/>
          </a:bodyPr>
          <a:lstStyle/>
          <a:p>
            <a:r>
              <a:rPr lang="de-DE" sz="3200" b="1" dirty="0" smtClean="0">
                <a:solidFill>
                  <a:srgbClr val="D9002D"/>
                </a:solidFill>
                <a:latin typeface="+mj-lt"/>
              </a:rPr>
              <a:t>P</a:t>
            </a:r>
            <a:r>
              <a:rPr lang="de-DE" sz="2400" dirty="0" smtClean="0">
                <a:solidFill>
                  <a:schemeClr val="tx1">
                    <a:lumMod val="75000"/>
                    <a:lumOff val="25000"/>
                  </a:schemeClr>
                </a:solidFill>
              </a:rPr>
              <a:t>rojekt Firma Harrer</a:t>
            </a:r>
            <a:endParaRPr lang="de-DE" sz="2400" dirty="0">
              <a:solidFill>
                <a:schemeClr val="tx1">
                  <a:lumMod val="75000"/>
                  <a:lumOff val="25000"/>
                </a:schemeClr>
              </a:solidFill>
            </a:endParaRPr>
          </a:p>
        </p:txBody>
      </p:sp>
      <p:pic>
        <p:nvPicPr>
          <p:cNvPr id="6" name="Grafik 5"/>
          <p:cNvPicPr>
            <a:picLocks noChangeAspect="1"/>
          </p:cNvPicPr>
          <p:nvPr/>
        </p:nvPicPr>
        <p:blipFill>
          <a:blip r:embed="rId4"/>
          <a:stretch>
            <a:fillRect/>
          </a:stretch>
        </p:blipFill>
        <p:spPr>
          <a:xfrm>
            <a:off x="5728609" y="1505417"/>
            <a:ext cx="3169638" cy="5036269"/>
          </a:xfrm>
          <a:prstGeom prst="rect">
            <a:avLst/>
          </a:prstGeom>
          <a:effectLst>
            <a:outerShdw blurRad="63500" sx="102000" sy="102000" algn="ctr" rotWithShape="0">
              <a:prstClr val="black">
                <a:alpha val="40000"/>
              </a:prstClr>
            </a:outerShdw>
          </a:effec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500" y="439475"/>
            <a:ext cx="1400175" cy="447675"/>
          </a:xfrm>
          <a:prstGeom prst="rect">
            <a:avLst/>
          </a:prstGeom>
          <a:noFill/>
          <a:ln>
            <a:noFill/>
          </a:ln>
          <a:effectLst>
            <a:outerShdw blurRad="63500" sx="101999" sy="101999" algn="ctr" rotWithShape="0">
              <a:srgbClr val="000000">
                <a:alpha val="39999"/>
              </a:srgbClr>
            </a:outerShdw>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1" name="Grafik 10"/>
          <p:cNvPicPr>
            <a:picLocks noChangeAspect="1"/>
          </p:cNvPicPr>
          <p:nvPr/>
        </p:nvPicPr>
        <p:blipFill>
          <a:blip r:embed="rId6"/>
          <a:stretch>
            <a:fillRect/>
          </a:stretch>
        </p:blipFill>
        <p:spPr>
          <a:xfrm>
            <a:off x="1598034" y="1916832"/>
            <a:ext cx="1954813" cy="2036166"/>
          </a:xfrm>
          <a:prstGeom prst="rect">
            <a:avLst/>
          </a:prstGeom>
          <a:effectLst>
            <a:outerShdw blurRad="63500" sx="102000" sy="102000" algn="ctr" rotWithShape="0">
              <a:prstClr val="black">
                <a:alpha val="40000"/>
              </a:prstClr>
            </a:outerShdw>
          </a:effectLst>
        </p:spPr>
      </p:pic>
      <p:pic>
        <p:nvPicPr>
          <p:cNvPr id="9" name="Grafik 8"/>
          <p:cNvPicPr>
            <a:picLocks noChangeAspect="1"/>
          </p:cNvPicPr>
          <p:nvPr/>
        </p:nvPicPr>
        <p:blipFill>
          <a:blip r:embed="rId7"/>
          <a:stretch>
            <a:fillRect/>
          </a:stretch>
        </p:blipFill>
        <p:spPr>
          <a:xfrm>
            <a:off x="2985294" y="2420888"/>
            <a:ext cx="2367517" cy="2036166"/>
          </a:xfrm>
          <a:prstGeom prst="rect">
            <a:avLst/>
          </a:prstGeom>
          <a:effectLst>
            <a:outerShdw blurRad="63500" sx="102000" sy="102000" algn="ctr" rotWithShape="0">
              <a:prstClr val="black">
                <a:alpha val="40000"/>
              </a:prstClr>
            </a:outerShdw>
          </a:effectLst>
        </p:spPr>
      </p:pic>
      <p:pic>
        <p:nvPicPr>
          <p:cNvPr id="13" name="Grafik 12"/>
          <p:cNvPicPr>
            <a:picLocks noChangeAspect="1"/>
          </p:cNvPicPr>
          <p:nvPr/>
        </p:nvPicPr>
        <p:blipFill>
          <a:blip r:embed="rId8"/>
          <a:stretch>
            <a:fillRect/>
          </a:stretch>
        </p:blipFill>
        <p:spPr>
          <a:xfrm>
            <a:off x="294104" y="4386636"/>
            <a:ext cx="2180372" cy="1763740"/>
          </a:xfrm>
          <a:prstGeom prst="rect">
            <a:avLst/>
          </a:prstGeom>
          <a:effectLst>
            <a:outerShdw blurRad="63500" sx="102000" sy="102000" algn="ctr" rotWithShape="0">
              <a:prstClr val="black">
                <a:alpha val="40000"/>
              </a:prstClr>
            </a:outerShdw>
          </a:effectLst>
        </p:spPr>
      </p:pic>
      <p:pic>
        <p:nvPicPr>
          <p:cNvPr id="15" name="Grafik 14"/>
          <p:cNvPicPr>
            <a:picLocks noChangeAspect="1"/>
          </p:cNvPicPr>
          <p:nvPr/>
        </p:nvPicPr>
        <p:blipFill>
          <a:blip r:embed="rId9"/>
          <a:stretch>
            <a:fillRect/>
          </a:stretch>
        </p:blipFill>
        <p:spPr>
          <a:xfrm>
            <a:off x="2980730" y="4777946"/>
            <a:ext cx="2360698" cy="17637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37395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314" y="116632"/>
            <a:ext cx="1328166" cy="236580"/>
          </a:xfrm>
          <a:prstGeom prst="rect">
            <a:avLst/>
          </a:prstGeom>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500" y="439475"/>
            <a:ext cx="1400175" cy="447675"/>
          </a:xfrm>
          <a:prstGeom prst="rect">
            <a:avLst/>
          </a:prstGeom>
          <a:noFill/>
          <a:ln>
            <a:noFill/>
          </a:ln>
          <a:effectLst>
            <a:outerShdw blurRad="63500" sx="101999" sy="101999" algn="ctr" rotWithShape="0">
              <a:srgbClr val="000000">
                <a:alpha val="39999"/>
              </a:srgbClr>
            </a:outerShdw>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8" name="Rechteck 17"/>
          <p:cNvSpPr/>
          <p:nvPr/>
        </p:nvSpPr>
        <p:spPr>
          <a:xfrm>
            <a:off x="-52424" y="5226489"/>
            <a:ext cx="891885"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2423" y="4371207"/>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101" y="2854234"/>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Inhaltsplatzhalter 10"/>
          <p:cNvSpPr txBox="1">
            <a:spLocks/>
          </p:cNvSpPr>
          <p:nvPr/>
        </p:nvSpPr>
        <p:spPr>
          <a:xfrm>
            <a:off x="893137" y="1825625"/>
            <a:ext cx="7781703" cy="46583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dirty="0" smtClean="0">
                <a:solidFill>
                  <a:schemeClr val="tx1">
                    <a:lumMod val="75000"/>
                    <a:lumOff val="25000"/>
                  </a:schemeClr>
                </a:solidFill>
              </a:rPr>
              <a:t>Neugestaltung des </a:t>
            </a:r>
            <a:r>
              <a:rPr lang="de-DE" dirty="0">
                <a:solidFill>
                  <a:schemeClr val="tx1">
                    <a:lumMod val="75000"/>
                    <a:lumOff val="25000"/>
                  </a:schemeClr>
                </a:solidFill>
              </a:rPr>
              <a:t>Internetauftritts </a:t>
            </a:r>
          </a:p>
          <a:p>
            <a:pPr marL="342900" lvl="1" indent="0">
              <a:buNone/>
            </a:pPr>
            <a:r>
              <a:rPr lang="de-DE" sz="1800" dirty="0" smtClean="0">
                <a:solidFill>
                  <a:schemeClr val="tx1">
                    <a:lumMod val="75000"/>
                    <a:lumOff val="25000"/>
                  </a:schemeClr>
                </a:solidFill>
              </a:rPr>
              <a:t>Anpassung an neues Erscheinungsbild und Produktspektrum</a:t>
            </a:r>
          </a:p>
          <a:p>
            <a:pPr marL="342900" lvl="1" indent="0">
              <a:buNone/>
            </a:pPr>
            <a:endParaRPr lang="de-DE" sz="1800" dirty="0">
              <a:solidFill>
                <a:schemeClr val="tx1">
                  <a:lumMod val="75000"/>
                  <a:lumOff val="25000"/>
                </a:schemeClr>
              </a:solidFill>
            </a:endParaRPr>
          </a:p>
          <a:p>
            <a:pPr marL="0" indent="0">
              <a:buNone/>
            </a:pPr>
            <a:r>
              <a:rPr lang="de-DE" dirty="0" smtClean="0">
                <a:solidFill>
                  <a:schemeClr val="tx1">
                    <a:lumMod val="75000"/>
                    <a:lumOff val="25000"/>
                  </a:schemeClr>
                </a:solidFill>
              </a:rPr>
              <a:t>Konkrete Ziele:</a:t>
            </a:r>
            <a:endParaRPr lang="de-DE" dirty="0">
              <a:solidFill>
                <a:schemeClr val="tx1">
                  <a:lumMod val="75000"/>
                  <a:lumOff val="25000"/>
                </a:schemeClr>
              </a:solidFill>
            </a:endParaRPr>
          </a:p>
          <a:p>
            <a:pPr marL="342900" lvl="1" indent="0">
              <a:buNone/>
            </a:pPr>
            <a:r>
              <a:rPr lang="de-DE" dirty="0" smtClean="0">
                <a:solidFill>
                  <a:schemeClr val="tx1">
                    <a:lumMod val="75000"/>
                    <a:lumOff val="25000"/>
                  </a:schemeClr>
                </a:solidFill>
              </a:rPr>
              <a:t>Umsetzung neues CI</a:t>
            </a:r>
            <a:br>
              <a:rPr lang="de-DE" dirty="0" smtClean="0">
                <a:solidFill>
                  <a:schemeClr val="tx1">
                    <a:lumMod val="75000"/>
                    <a:lumOff val="25000"/>
                  </a:schemeClr>
                </a:solidFill>
              </a:rPr>
            </a:br>
            <a:r>
              <a:rPr lang="de-DE" dirty="0">
                <a:solidFill>
                  <a:schemeClr val="tx1">
                    <a:lumMod val="75000"/>
                    <a:lumOff val="25000"/>
                  </a:schemeClr>
                </a:solidFill>
              </a:rPr>
              <a:t>K</a:t>
            </a:r>
            <a:r>
              <a:rPr lang="de-DE" dirty="0" smtClean="0">
                <a:solidFill>
                  <a:schemeClr val="tx1">
                    <a:lumMod val="75000"/>
                    <a:lumOff val="25000"/>
                  </a:schemeClr>
                </a:solidFill>
              </a:rPr>
              <a:t>lare Struktur / transparente Darstellung des Produktspektrums</a:t>
            </a:r>
            <a:br>
              <a:rPr lang="de-DE" dirty="0" smtClean="0">
                <a:solidFill>
                  <a:schemeClr val="tx1">
                    <a:lumMod val="75000"/>
                    <a:lumOff val="25000"/>
                  </a:schemeClr>
                </a:solidFill>
              </a:rPr>
            </a:br>
            <a:r>
              <a:rPr lang="de-DE" dirty="0" smtClean="0">
                <a:solidFill>
                  <a:schemeClr val="tx1">
                    <a:lumMod val="75000"/>
                    <a:lumOff val="25000"/>
                  </a:schemeClr>
                </a:solidFill>
              </a:rPr>
              <a:t>Mehr Möglichkeiten zur Kommunikation / Interaktion mit dem Kunden</a:t>
            </a:r>
          </a:p>
          <a:p>
            <a:pPr marL="0" indent="0">
              <a:buNone/>
            </a:pPr>
            <a:endParaRPr lang="de-DE" dirty="0">
              <a:solidFill>
                <a:schemeClr val="tx1">
                  <a:lumMod val="75000"/>
                  <a:lumOff val="25000"/>
                </a:schemeClr>
              </a:solidFill>
            </a:endParaRPr>
          </a:p>
          <a:p>
            <a:pPr marL="0" indent="0">
              <a:buNone/>
            </a:pPr>
            <a:r>
              <a:rPr lang="de-DE" dirty="0" err="1" smtClean="0">
                <a:solidFill>
                  <a:schemeClr val="tx1">
                    <a:lumMod val="75000"/>
                    <a:lumOff val="25000"/>
                  </a:schemeClr>
                </a:solidFill>
              </a:rPr>
              <a:t>Responsive</a:t>
            </a:r>
            <a:r>
              <a:rPr lang="de-DE" dirty="0" smtClean="0">
                <a:solidFill>
                  <a:schemeClr val="tx1">
                    <a:lumMod val="75000"/>
                    <a:lumOff val="25000"/>
                  </a:schemeClr>
                </a:solidFill>
              </a:rPr>
              <a:t> Design als MUSS</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Content-Management-System wünschenswert</a:t>
            </a:r>
          </a:p>
          <a:p>
            <a:pPr marL="342900" lvl="1" indent="0">
              <a:buNone/>
            </a:pPr>
            <a:r>
              <a:rPr lang="de-DE" dirty="0" smtClean="0">
                <a:solidFill>
                  <a:schemeClr val="tx1">
                    <a:lumMod val="75000"/>
                    <a:lumOff val="25000"/>
                  </a:schemeClr>
                </a:solidFill>
              </a:rPr>
              <a:t>Unabhängigkeit von Dienstleistern </a:t>
            </a:r>
            <a:br>
              <a:rPr lang="de-DE" dirty="0" smtClean="0">
                <a:solidFill>
                  <a:schemeClr val="tx1">
                    <a:lumMod val="75000"/>
                    <a:lumOff val="25000"/>
                  </a:schemeClr>
                </a:solidFill>
              </a:rPr>
            </a:br>
            <a:r>
              <a:rPr lang="de-DE" dirty="0" smtClean="0">
                <a:solidFill>
                  <a:schemeClr val="tx1">
                    <a:lumMod val="75000"/>
                    <a:lumOff val="25000"/>
                  </a:schemeClr>
                </a:solidFill>
              </a:rPr>
              <a:t>Ziel: „Leben des Online-Auftritts“</a:t>
            </a:r>
          </a:p>
        </p:txBody>
      </p:sp>
      <p:sp>
        <p:nvSpPr>
          <p:cNvPr id="24" name="Rechteck 23"/>
          <p:cNvSpPr/>
          <p:nvPr/>
        </p:nvSpPr>
        <p:spPr>
          <a:xfrm>
            <a:off x="850258" y="1823477"/>
            <a:ext cx="55181" cy="355805"/>
          </a:xfrm>
          <a:prstGeom prst="rect">
            <a:avLst/>
          </a:prstGeom>
          <a:solidFill>
            <a:srgbClr val="D9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25" name="Rechteck 24"/>
          <p:cNvSpPr/>
          <p:nvPr/>
        </p:nvSpPr>
        <p:spPr>
          <a:xfrm>
            <a:off x="839461" y="2852936"/>
            <a:ext cx="55181" cy="355805"/>
          </a:xfrm>
          <a:prstGeom prst="rect">
            <a:avLst/>
          </a:prstGeom>
          <a:solidFill>
            <a:srgbClr val="D9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27" name="Rechteck 26"/>
          <p:cNvSpPr/>
          <p:nvPr/>
        </p:nvSpPr>
        <p:spPr>
          <a:xfrm>
            <a:off x="839461" y="4365104"/>
            <a:ext cx="55181" cy="355805"/>
          </a:xfrm>
          <a:prstGeom prst="rect">
            <a:avLst/>
          </a:prstGeom>
          <a:solidFill>
            <a:srgbClr val="D9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28" name="Rechteck 27"/>
          <p:cNvSpPr/>
          <p:nvPr/>
        </p:nvSpPr>
        <p:spPr>
          <a:xfrm>
            <a:off x="838382" y="5230742"/>
            <a:ext cx="55181" cy="355805"/>
          </a:xfrm>
          <a:prstGeom prst="rect">
            <a:avLst/>
          </a:prstGeom>
          <a:solidFill>
            <a:srgbClr val="D9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31" name="Textfeld 30"/>
          <p:cNvSpPr txBox="1"/>
          <p:nvPr/>
        </p:nvSpPr>
        <p:spPr>
          <a:xfrm>
            <a:off x="590070" y="332656"/>
            <a:ext cx="4774018" cy="584775"/>
          </a:xfrm>
          <a:prstGeom prst="rect">
            <a:avLst/>
          </a:prstGeom>
          <a:noFill/>
        </p:spPr>
        <p:txBody>
          <a:bodyPr wrap="square" rtlCol="0">
            <a:spAutoFit/>
          </a:bodyPr>
          <a:lstStyle/>
          <a:p>
            <a:r>
              <a:rPr lang="de-DE" sz="3200" b="1" dirty="0" smtClean="0">
                <a:solidFill>
                  <a:srgbClr val="D9002D"/>
                </a:solidFill>
                <a:latin typeface="+mj-lt"/>
              </a:rPr>
              <a:t>A</a:t>
            </a:r>
            <a:r>
              <a:rPr lang="de-DE" sz="2400" dirty="0" smtClean="0">
                <a:solidFill>
                  <a:schemeClr val="tx1">
                    <a:lumMod val="75000"/>
                    <a:lumOff val="25000"/>
                  </a:schemeClr>
                </a:solidFill>
              </a:rPr>
              <a:t>usgangssituation</a:t>
            </a:r>
            <a:endParaRPr lang="de-DE" sz="2400" dirty="0">
              <a:solidFill>
                <a:schemeClr val="tx1">
                  <a:lumMod val="75000"/>
                  <a:lumOff val="25000"/>
                </a:schemeClr>
              </a:solidFill>
            </a:endParaRPr>
          </a:p>
        </p:txBody>
      </p:sp>
    </p:spTree>
    <p:extLst>
      <p:ext uri="{BB962C8B-B14F-4D97-AF65-F5344CB8AC3E}">
        <p14:creationId xmlns:p14="http://schemas.microsoft.com/office/powerpoint/2010/main" val="339422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314" y="116632"/>
            <a:ext cx="1328166" cy="236580"/>
          </a:xfrm>
          <a:prstGeom prst="rect">
            <a:avLst/>
          </a:prstGeom>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500" y="439475"/>
            <a:ext cx="1400175" cy="447675"/>
          </a:xfrm>
          <a:prstGeom prst="rect">
            <a:avLst/>
          </a:prstGeom>
          <a:noFill/>
          <a:ln>
            <a:noFill/>
          </a:ln>
          <a:effectLst>
            <a:outerShdw blurRad="63500" sx="101999" sy="101999" algn="ctr" rotWithShape="0">
              <a:srgbClr val="000000">
                <a:alpha val="39999"/>
              </a:srgbClr>
            </a:outerShdw>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8" name="Rechteck 17"/>
          <p:cNvSpPr/>
          <p:nvPr/>
        </p:nvSpPr>
        <p:spPr>
          <a:xfrm>
            <a:off x="-52424" y="4653136"/>
            <a:ext cx="891885"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2423" y="3880247"/>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101" y="2854234"/>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Inhaltsplatzhalter 10"/>
          <p:cNvSpPr txBox="1">
            <a:spLocks/>
          </p:cNvSpPr>
          <p:nvPr/>
        </p:nvSpPr>
        <p:spPr>
          <a:xfrm>
            <a:off x="893137" y="1825625"/>
            <a:ext cx="7781703" cy="46583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dirty="0" smtClean="0">
                <a:solidFill>
                  <a:schemeClr val="tx1">
                    <a:lumMod val="75000"/>
                    <a:lumOff val="25000"/>
                  </a:schemeClr>
                </a:solidFill>
              </a:rPr>
              <a:t>Schnelle Umsetzung des Internetauftritts </a:t>
            </a:r>
            <a:endParaRPr lang="de-DE" dirty="0">
              <a:solidFill>
                <a:schemeClr val="tx1">
                  <a:lumMod val="75000"/>
                  <a:lumOff val="25000"/>
                </a:schemeClr>
              </a:solidFill>
            </a:endParaRPr>
          </a:p>
          <a:p>
            <a:pPr marL="342900" lvl="1" indent="0">
              <a:buNone/>
            </a:pPr>
            <a:r>
              <a:rPr lang="de-DE" sz="1800" dirty="0" err="1" smtClean="0">
                <a:solidFill>
                  <a:schemeClr val="tx1">
                    <a:lumMod val="75000"/>
                    <a:lumOff val="25000"/>
                  </a:schemeClr>
                </a:solidFill>
              </a:rPr>
              <a:t>Going</a:t>
            </a:r>
            <a:r>
              <a:rPr lang="de-DE" sz="1800" dirty="0" smtClean="0">
                <a:solidFill>
                  <a:schemeClr val="tx1">
                    <a:lumMod val="75000"/>
                    <a:lumOff val="25000"/>
                  </a:schemeClr>
                </a:solidFill>
              </a:rPr>
              <a:t> Live im November 2014 (</a:t>
            </a:r>
            <a:r>
              <a:rPr lang="de-DE" dirty="0"/>
              <a:t>Start Projekt: Mitte August 2014</a:t>
            </a:r>
            <a:r>
              <a:rPr lang="de-DE" sz="1800" dirty="0" smtClean="0">
                <a:solidFill>
                  <a:schemeClr val="tx1">
                    <a:lumMod val="75000"/>
                    <a:lumOff val="25000"/>
                  </a:schemeClr>
                </a:solidFill>
              </a:rPr>
              <a:t>)</a:t>
            </a:r>
          </a:p>
          <a:p>
            <a:pPr marL="342900" lvl="1" indent="0">
              <a:buNone/>
            </a:pPr>
            <a:endParaRPr lang="de-DE" sz="1800" dirty="0">
              <a:solidFill>
                <a:schemeClr val="tx1">
                  <a:lumMod val="75000"/>
                  <a:lumOff val="25000"/>
                </a:schemeClr>
              </a:solidFill>
            </a:endParaRPr>
          </a:p>
          <a:p>
            <a:pPr marL="0" indent="0">
              <a:buNone/>
            </a:pPr>
            <a:r>
              <a:rPr lang="de-DE" dirty="0" smtClean="0">
                <a:solidFill>
                  <a:schemeClr val="tx1">
                    <a:lumMod val="75000"/>
                    <a:lumOff val="25000"/>
                  </a:schemeClr>
                </a:solidFill>
              </a:rPr>
              <a:t>Iteratives Vorgehen war notwendig</a:t>
            </a:r>
            <a:endParaRPr lang="de-DE" dirty="0">
              <a:solidFill>
                <a:schemeClr val="tx1">
                  <a:lumMod val="75000"/>
                  <a:lumOff val="25000"/>
                </a:schemeClr>
              </a:solidFill>
            </a:endParaRPr>
          </a:p>
          <a:p>
            <a:pPr marL="342900" lvl="1" indent="0">
              <a:buNone/>
            </a:pPr>
            <a:r>
              <a:rPr lang="de-DE" dirty="0" smtClean="0">
                <a:solidFill>
                  <a:schemeClr val="tx1">
                    <a:lumMod val="75000"/>
                    <a:lumOff val="25000"/>
                  </a:schemeClr>
                </a:solidFill>
              </a:rPr>
              <a:t>Beim Schreiben kommen die Ideen</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Zusatzanforderungen wurden schnell und pragmatisch umgesetzt</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Schulung und Dokumentation ermöglicht selbstständige Pflege</a:t>
            </a:r>
          </a:p>
          <a:p>
            <a:pPr marL="0" indent="0">
              <a:buNone/>
            </a:pPr>
            <a:endParaRPr lang="de-DE" dirty="0">
              <a:solidFill>
                <a:schemeClr val="tx1">
                  <a:lumMod val="75000"/>
                  <a:lumOff val="25000"/>
                </a:schemeClr>
              </a:solidFill>
            </a:endParaRPr>
          </a:p>
          <a:p>
            <a:pPr marL="0" indent="0">
              <a:buNone/>
            </a:pPr>
            <a:r>
              <a:rPr lang="de-DE" dirty="0">
                <a:solidFill>
                  <a:schemeClr val="tx1">
                    <a:lumMod val="75000"/>
                    <a:lumOff val="25000"/>
                  </a:schemeClr>
                </a:solidFill>
              </a:rPr>
              <a:t>Automatisiertes Heizölverkauf-Modul</a:t>
            </a:r>
          </a:p>
          <a:p>
            <a:pPr marL="342900" lvl="1" indent="0">
              <a:buNone/>
            </a:pPr>
            <a:r>
              <a:rPr lang="de-DE" dirty="0" smtClean="0">
                <a:solidFill>
                  <a:schemeClr val="tx1">
                    <a:lumMod val="75000"/>
                    <a:lumOff val="25000"/>
                  </a:schemeClr>
                </a:solidFill>
              </a:rPr>
              <a:t>Vereinfacht Handhabung</a:t>
            </a:r>
          </a:p>
          <a:p>
            <a:pPr marL="342900" lvl="1" indent="0">
              <a:buNone/>
            </a:pPr>
            <a:r>
              <a:rPr lang="de-DE" dirty="0" smtClean="0">
                <a:solidFill>
                  <a:schemeClr val="tx1">
                    <a:lumMod val="75000"/>
                    <a:lumOff val="25000"/>
                  </a:schemeClr>
                </a:solidFill>
              </a:rPr>
              <a:t>Ermöglicht „gezielte Preisaktionen“</a:t>
            </a:r>
          </a:p>
        </p:txBody>
      </p:sp>
      <p:sp>
        <p:nvSpPr>
          <p:cNvPr id="24" name="Rechteck 23"/>
          <p:cNvSpPr/>
          <p:nvPr/>
        </p:nvSpPr>
        <p:spPr>
          <a:xfrm>
            <a:off x="850258" y="1823477"/>
            <a:ext cx="55181" cy="355805"/>
          </a:xfrm>
          <a:prstGeom prst="rect">
            <a:avLst/>
          </a:prstGeom>
          <a:solidFill>
            <a:srgbClr val="D9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25" name="Rechteck 24"/>
          <p:cNvSpPr/>
          <p:nvPr/>
        </p:nvSpPr>
        <p:spPr>
          <a:xfrm>
            <a:off x="839461" y="2852936"/>
            <a:ext cx="55181" cy="355805"/>
          </a:xfrm>
          <a:prstGeom prst="rect">
            <a:avLst/>
          </a:prstGeom>
          <a:solidFill>
            <a:srgbClr val="D9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27" name="Rechteck 26"/>
          <p:cNvSpPr/>
          <p:nvPr/>
        </p:nvSpPr>
        <p:spPr>
          <a:xfrm>
            <a:off x="839461" y="3874144"/>
            <a:ext cx="55181" cy="355805"/>
          </a:xfrm>
          <a:prstGeom prst="rect">
            <a:avLst/>
          </a:prstGeom>
          <a:solidFill>
            <a:srgbClr val="D9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28" name="Rechteck 27"/>
          <p:cNvSpPr/>
          <p:nvPr/>
        </p:nvSpPr>
        <p:spPr>
          <a:xfrm>
            <a:off x="838382" y="4657371"/>
            <a:ext cx="55181" cy="355805"/>
          </a:xfrm>
          <a:prstGeom prst="rect">
            <a:avLst/>
          </a:prstGeom>
          <a:solidFill>
            <a:srgbClr val="D9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31" name="Textfeld 30"/>
          <p:cNvSpPr txBox="1"/>
          <p:nvPr/>
        </p:nvSpPr>
        <p:spPr>
          <a:xfrm>
            <a:off x="590070" y="332656"/>
            <a:ext cx="4774018" cy="584775"/>
          </a:xfrm>
          <a:prstGeom prst="rect">
            <a:avLst/>
          </a:prstGeom>
          <a:noFill/>
        </p:spPr>
        <p:txBody>
          <a:bodyPr wrap="square" rtlCol="0">
            <a:spAutoFit/>
          </a:bodyPr>
          <a:lstStyle/>
          <a:p>
            <a:r>
              <a:rPr lang="de-DE" sz="3200" b="1" dirty="0" smtClean="0">
                <a:solidFill>
                  <a:srgbClr val="D9002D"/>
                </a:solidFill>
                <a:latin typeface="+mj-lt"/>
              </a:rPr>
              <a:t>E</a:t>
            </a:r>
            <a:r>
              <a:rPr lang="de-DE" sz="2400" dirty="0" smtClean="0">
                <a:solidFill>
                  <a:schemeClr val="tx1">
                    <a:lumMod val="75000"/>
                    <a:lumOff val="25000"/>
                  </a:schemeClr>
                </a:solidFill>
              </a:rPr>
              <a:t>rgebnis</a:t>
            </a:r>
            <a:endParaRPr lang="de-DE" sz="2400" dirty="0">
              <a:solidFill>
                <a:schemeClr val="tx1">
                  <a:lumMod val="75000"/>
                  <a:lumOff val="25000"/>
                </a:schemeClr>
              </a:solidFill>
            </a:endParaRPr>
          </a:p>
        </p:txBody>
      </p:sp>
      <p:sp>
        <p:nvSpPr>
          <p:cNvPr id="14" name="Rechteck 13"/>
          <p:cNvSpPr/>
          <p:nvPr/>
        </p:nvSpPr>
        <p:spPr>
          <a:xfrm>
            <a:off x="-52423" y="5434495"/>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839461" y="5428392"/>
            <a:ext cx="55181" cy="355805"/>
          </a:xfrm>
          <a:prstGeom prst="rect">
            <a:avLst/>
          </a:prstGeom>
          <a:solidFill>
            <a:srgbClr val="D9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Tree>
    <p:extLst>
      <p:ext uri="{BB962C8B-B14F-4D97-AF65-F5344CB8AC3E}">
        <p14:creationId xmlns:p14="http://schemas.microsoft.com/office/powerpoint/2010/main" val="281511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1"/>
          </p:nvPr>
        </p:nvSpPr>
        <p:spPr>
          <a:xfrm>
            <a:off x="893137" y="1825625"/>
            <a:ext cx="7781703" cy="4351338"/>
          </a:xfrm>
        </p:spPr>
        <p:txBody>
          <a:bodyPr/>
          <a:lstStyle/>
          <a:p>
            <a:pPr marL="0" indent="0">
              <a:buNone/>
            </a:pPr>
            <a:r>
              <a:rPr lang="de-DE" dirty="0" smtClean="0">
                <a:solidFill>
                  <a:schemeClr val="tx1">
                    <a:lumMod val="75000"/>
                    <a:lumOff val="25000"/>
                  </a:schemeClr>
                </a:solidFill>
              </a:rPr>
              <a:t>Content Management Systeme</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Online-Shops</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Tracking</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Online-Marketing</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Individuelle Entwicklung</a:t>
            </a:r>
            <a:endParaRPr lang="de-DE" dirty="0">
              <a:solidFill>
                <a:schemeClr val="tx1">
                  <a:lumMod val="75000"/>
                  <a:lumOff val="25000"/>
                </a:schemeClr>
              </a:solidFill>
            </a:endParaRPr>
          </a:p>
        </p:txBody>
      </p:sp>
      <p:sp>
        <p:nvSpPr>
          <p:cNvPr id="26" name="Rechteck 25"/>
          <p:cNvSpPr/>
          <p:nvPr/>
        </p:nvSpPr>
        <p:spPr>
          <a:xfrm>
            <a:off x="-52424" y="4953533"/>
            <a:ext cx="891885"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52422" y="4177410"/>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27494" y="3392170"/>
            <a:ext cx="877751"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7100" y="2613761"/>
            <a:ext cx="846562"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165" y="299838"/>
            <a:ext cx="1705510" cy="303794"/>
          </a:xfrm>
          <a:prstGeom prst="rect">
            <a:avLst/>
          </a:prstGeom>
        </p:spPr>
      </p:pic>
      <p:sp>
        <p:nvSpPr>
          <p:cNvPr id="4" name="Textfeld 3"/>
          <p:cNvSpPr txBox="1"/>
          <p:nvPr/>
        </p:nvSpPr>
        <p:spPr>
          <a:xfrm>
            <a:off x="602995" y="129295"/>
            <a:ext cx="4774018" cy="584775"/>
          </a:xfrm>
          <a:prstGeom prst="rect">
            <a:avLst/>
          </a:prstGeom>
          <a:noFill/>
        </p:spPr>
        <p:txBody>
          <a:bodyPr wrap="square" rtlCol="0">
            <a:spAutoFit/>
          </a:bodyPr>
          <a:lstStyle/>
          <a:p>
            <a:r>
              <a:rPr lang="de-DE" sz="3200" b="1" dirty="0" smtClean="0">
                <a:solidFill>
                  <a:srgbClr val="7E1B82"/>
                </a:solidFill>
                <a:latin typeface="+mj-lt"/>
              </a:rPr>
              <a:t>W</a:t>
            </a:r>
            <a:r>
              <a:rPr lang="de-DE" sz="2400" dirty="0" smtClean="0">
                <a:solidFill>
                  <a:schemeClr val="tx1">
                    <a:lumMod val="75000"/>
                    <a:lumOff val="25000"/>
                  </a:schemeClr>
                </a:solidFill>
              </a:rPr>
              <a:t>as macht </a:t>
            </a:r>
            <a:r>
              <a:rPr lang="de-DE" sz="2400" dirty="0" err="1" smtClean="0">
                <a:solidFill>
                  <a:schemeClr val="tx1">
                    <a:lumMod val="75000"/>
                    <a:lumOff val="25000"/>
                  </a:schemeClr>
                </a:solidFill>
              </a:rPr>
              <a:t>bitversum</a:t>
            </a:r>
            <a:r>
              <a:rPr lang="de-DE" sz="2400" dirty="0" smtClean="0">
                <a:solidFill>
                  <a:schemeClr val="tx1">
                    <a:lumMod val="75000"/>
                    <a:lumOff val="25000"/>
                  </a:schemeClr>
                </a:solidFill>
              </a:rPr>
              <a:t>?</a:t>
            </a:r>
            <a:endParaRPr lang="de-DE" sz="2400" dirty="0">
              <a:solidFill>
                <a:schemeClr val="tx1">
                  <a:lumMod val="75000"/>
                  <a:lumOff val="25000"/>
                </a:schemeClr>
              </a:solidFill>
            </a:endParaRPr>
          </a:p>
        </p:txBody>
      </p:sp>
      <p:pic>
        <p:nvPicPr>
          <p:cNvPr id="1030" name="Picture 6" descr="http://benjamin.aldebaran.uberspace.de/bitversum/img/produkte/prestash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907" y="2181430"/>
            <a:ext cx="1240096" cy="12400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benjamin.aldebaran.uberspace.de/bitversum/img/produkte/mod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668" y="1433337"/>
            <a:ext cx="1240096" cy="1240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enjamin.aldebaran.uberspace.de/bitversum/img/produkte/piwi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9159" y="3113070"/>
            <a:ext cx="920973" cy="9209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loudproxy.sucuri.net/images/wordpres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3385" y="1772955"/>
            <a:ext cx="1581968" cy="52732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nfotrustllc.com/wp-content/uploads/2014/01/google-analytics-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53146" y="3453425"/>
            <a:ext cx="1640132" cy="2914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content-marketing.com/wp-content/uploads/2013/05/Google-adwords-logo-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1312" y="4011568"/>
            <a:ext cx="903376" cy="6080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crazyhorsedefense.org/wp-content/uploads/2014/12/SEO-Market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502" y="3980746"/>
            <a:ext cx="1141781" cy="7142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nopcommerce.com/images/nopLogos/nopcommerce_logo-340x140-tran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1866" y="2327916"/>
            <a:ext cx="2085738" cy="858834"/>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33201" y="4991447"/>
            <a:ext cx="2149524" cy="332856"/>
          </a:xfrm>
          <a:prstGeom prst="rect">
            <a:avLst/>
          </a:prstGeom>
        </p:spPr>
      </p:pic>
      <p:sp>
        <p:nvSpPr>
          <p:cNvPr id="27" name="Rechteck 26"/>
          <p:cNvSpPr/>
          <p:nvPr/>
        </p:nvSpPr>
        <p:spPr>
          <a:xfrm>
            <a:off x="850258" y="1823477"/>
            <a:ext cx="55181" cy="355805"/>
          </a:xfrm>
          <a:prstGeom prst="rect">
            <a:avLst/>
          </a:prstGeom>
          <a:solidFill>
            <a:srgbClr val="7E1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839461" y="2612463"/>
            <a:ext cx="55181" cy="355805"/>
          </a:xfrm>
          <a:prstGeom prst="rect">
            <a:avLst/>
          </a:prstGeom>
          <a:solidFill>
            <a:srgbClr val="7E1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839461" y="3392169"/>
            <a:ext cx="55181" cy="355805"/>
          </a:xfrm>
          <a:prstGeom prst="rect">
            <a:avLst/>
          </a:prstGeom>
          <a:solidFill>
            <a:srgbClr val="7E1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839461" y="4171307"/>
            <a:ext cx="55181" cy="355805"/>
          </a:xfrm>
          <a:prstGeom prst="rect">
            <a:avLst/>
          </a:prstGeom>
          <a:solidFill>
            <a:srgbClr val="7E1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850257" y="4957786"/>
            <a:ext cx="55181" cy="355805"/>
          </a:xfrm>
          <a:prstGeom prst="rect">
            <a:avLst/>
          </a:prstGeom>
          <a:solidFill>
            <a:srgbClr val="7E1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26665" y="4125969"/>
            <a:ext cx="1095599" cy="411945"/>
          </a:xfrm>
          <a:prstGeom prst="rect">
            <a:avLst/>
          </a:prstGeom>
        </p:spPr>
      </p:pic>
      <p:pic>
        <p:nvPicPr>
          <p:cNvPr id="8" name="Grafik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52863" y="4904027"/>
            <a:ext cx="837275" cy="454816"/>
          </a:xfrm>
          <a:prstGeom prst="rect">
            <a:avLst/>
          </a:prstGeom>
        </p:spPr>
      </p:pic>
    </p:spTree>
    <p:extLst>
      <p:ext uri="{BB962C8B-B14F-4D97-AF65-F5344CB8AC3E}">
        <p14:creationId xmlns:p14="http://schemas.microsoft.com/office/powerpoint/2010/main" val="1024612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314" y="116632"/>
            <a:ext cx="1328166" cy="236580"/>
          </a:xfrm>
          <a:prstGeom prst="rect">
            <a:avLst/>
          </a:prstGeom>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500" y="439475"/>
            <a:ext cx="1400175" cy="447675"/>
          </a:xfrm>
          <a:prstGeom prst="rect">
            <a:avLst/>
          </a:prstGeom>
          <a:noFill/>
          <a:ln>
            <a:noFill/>
          </a:ln>
          <a:effectLst>
            <a:outerShdw blurRad="63500" sx="101999" sy="101999" algn="ctr" rotWithShape="0">
              <a:srgbClr val="000000">
                <a:alpha val="39999"/>
              </a:srgbClr>
            </a:outerShdw>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1" name="Textfeld 30"/>
          <p:cNvSpPr txBox="1"/>
          <p:nvPr/>
        </p:nvSpPr>
        <p:spPr>
          <a:xfrm>
            <a:off x="590070" y="332656"/>
            <a:ext cx="4774018" cy="584775"/>
          </a:xfrm>
          <a:prstGeom prst="rect">
            <a:avLst/>
          </a:prstGeom>
          <a:noFill/>
        </p:spPr>
        <p:txBody>
          <a:bodyPr wrap="square" rtlCol="0">
            <a:spAutoFit/>
          </a:bodyPr>
          <a:lstStyle/>
          <a:p>
            <a:r>
              <a:rPr lang="de-DE" sz="3200" b="1" dirty="0" smtClean="0">
                <a:solidFill>
                  <a:srgbClr val="D9002D"/>
                </a:solidFill>
                <a:latin typeface="+mj-lt"/>
              </a:rPr>
              <a:t>E</a:t>
            </a:r>
            <a:r>
              <a:rPr lang="de-DE" sz="2400" dirty="0" smtClean="0">
                <a:solidFill>
                  <a:schemeClr val="tx1">
                    <a:lumMod val="75000"/>
                    <a:lumOff val="25000"/>
                  </a:schemeClr>
                </a:solidFill>
              </a:rPr>
              <a:t>rwartung und Ziele</a:t>
            </a:r>
            <a:endParaRPr lang="de-DE" sz="2400" dirty="0">
              <a:solidFill>
                <a:schemeClr val="tx1">
                  <a:lumMod val="75000"/>
                  <a:lumOff val="25000"/>
                </a:schemeClr>
              </a:solidFill>
            </a:endParaRPr>
          </a:p>
        </p:txBody>
      </p:sp>
      <p:sp>
        <p:nvSpPr>
          <p:cNvPr id="2" name="Rechteck 1"/>
          <p:cNvSpPr/>
          <p:nvPr/>
        </p:nvSpPr>
        <p:spPr>
          <a:xfrm>
            <a:off x="320261" y="2996952"/>
            <a:ext cx="8572219" cy="1200329"/>
          </a:xfrm>
          <a:prstGeom prst="rect">
            <a:avLst/>
          </a:prstGeom>
          <a:noFill/>
        </p:spPr>
        <p:txBody>
          <a:bodyPr wrap="none" lIns="91440" tIns="45720" rIns="91440" bIns="45720">
            <a:spAutoFit/>
          </a:bodyPr>
          <a:lstStyle/>
          <a:p>
            <a:pPr algn="ctr"/>
            <a:r>
              <a:rPr lang="de-DE" sz="2400" dirty="0">
                <a:solidFill>
                  <a:schemeClr val="tx1">
                    <a:lumMod val="75000"/>
                    <a:lumOff val="25000"/>
                  </a:schemeClr>
                </a:solidFill>
              </a:rPr>
              <a:t>Weitere Verknüpfungen mit X-</a:t>
            </a:r>
            <a:r>
              <a:rPr lang="de-DE" sz="2400" dirty="0" err="1">
                <a:solidFill>
                  <a:schemeClr val="tx1">
                    <a:lumMod val="75000"/>
                    <a:lumOff val="25000"/>
                  </a:schemeClr>
                </a:solidFill>
              </a:rPr>
              <a:t>oil</a:t>
            </a:r>
            <a:r>
              <a:rPr lang="de-DE" sz="2400" dirty="0">
                <a:solidFill>
                  <a:schemeClr val="tx1">
                    <a:lumMod val="75000"/>
                    <a:lumOff val="25000"/>
                  </a:schemeClr>
                </a:solidFill>
              </a:rPr>
              <a:t> und Zusatzfeatures </a:t>
            </a:r>
            <a:endParaRPr lang="de-DE" sz="2400" dirty="0" smtClean="0">
              <a:solidFill>
                <a:schemeClr val="tx1">
                  <a:lumMod val="75000"/>
                  <a:lumOff val="25000"/>
                </a:schemeClr>
              </a:solidFill>
            </a:endParaRPr>
          </a:p>
          <a:p>
            <a:pPr algn="ctr"/>
            <a:r>
              <a:rPr lang="de-DE" sz="2400" dirty="0" smtClean="0">
                <a:solidFill>
                  <a:schemeClr val="tx1">
                    <a:lumMod val="75000"/>
                    <a:lumOff val="25000"/>
                  </a:schemeClr>
                </a:solidFill>
              </a:rPr>
              <a:t>sollen </a:t>
            </a:r>
            <a:r>
              <a:rPr lang="de-DE" sz="2400" dirty="0">
                <a:solidFill>
                  <a:schemeClr val="tx1">
                    <a:lumMod val="75000"/>
                    <a:lumOff val="25000"/>
                  </a:schemeClr>
                </a:solidFill>
              </a:rPr>
              <a:t>aus der Internetseite eine gern und stark frequentierte Seite </a:t>
            </a:r>
            <a:endParaRPr lang="de-DE" sz="2400" dirty="0" smtClean="0">
              <a:solidFill>
                <a:schemeClr val="tx1">
                  <a:lumMod val="75000"/>
                  <a:lumOff val="25000"/>
                </a:schemeClr>
              </a:solidFill>
            </a:endParaRPr>
          </a:p>
          <a:p>
            <a:pPr algn="ctr"/>
            <a:r>
              <a:rPr lang="de-DE" sz="2400" dirty="0" smtClean="0">
                <a:solidFill>
                  <a:schemeClr val="tx1">
                    <a:lumMod val="75000"/>
                    <a:lumOff val="25000"/>
                  </a:schemeClr>
                </a:solidFill>
              </a:rPr>
              <a:t>für </a:t>
            </a:r>
            <a:r>
              <a:rPr lang="de-DE" sz="2400" dirty="0">
                <a:solidFill>
                  <a:schemeClr val="tx1">
                    <a:lumMod val="75000"/>
                    <a:lumOff val="25000"/>
                  </a:schemeClr>
                </a:solidFill>
              </a:rPr>
              <a:t>den </a:t>
            </a:r>
            <a:r>
              <a:rPr lang="de-DE" sz="2400" dirty="0">
                <a:solidFill>
                  <a:srgbClr val="D9002D"/>
                </a:solidFill>
              </a:rPr>
              <a:t>Harrer-Kunden</a:t>
            </a:r>
            <a:r>
              <a:rPr lang="de-DE" sz="2400" dirty="0">
                <a:solidFill>
                  <a:schemeClr val="tx1">
                    <a:lumMod val="75000"/>
                    <a:lumOff val="25000"/>
                  </a:schemeClr>
                </a:solidFill>
              </a:rPr>
              <a:t> machen</a:t>
            </a:r>
          </a:p>
        </p:txBody>
      </p:sp>
    </p:spTree>
    <p:extLst>
      <p:ext uri="{BB962C8B-B14F-4D97-AF65-F5344CB8AC3E}">
        <p14:creationId xmlns:p14="http://schemas.microsoft.com/office/powerpoint/2010/main" val="282965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71281"/>
            <a:ext cx="3811826" cy="4258637"/>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4"/>
          <p:cNvSpPr txBox="1">
            <a:spLocks noChangeArrowheads="1"/>
          </p:cNvSpPr>
          <p:nvPr/>
        </p:nvSpPr>
        <p:spPr bwMode="auto">
          <a:xfrm>
            <a:off x="2136980" y="1544723"/>
            <a:ext cx="4870034" cy="517525"/>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100" b="0" i="0" u="none" strike="noStrike" cap="none" normalizeH="0" baseline="0" dirty="0" smtClean="0">
                <a:ln>
                  <a:noFill/>
                </a:ln>
                <a:solidFill>
                  <a:srgbClr val="7F7F7F"/>
                </a:solidFill>
                <a:effectLst/>
              </a:rPr>
              <a:t>Der Onlineservice für den Mineralölhandel</a:t>
            </a:r>
            <a:endParaRPr kumimoji="0" lang="de-DE" altLang="de-DE" sz="2100" b="0" i="0" u="none" strike="noStrike" cap="none" normalizeH="0" baseline="0" dirty="0" smtClean="0">
              <a:ln>
                <a:noFill/>
              </a:ln>
              <a:solidFill>
                <a:schemeClr val="tx1"/>
              </a:solidFill>
              <a:effectLst/>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320" y="1112479"/>
            <a:ext cx="2791354" cy="432244"/>
          </a:xfrm>
          <a:prstGeom prst="rect">
            <a:avLst/>
          </a:prstGeom>
        </p:spPr>
      </p:pic>
      <p:sp>
        <p:nvSpPr>
          <p:cNvPr id="4" name="Rechteck 3"/>
          <p:cNvSpPr/>
          <p:nvPr/>
        </p:nvSpPr>
        <p:spPr>
          <a:xfrm>
            <a:off x="5344595" y="4286992"/>
            <a:ext cx="2611871" cy="537357"/>
          </a:xfrm>
          <a:prstGeom prst="rect">
            <a:avLst/>
          </a:prstGeom>
          <a:solidFill>
            <a:srgbClr val="848585"/>
          </a:solidFill>
          <a:ln w="28575">
            <a:solidFill>
              <a:srgbClr val="357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 Box 4"/>
          <p:cNvSpPr txBox="1">
            <a:spLocks noChangeArrowheads="1"/>
          </p:cNvSpPr>
          <p:nvPr/>
        </p:nvSpPr>
        <p:spPr bwMode="auto">
          <a:xfrm>
            <a:off x="5297095" y="4347913"/>
            <a:ext cx="2729918" cy="517525"/>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100" b="0" i="0" u="none" strike="noStrike" cap="none" normalizeH="0" baseline="0" dirty="0" smtClean="0">
                <a:ln>
                  <a:noFill/>
                </a:ln>
                <a:solidFill>
                  <a:schemeClr val="bg1"/>
                </a:solidFill>
                <a:effectLst/>
              </a:rPr>
              <a:t>www.xpointonline.de</a:t>
            </a:r>
          </a:p>
        </p:txBody>
      </p:sp>
    </p:spTree>
    <p:extLst>
      <p:ext uri="{BB962C8B-B14F-4D97-AF65-F5344CB8AC3E}">
        <p14:creationId xmlns:p14="http://schemas.microsoft.com/office/powerpoint/2010/main" val="1716435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4" name="Textfeld 3"/>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W</a:t>
            </a:r>
            <a:r>
              <a:rPr lang="de-DE" sz="2400" dirty="0" smtClean="0">
                <a:solidFill>
                  <a:schemeClr val="tx1">
                    <a:lumMod val="75000"/>
                    <a:lumOff val="25000"/>
                  </a:schemeClr>
                </a:solidFill>
              </a:rPr>
              <a:t>as ist </a:t>
            </a:r>
            <a:r>
              <a:rPr lang="de-DE" sz="2400" dirty="0" err="1" smtClean="0">
                <a:solidFill>
                  <a:schemeClr val="tx1">
                    <a:lumMod val="75000"/>
                    <a:lumOff val="25000"/>
                  </a:schemeClr>
                </a:solidFill>
              </a:rPr>
              <a:t>Xpoint</a:t>
            </a:r>
            <a:r>
              <a:rPr lang="de-DE" sz="2400" dirty="0" smtClean="0">
                <a:solidFill>
                  <a:schemeClr val="tx1">
                    <a:lumMod val="75000"/>
                    <a:lumOff val="25000"/>
                  </a:schemeClr>
                </a:solidFill>
              </a:rPr>
              <a:t> Online?</a:t>
            </a:r>
            <a:endParaRPr lang="de-DE" sz="2400" dirty="0">
              <a:solidFill>
                <a:schemeClr val="tx1">
                  <a:lumMod val="75000"/>
                  <a:lumOff val="25000"/>
                </a:schemeClr>
              </a:solidFill>
            </a:endParaRPr>
          </a:p>
        </p:txBody>
      </p:sp>
      <p:sp>
        <p:nvSpPr>
          <p:cNvPr id="5" name="Rechteck 4"/>
          <p:cNvSpPr/>
          <p:nvPr/>
        </p:nvSpPr>
        <p:spPr>
          <a:xfrm>
            <a:off x="-52424" y="5226489"/>
            <a:ext cx="891885"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52423" y="4450366"/>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7494" y="3665126"/>
            <a:ext cx="877751"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101" y="2613761"/>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10"/>
          <p:cNvSpPr txBox="1">
            <a:spLocks/>
          </p:cNvSpPr>
          <p:nvPr/>
        </p:nvSpPr>
        <p:spPr>
          <a:xfrm>
            <a:off x="893137" y="1825625"/>
            <a:ext cx="7781703" cy="46583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dirty="0" smtClean="0">
                <a:solidFill>
                  <a:schemeClr val="tx1">
                    <a:lumMod val="75000"/>
                    <a:lumOff val="25000"/>
                  </a:schemeClr>
                </a:solidFill>
              </a:rPr>
              <a:t>Online Plattform mit eigener Verwaltung für den Händler</a:t>
            </a:r>
          </a:p>
          <a:p>
            <a:pPr marL="0" indent="0">
              <a:buNone/>
            </a:pPr>
            <a:endParaRPr lang="de-DE" dirty="0" smtClean="0">
              <a:solidFill>
                <a:schemeClr val="tx1">
                  <a:lumMod val="75000"/>
                  <a:lumOff val="25000"/>
                </a:schemeClr>
              </a:solidFill>
            </a:endParaRPr>
          </a:p>
          <a:p>
            <a:pPr marL="0" indent="0">
              <a:buNone/>
            </a:pPr>
            <a:r>
              <a:rPr lang="de-DE" dirty="0" smtClean="0">
                <a:solidFill>
                  <a:schemeClr val="tx1">
                    <a:lumMod val="75000"/>
                    <a:lumOff val="25000"/>
                  </a:schemeClr>
                </a:solidFill>
              </a:rPr>
              <a:t>Verschiedene Module können gewählt werden</a:t>
            </a:r>
          </a:p>
          <a:p>
            <a:pPr marL="342900" lvl="1" indent="0">
              <a:buNone/>
            </a:pPr>
            <a:r>
              <a:rPr lang="de-DE" dirty="0" smtClean="0">
                <a:solidFill>
                  <a:schemeClr val="tx1">
                    <a:lumMod val="75000"/>
                    <a:lumOff val="25000"/>
                  </a:schemeClr>
                </a:solidFill>
              </a:rPr>
              <a:t>X-LW, X-Track, X-Shop,…</a:t>
            </a:r>
          </a:p>
          <a:p>
            <a:pPr marL="0" indent="0">
              <a:buNone/>
            </a:pPr>
            <a:endParaRPr lang="de-DE" dirty="0" smtClean="0">
              <a:solidFill>
                <a:schemeClr val="tx1">
                  <a:lumMod val="75000"/>
                  <a:lumOff val="25000"/>
                </a:schemeClr>
              </a:solidFill>
            </a:endParaRPr>
          </a:p>
          <a:p>
            <a:pPr marL="0" indent="0">
              <a:buNone/>
            </a:pPr>
            <a:r>
              <a:rPr lang="de-DE" dirty="0" smtClean="0">
                <a:solidFill>
                  <a:schemeClr val="tx1">
                    <a:lumMod val="75000"/>
                    <a:lumOff val="25000"/>
                  </a:schemeClr>
                </a:solidFill>
              </a:rPr>
              <a:t>Automatisierter Datenabgleich mit X-</a:t>
            </a:r>
            <a:r>
              <a:rPr lang="de-DE" dirty="0" err="1" smtClean="0">
                <a:solidFill>
                  <a:schemeClr val="tx1">
                    <a:lumMod val="75000"/>
                    <a:lumOff val="25000"/>
                  </a:schemeClr>
                </a:solidFill>
              </a:rPr>
              <a:t>oil</a:t>
            </a:r>
            <a:r>
              <a:rPr lang="de-DE" dirty="0" smtClean="0">
                <a:solidFill>
                  <a:schemeClr val="tx1">
                    <a:lumMod val="75000"/>
                    <a:lumOff val="25000"/>
                  </a:schemeClr>
                </a:solidFill>
              </a:rPr>
              <a:t> – Alles aus einer Hand</a:t>
            </a:r>
          </a:p>
          <a:p>
            <a:pPr marL="0" indent="0">
              <a:buNone/>
            </a:pPr>
            <a:endParaRPr lang="de-DE" dirty="0" smtClean="0">
              <a:solidFill>
                <a:schemeClr val="tx1">
                  <a:lumMod val="75000"/>
                  <a:lumOff val="25000"/>
                </a:schemeClr>
              </a:solidFill>
            </a:endParaRPr>
          </a:p>
          <a:p>
            <a:pPr marL="0" indent="0">
              <a:buNone/>
            </a:pPr>
            <a:r>
              <a:rPr lang="de-DE" dirty="0">
                <a:solidFill>
                  <a:schemeClr val="tx1">
                    <a:lumMod val="75000"/>
                    <a:lumOff val="25000"/>
                  </a:schemeClr>
                </a:solidFill>
              </a:rPr>
              <a:t>Ständige </a:t>
            </a:r>
            <a:r>
              <a:rPr lang="de-DE" dirty="0" smtClean="0">
                <a:solidFill>
                  <a:schemeClr val="tx1">
                    <a:lumMod val="75000"/>
                    <a:lumOff val="25000"/>
                  </a:schemeClr>
                </a:solidFill>
              </a:rPr>
              <a:t>Weiterentwicklung - SaaS</a:t>
            </a:r>
            <a:endParaRPr lang="de-DE" dirty="0">
              <a:solidFill>
                <a:schemeClr val="tx1">
                  <a:lumMod val="75000"/>
                  <a:lumOff val="25000"/>
                </a:schemeClr>
              </a:solidFill>
            </a:endParaRP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Optisch angepasste Integration in die Händler-Homepage</a:t>
            </a:r>
          </a:p>
          <a:p>
            <a:pPr marL="0" indent="0">
              <a:buNone/>
            </a:pPr>
            <a:endParaRPr lang="de-DE" dirty="0" smtClean="0">
              <a:solidFill>
                <a:schemeClr val="tx1">
                  <a:lumMod val="75000"/>
                  <a:lumOff val="25000"/>
                </a:schemeClr>
              </a:solidFill>
            </a:endParaRPr>
          </a:p>
          <a:p>
            <a:pPr marL="0" indent="0">
              <a:buNone/>
            </a:pPr>
            <a:r>
              <a:rPr lang="de-DE" dirty="0" err="1" smtClean="0">
                <a:solidFill>
                  <a:schemeClr val="tx1">
                    <a:lumMod val="75000"/>
                    <a:lumOff val="25000"/>
                  </a:schemeClr>
                </a:solidFill>
              </a:rPr>
              <a:t>Responsive</a:t>
            </a:r>
            <a:r>
              <a:rPr lang="de-DE" dirty="0" smtClean="0">
                <a:solidFill>
                  <a:schemeClr val="tx1">
                    <a:lumMod val="75000"/>
                    <a:lumOff val="25000"/>
                  </a:schemeClr>
                </a:solidFill>
              </a:rPr>
              <a:t> Design – Für mobile Geräte optimiert</a:t>
            </a:r>
          </a:p>
          <a:p>
            <a:pPr marL="0" indent="0">
              <a:buNone/>
            </a:pPr>
            <a:endParaRPr lang="de-DE" dirty="0">
              <a:solidFill>
                <a:schemeClr val="tx1">
                  <a:lumMod val="75000"/>
                  <a:lumOff val="25000"/>
                </a:schemeClr>
              </a:solidFill>
            </a:endParaRPr>
          </a:p>
        </p:txBody>
      </p:sp>
      <p:sp>
        <p:nvSpPr>
          <p:cNvPr id="11" name="Rechteck 10"/>
          <p:cNvSpPr/>
          <p:nvPr/>
        </p:nvSpPr>
        <p:spPr>
          <a:xfrm>
            <a:off x="850258" y="1823477"/>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2" name="Rechteck 11"/>
          <p:cNvSpPr/>
          <p:nvPr/>
        </p:nvSpPr>
        <p:spPr>
          <a:xfrm>
            <a:off x="839461" y="2612463"/>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3" name="Rechteck 12"/>
          <p:cNvSpPr/>
          <p:nvPr/>
        </p:nvSpPr>
        <p:spPr>
          <a:xfrm>
            <a:off x="839461" y="3665125"/>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4" name="Rechteck 13"/>
          <p:cNvSpPr/>
          <p:nvPr/>
        </p:nvSpPr>
        <p:spPr>
          <a:xfrm>
            <a:off x="839461" y="4444263"/>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5" name="Rechteck 14"/>
          <p:cNvSpPr/>
          <p:nvPr/>
        </p:nvSpPr>
        <p:spPr>
          <a:xfrm>
            <a:off x="838382" y="5230742"/>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6" name="Rechteck 15"/>
          <p:cNvSpPr/>
          <p:nvPr/>
        </p:nvSpPr>
        <p:spPr>
          <a:xfrm>
            <a:off x="-52424" y="6018725"/>
            <a:ext cx="891885"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838382" y="6022978"/>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9" name="Textfeld 18"/>
          <p:cNvSpPr txBox="1"/>
          <p:nvPr/>
        </p:nvSpPr>
        <p:spPr>
          <a:xfrm>
            <a:off x="638620" y="559692"/>
            <a:ext cx="2909386" cy="307777"/>
          </a:xfrm>
          <a:prstGeom prst="rect">
            <a:avLst/>
          </a:prstGeom>
          <a:noFill/>
        </p:spPr>
        <p:txBody>
          <a:bodyPr wrap="none" rtlCol="0">
            <a:spAutoFit/>
          </a:bodyPr>
          <a:lstStyle/>
          <a:p>
            <a:r>
              <a:rPr lang="de-DE" sz="1400" dirty="0" smtClean="0">
                <a:solidFill>
                  <a:schemeClr val="accent2"/>
                </a:solidFill>
              </a:rPr>
              <a:t>Online-Tools für den Mineralölhandel</a:t>
            </a:r>
            <a:endParaRPr lang="de-DE" sz="1400" dirty="0">
              <a:solidFill>
                <a:schemeClr val="accent2"/>
              </a:solidFill>
            </a:endParaRPr>
          </a:p>
        </p:txBody>
      </p:sp>
    </p:spTree>
    <p:extLst>
      <p:ext uri="{BB962C8B-B14F-4D97-AF65-F5344CB8AC3E}">
        <p14:creationId xmlns:p14="http://schemas.microsoft.com/office/powerpoint/2010/main" val="245627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W</a:t>
            </a:r>
            <a:r>
              <a:rPr lang="de-DE" sz="2400" dirty="0" smtClean="0">
                <a:solidFill>
                  <a:schemeClr val="tx1">
                    <a:lumMod val="75000"/>
                    <a:lumOff val="25000"/>
                  </a:schemeClr>
                </a:solidFill>
              </a:rPr>
              <a:t>as ist </a:t>
            </a:r>
            <a:r>
              <a:rPr lang="de-DE" sz="2400" dirty="0" err="1" smtClean="0">
                <a:solidFill>
                  <a:schemeClr val="tx1">
                    <a:lumMod val="75000"/>
                    <a:lumOff val="25000"/>
                  </a:schemeClr>
                </a:solidFill>
              </a:rPr>
              <a:t>Xpoint</a:t>
            </a:r>
            <a:r>
              <a:rPr lang="de-DE" sz="2400" dirty="0" smtClean="0">
                <a:solidFill>
                  <a:schemeClr val="tx1">
                    <a:lumMod val="75000"/>
                    <a:lumOff val="25000"/>
                  </a:schemeClr>
                </a:solidFill>
              </a:rPr>
              <a:t> Online?</a:t>
            </a:r>
            <a:endParaRPr lang="de-DE" sz="2400" dirty="0">
              <a:solidFill>
                <a:schemeClr val="tx1">
                  <a:lumMod val="75000"/>
                  <a:lumOff val="25000"/>
                </a:schemeClr>
              </a:solidFill>
            </a:endParaRPr>
          </a:p>
        </p:txBody>
      </p:sp>
      <p:sp>
        <p:nvSpPr>
          <p:cNvPr id="4" name="Textfeld 3"/>
          <p:cNvSpPr txBox="1"/>
          <p:nvPr/>
        </p:nvSpPr>
        <p:spPr>
          <a:xfrm>
            <a:off x="638620" y="559692"/>
            <a:ext cx="2909386" cy="307777"/>
          </a:xfrm>
          <a:prstGeom prst="rect">
            <a:avLst/>
          </a:prstGeom>
          <a:noFill/>
        </p:spPr>
        <p:txBody>
          <a:bodyPr wrap="none" rtlCol="0">
            <a:spAutoFit/>
          </a:bodyPr>
          <a:lstStyle/>
          <a:p>
            <a:r>
              <a:rPr lang="de-DE" sz="1400" dirty="0" smtClean="0">
                <a:solidFill>
                  <a:schemeClr val="accent2"/>
                </a:solidFill>
              </a:rPr>
              <a:t>Online-Tools für den Mineralölhandel</a:t>
            </a:r>
            <a:endParaRPr lang="de-DE" sz="1400" dirty="0">
              <a:solidFill>
                <a:schemeClr val="accent2"/>
              </a:solidFill>
            </a:endParaRPr>
          </a:p>
        </p:txBody>
      </p:sp>
      <p:pic>
        <p:nvPicPr>
          <p:cNvPr id="1026" name="Picture 2" descr="harrer_showcase Kop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024" y="2684860"/>
            <a:ext cx="8265146" cy="4722240"/>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mirag_showcase Kop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330" y="129295"/>
            <a:ext cx="7992374" cy="4566061"/>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43" y="3269635"/>
            <a:ext cx="1400175" cy="447675"/>
          </a:xfrm>
          <a:prstGeom prst="rect">
            <a:avLst/>
          </a:prstGeom>
          <a:noFill/>
          <a:ln>
            <a:noFill/>
          </a:ln>
          <a:effectLst>
            <a:outerShdw blurRad="63500" sx="101999" sy="101999" algn="ctr" rotWithShape="0">
              <a:srgbClr val="000000">
                <a:alpha val="39999"/>
              </a:srgbClr>
            </a:outerShdw>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3234" y="3907096"/>
            <a:ext cx="1427162" cy="358775"/>
          </a:xfrm>
          <a:prstGeom prst="rect">
            <a:avLst/>
          </a:prstGeom>
          <a:noFill/>
          <a:ln>
            <a:noFill/>
          </a:ln>
          <a:effectLst>
            <a:outerShdw blurRad="63500" sx="101999" sy="101999" algn="ctr" rotWithShape="0">
              <a:srgbClr val="000000">
                <a:alpha val="39999"/>
              </a:srgbClr>
            </a:outerShdw>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8928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xpointsoftware.de/img/produkte/xo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95" y="1525450"/>
            <a:ext cx="1428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4" name="Textfeld 3"/>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W</a:t>
            </a:r>
            <a:r>
              <a:rPr lang="de-DE" sz="2400" dirty="0" smtClean="0">
                <a:solidFill>
                  <a:schemeClr val="tx1">
                    <a:lumMod val="75000"/>
                    <a:lumOff val="25000"/>
                  </a:schemeClr>
                </a:solidFill>
              </a:rPr>
              <a:t>as ist </a:t>
            </a:r>
            <a:r>
              <a:rPr lang="de-DE" sz="2400" dirty="0" err="1" smtClean="0">
                <a:solidFill>
                  <a:schemeClr val="tx1">
                    <a:lumMod val="75000"/>
                    <a:lumOff val="25000"/>
                  </a:schemeClr>
                </a:solidFill>
              </a:rPr>
              <a:t>Xpoint</a:t>
            </a:r>
            <a:r>
              <a:rPr lang="de-DE" sz="2400" dirty="0" smtClean="0">
                <a:solidFill>
                  <a:schemeClr val="tx1">
                    <a:lumMod val="75000"/>
                    <a:lumOff val="25000"/>
                  </a:schemeClr>
                </a:solidFill>
              </a:rPr>
              <a:t> Online?</a:t>
            </a:r>
            <a:endParaRPr lang="de-DE" sz="2400" dirty="0">
              <a:solidFill>
                <a:schemeClr val="tx1">
                  <a:lumMod val="75000"/>
                  <a:lumOff val="25000"/>
                </a:schemeClr>
              </a:solidFill>
            </a:endParaRPr>
          </a:p>
        </p:txBody>
      </p:sp>
      <p:sp>
        <p:nvSpPr>
          <p:cNvPr id="5" name="Textfeld 4"/>
          <p:cNvSpPr txBox="1"/>
          <p:nvPr/>
        </p:nvSpPr>
        <p:spPr>
          <a:xfrm>
            <a:off x="638620" y="559692"/>
            <a:ext cx="2909386" cy="307777"/>
          </a:xfrm>
          <a:prstGeom prst="rect">
            <a:avLst/>
          </a:prstGeom>
          <a:noFill/>
        </p:spPr>
        <p:txBody>
          <a:bodyPr wrap="none" rtlCol="0">
            <a:spAutoFit/>
          </a:bodyPr>
          <a:lstStyle/>
          <a:p>
            <a:r>
              <a:rPr lang="de-DE" sz="1400" dirty="0" smtClean="0">
                <a:solidFill>
                  <a:schemeClr val="accent2"/>
                </a:solidFill>
              </a:rPr>
              <a:t>Online-Tools für den Mineralölhandel</a:t>
            </a:r>
            <a:endParaRPr lang="de-DE" sz="1400" dirty="0">
              <a:solidFill>
                <a:schemeClr val="accent2"/>
              </a:solidFill>
            </a:endParaRPr>
          </a:p>
        </p:txBody>
      </p:sp>
      <p:sp>
        <p:nvSpPr>
          <p:cNvPr id="27" name="Rechteck 26"/>
          <p:cNvSpPr/>
          <p:nvPr/>
        </p:nvSpPr>
        <p:spPr>
          <a:xfrm>
            <a:off x="5300734" y="1046922"/>
            <a:ext cx="2571057" cy="5194852"/>
          </a:xfrm>
          <a:prstGeom prst="rect">
            <a:avLst/>
          </a:prstGeom>
          <a:solidFill>
            <a:schemeClr val="bg1">
              <a:lumMod val="85000"/>
            </a:schemeClr>
          </a:solidFill>
          <a:ln>
            <a:solidFill>
              <a:srgbClr val="357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5"/>
          <a:stretch>
            <a:fillRect/>
          </a:stretch>
        </p:blipFill>
        <p:spPr>
          <a:xfrm>
            <a:off x="5582420" y="1590594"/>
            <a:ext cx="1983684" cy="1907590"/>
          </a:xfrm>
          <a:prstGeom prst="rect">
            <a:avLst/>
          </a:prstGeom>
          <a:effectLst>
            <a:outerShdw blurRad="63500" sx="102000" sy="102000" algn="ctr" rotWithShape="0">
              <a:prstClr val="black">
                <a:alpha val="40000"/>
              </a:prstClr>
            </a:outerShdw>
          </a:effectLst>
        </p:spPr>
      </p:pic>
      <p:pic>
        <p:nvPicPr>
          <p:cNvPr id="2051" name="Picture 3" descr="harrer_showcase Kopi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419" y="3615032"/>
            <a:ext cx="5351463" cy="3057525"/>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5" name="Gerade Verbindung mit Pfeil 14"/>
          <p:cNvCxnSpPr/>
          <p:nvPr/>
        </p:nvCxnSpPr>
        <p:spPr>
          <a:xfrm flipH="1" flipV="1">
            <a:off x="2186609" y="2226364"/>
            <a:ext cx="3087622" cy="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pic>
        <p:nvPicPr>
          <p:cNvPr id="19" name="Grafik 18"/>
          <p:cNvPicPr>
            <a:picLocks noChangeAspect="1"/>
          </p:cNvPicPr>
          <p:nvPr/>
        </p:nvPicPr>
        <p:blipFill>
          <a:blip r:embed="rId7"/>
          <a:stretch>
            <a:fillRect/>
          </a:stretch>
        </p:blipFill>
        <p:spPr>
          <a:xfrm>
            <a:off x="5582420" y="4367908"/>
            <a:ext cx="1983684" cy="1497884"/>
          </a:xfrm>
          <a:prstGeom prst="rect">
            <a:avLst/>
          </a:prstGeom>
          <a:effectLst>
            <a:outerShdw blurRad="63500" sx="102000" sy="102000" algn="ctr" rotWithShape="0">
              <a:prstClr val="black">
                <a:alpha val="40000"/>
              </a:prstClr>
            </a:outerShdw>
          </a:effectLst>
        </p:spPr>
      </p:pic>
      <p:cxnSp>
        <p:nvCxnSpPr>
          <p:cNvPr id="22" name="Gerade Verbindung mit Pfeil 21"/>
          <p:cNvCxnSpPr/>
          <p:nvPr/>
        </p:nvCxnSpPr>
        <p:spPr>
          <a:xfrm flipH="1" flipV="1">
            <a:off x="3896139" y="5353878"/>
            <a:ext cx="1378092" cy="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4" name="Gerade Verbindung mit Pfeil 23"/>
          <p:cNvCxnSpPr/>
          <p:nvPr/>
        </p:nvCxnSpPr>
        <p:spPr>
          <a:xfrm>
            <a:off x="6533320" y="3615032"/>
            <a:ext cx="1" cy="649358"/>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048" name="Textfeld 2047"/>
          <p:cNvSpPr txBox="1"/>
          <p:nvPr/>
        </p:nvSpPr>
        <p:spPr>
          <a:xfrm>
            <a:off x="5476403" y="1219200"/>
            <a:ext cx="2291873" cy="369332"/>
          </a:xfrm>
          <a:prstGeom prst="rect">
            <a:avLst/>
          </a:prstGeom>
          <a:noFill/>
        </p:spPr>
        <p:txBody>
          <a:bodyPr wrap="square" rtlCol="0">
            <a:spAutoFit/>
          </a:bodyPr>
          <a:lstStyle/>
          <a:p>
            <a:r>
              <a:rPr lang="de-DE" b="1" dirty="0" smtClean="0">
                <a:solidFill>
                  <a:srgbClr val="357ABA"/>
                </a:solidFill>
              </a:rPr>
              <a:t>www.xpointonline.de</a:t>
            </a:r>
            <a:endParaRPr lang="de-DE" b="1" dirty="0">
              <a:solidFill>
                <a:srgbClr val="357ABA"/>
              </a:solidFill>
            </a:endParaRPr>
          </a:p>
        </p:txBody>
      </p:sp>
      <p:sp>
        <p:nvSpPr>
          <p:cNvPr id="2049" name="Textfeld 2048"/>
          <p:cNvSpPr txBox="1"/>
          <p:nvPr/>
        </p:nvSpPr>
        <p:spPr>
          <a:xfrm>
            <a:off x="2358889" y="2001076"/>
            <a:ext cx="2791213" cy="276999"/>
          </a:xfrm>
          <a:prstGeom prst="rect">
            <a:avLst/>
          </a:prstGeom>
          <a:noFill/>
        </p:spPr>
        <p:txBody>
          <a:bodyPr wrap="none" rtlCol="0">
            <a:spAutoFit/>
          </a:bodyPr>
          <a:lstStyle/>
          <a:p>
            <a:r>
              <a:rPr lang="de-DE" sz="1200" dirty="0" smtClean="0">
                <a:solidFill>
                  <a:srgbClr val="357ABA"/>
                </a:solidFill>
              </a:rPr>
              <a:t>Preise, Bestände, Kunden, Bestellungen,…</a:t>
            </a:r>
            <a:endParaRPr lang="de-DE" sz="1200" dirty="0">
              <a:solidFill>
                <a:srgbClr val="357ABA"/>
              </a:solidFill>
            </a:endParaRPr>
          </a:p>
        </p:txBody>
      </p:sp>
      <p:sp>
        <p:nvSpPr>
          <p:cNvPr id="36" name="Textfeld 35"/>
          <p:cNvSpPr txBox="1"/>
          <p:nvPr/>
        </p:nvSpPr>
        <p:spPr>
          <a:xfrm>
            <a:off x="1317370" y="4125890"/>
            <a:ext cx="1535100" cy="276999"/>
          </a:xfrm>
          <a:prstGeom prst="rect">
            <a:avLst/>
          </a:prstGeom>
          <a:noFill/>
        </p:spPr>
        <p:txBody>
          <a:bodyPr wrap="none" rtlCol="0">
            <a:spAutoFit/>
          </a:bodyPr>
          <a:lstStyle/>
          <a:p>
            <a:r>
              <a:rPr lang="de-DE" sz="1200" dirty="0" smtClean="0"/>
              <a:t>Webseite des Kunden</a:t>
            </a:r>
            <a:endParaRPr lang="de-DE" sz="1200" dirty="0"/>
          </a:p>
        </p:txBody>
      </p:sp>
      <p:sp>
        <p:nvSpPr>
          <p:cNvPr id="37" name="Textfeld 36"/>
          <p:cNvSpPr txBox="1"/>
          <p:nvPr/>
        </p:nvSpPr>
        <p:spPr>
          <a:xfrm>
            <a:off x="762021" y="1258094"/>
            <a:ext cx="1187313" cy="276999"/>
          </a:xfrm>
          <a:prstGeom prst="rect">
            <a:avLst/>
          </a:prstGeom>
          <a:noFill/>
        </p:spPr>
        <p:txBody>
          <a:bodyPr wrap="none" rtlCol="0">
            <a:spAutoFit/>
          </a:bodyPr>
          <a:lstStyle/>
          <a:p>
            <a:r>
              <a:rPr lang="de-DE" sz="1200" dirty="0" smtClean="0"/>
              <a:t>ERP des Kunden</a:t>
            </a:r>
            <a:endParaRPr lang="de-DE" sz="1200" dirty="0"/>
          </a:p>
        </p:txBody>
      </p:sp>
    </p:spTree>
    <p:extLst>
      <p:ext uri="{BB962C8B-B14F-4D97-AF65-F5344CB8AC3E}">
        <p14:creationId xmlns:p14="http://schemas.microsoft.com/office/powerpoint/2010/main" val="1357657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S</a:t>
            </a:r>
            <a:r>
              <a:rPr lang="de-DE" sz="2400" dirty="0" smtClean="0">
                <a:solidFill>
                  <a:schemeClr val="tx1">
                    <a:lumMod val="75000"/>
                    <a:lumOff val="25000"/>
                  </a:schemeClr>
                </a:solidFill>
              </a:rPr>
              <a:t>oftware </a:t>
            </a:r>
            <a:r>
              <a:rPr lang="de-DE" sz="2400" dirty="0" err="1" smtClean="0">
                <a:solidFill>
                  <a:schemeClr val="tx1">
                    <a:lumMod val="75000"/>
                    <a:lumOff val="25000"/>
                  </a:schemeClr>
                </a:solidFill>
              </a:rPr>
              <a:t>as</a:t>
            </a:r>
            <a:r>
              <a:rPr lang="de-DE" sz="2400" dirty="0" smtClean="0">
                <a:solidFill>
                  <a:schemeClr val="tx1">
                    <a:lumMod val="75000"/>
                    <a:lumOff val="25000"/>
                  </a:schemeClr>
                </a:solidFill>
              </a:rPr>
              <a:t> a Service</a:t>
            </a:r>
            <a:endParaRPr lang="de-DE" sz="2400" dirty="0">
              <a:solidFill>
                <a:schemeClr val="tx1">
                  <a:lumMod val="75000"/>
                  <a:lumOff val="25000"/>
                </a:schemeClr>
              </a:solidFill>
            </a:endParaRPr>
          </a:p>
        </p:txBody>
      </p:sp>
      <p:sp>
        <p:nvSpPr>
          <p:cNvPr id="4" name="Textfeld 3"/>
          <p:cNvSpPr txBox="1"/>
          <p:nvPr/>
        </p:nvSpPr>
        <p:spPr>
          <a:xfrm>
            <a:off x="638620" y="559692"/>
            <a:ext cx="2589620" cy="307777"/>
          </a:xfrm>
          <a:prstGeom prst="rect">
            <a:avLst/>
          </a:prstGeom>
          <a:noFill/>
        </p:spPr>
        <p:txBody>
          <a:bodyPr wrap="none" rtlCol="0">
            <a:spAutoFit/>
          </a:bodyPr>
          <a:lstStyle/>
          <a:p>
            <a:r>
              <a:rPr lang="de-DE" sz="1400" dirty="0" smtClean="0">
                <a:solidFill>
                  <a:schemeClr val="accent2"/>
                </a:solidFill>
              </a:rPr>
              <a:t>Konzentration </a:t>
            </a:r>
            <a:r>
              <a:rPr lang="de-DE" sz="1400" dirty="0" err="1" smtClean="0">
                <a:solidFill>
                  <a:schemeClr val="accent2"/>
                </a:solidFill>
              </a:rPr>
              <a:t>auf‘s</a:t>
            </a:r>
            <a:r>
              <a:rPr lang="de-DE" sz="1400" dirty="0" smtClean="0">
                <a:solidFill>
                  <a:schemeClr val="accent2"/>
                </a:solidFill>
              </a:rPr>
              <a:t> Kerngeschäft</a:t>
            </a:r>
            <a:endParaRPr lang="de-DE" sz="1400" dirty="0">
              <a:solidFill>
                <a:schemeClr val="accent2"/>
              </a:solidFill>
            </a:endParaRPr>
          </a:p>
        </p:txBody>
      </p:sp>
      <p:sp>
        <p:nvSpPr>
          <p:cNvPr id="6" name="Rechteck 5"/>
          <p:cNvSpPr/>
          <p:nvPr/>
        </p:nvSpPr>
        <p:spPr>
          <a:xfrm>
            <a:off x="-52423" y="4913500"/>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7494" y="3665126"/>
            <a:ext cx="877751"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101" y="2613761"/>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10"/>
          <p:cNvSpPr txBox="1">
            <a:spLocks/>
          </p:cNvSpPr>
          <p:nvPr/>
        </p:nvSpPr>
        <p:spPr>
          <a:xfrm>
            <a:off x="893137" y="1825625"/>
            <a:ext cx="8250863" cy="46583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dirty="0" smtClean="0">
                <a:solidFill>
                  <a:schemeClr val="tx1">
                    <a:lumMod val="75000"/>
                    <a:lumOff val="25000"/>
                  </a:schemeClr>
                </a:solidFill>
              </a:rPr>
              <a:t>Software und Infrastruktur werden ausgelagert und als Service genutzt</a:t>
            </a:r>
            <a:endParaRPr lang="de-DE" dirty="0">
              <a:solidFill>
                <a:schemeClr val="tx1">
                  <a:lumMod val="75000"/>
                  <a:lumOff val="25000"/>
                </a:schemeClr>
              </a:solidFill>
            </a:endParaRPr>
          </a:p>
          <a:p>
            <a:pPr marL="0" indent="0">
              <a:buNone/>
            </a:pPr>
            <a:endParaRPr lang="de-DE" dirty="0" smtClean="0">
              <a:solidFill>
                <a:schemeClr val="tx1">
                  <a:lumMod val="75000"/>
                  <a:lumOff val="25000"/>
                </a:schemeClr>
              </a:solidFill>
            </a:endParaRPr>
          </a:p>
          <a:p>
            <a:pPr marL="0" indent="0">
              <a:buNone/>
            </a:pPr>
            <a:r>
              <a:rPr lang="de-DE" dirty="0" smtClean="0">
                <a:solidFill>
                  <a:schemeClr val="tx1">
                    <a:lumMod val="75000"/>
                    <a:lumOff val="25000"/>
                  </a:schemeClr>
                </a:solidFill>
              </a:rPr>
              <a:t>Servicenehmer zahlt eine nutzungsabhängige Gebühr (pro Modul)</a:t>
            </a:r>
            <a:endParaRPr lang="de-DE" dirty="0">
              <a:solidFill>
                <a:schemeClr val="tx1">
                  <a:lumMod val="75000"/>
                  <a:lumOff val="25000"/>
                </a:schemeClr>
              </a:solidFill>
            </a:endParaRPr>
          </a:p>
          <a:p>
            <a:pPr lvl="1">
              <a:buFontTx/>
              <a:buChar char="-"/>
            </a:pPr>
            <a:r>
              <a:rPr lang="de-DE" dirty="0" smtClean="0">
                <a:solidFill>
                  <a:schemeClr val="tx1">
                    <a:lumMod val="75000"/>
                    <a:lumOff val="25000"/>
                  </a:schemeClr>
                </a:solidFill>
              </a:rPr>
              <a:t>Nur für Funktionen zahlen, die man auch braucht</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Geringes Investitionsrisiko - Keine Kosten für:</a:t>
            </a:r>
            <a:endParaRPr lang="de-DE" dirty="0">
              <a:solidFill>
                <a:schemeClr val="tx1">
                  <a:lumMod val="75000"/>
                  <a:lumOff val="25000"/>
                </a:schemeClr>
              </a:solidFill>
            </a:endParaRPr>
          </a:p>
          <a:p>
            <a:pPr marL="342900" lvl="1" indent="0">
              <a:buNone/>
            </a:pPr>
            <a:r>
              <a:rPr lang="de-DE" dirty="0" smtClean="0">
                <a:solidFill>
                  <a:schemeClr val="tx1">
                    <a:lumMod val="75000"/>
                    <a:lumOff val="25000"/>
                  </a:schemeClr>
                </a:solidFill>
              </a:rPr>
              <a:t>- Anschaffung, Installation und Betrieb</a:t>
            </a:r>
            <a:br>
              <a:rPr lang="de-DE" dirty="0" smtClean="0">
                <a:solidFill>
                  <a:schemeClr val="tx1">
                    <a:lumMod val="75000"/>
                    <a:lumOff val="25000"/>
                  </a:schemeClr>
                </a:solidFill>
              </a:rPr>
            </a:br>
            <a:r>
              <a:rPr lang="de-DE" dirty="0" smtClean="0">
                <a:solidFill>
                  <a:schemeClr val="tx1">
                    <a:lumMod val="75000"/>
                    <a:lumOff val="25000"/>
                  </a:schemeClr>
                </a:solidFill>
              </a:rPr>
              <a:t>- IT-Administration, Wartungsarbeiten / Updates und Sicherungen</a:t>
            </a:r>
          </a:p>
          <a:p>
            <a:pPr marL="342900" lvl="1"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Immer auf dem aktuellen Stand</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Flexible Vertragslaufzeiten</a:t>
            </a:r>
          </a:p>
          <a:p>
            <a:pPr marL="0" indent="0">
              <a:buNone/>
            </a:pPr>
            <a:endParaRPr lang="de-DE" dirty="0">
              <a:solidFill>
                <a:schemeClr val="tx1">
                  <a:lumMod val="75000"/>
                  <a:lumOff val="25000"/>
                </a:schemeClr>
              </a:solidFill>
            </a:endParaRPr>
          </a:p>
          <a:p>
            <a:pPr marL="0" indent="0">
              <a:buNone/>
            </a:pPr>
            <a:endParaRPr lang="de-DE" dirty="0">
              <a:solidFill>
                <a:schemeClr val="tx1">
                  <a:lumMod val="75000"/>
                  <a:lumOff val="25000"/>
                </a:schemeClr>
              </a:solidFill>
            </a:endParaRPr>
          </a:p>
        </p:txBody>
      </p:sp>
      <p:sp>
        <p:nvSpPr>
          <p:cNvPr id="11" name="Rechteck 10"/>
          <p:cNvSpPr/>
          <p:nvPr/>
        </p:nvSpPr>
        <p:spPr>
          <a:xfrm>
            <a:off x="850258" y="1823477"/>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2" name="Rechteck 11"/>
          <p:cNvSpPr/>
          <p:nvPr/>
        </p:nvSpPr>
        <p:spPr>
          <a:xfrm>
            <a:off x="839461" y="2612463"/>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3" name="Rechteck 12"/>
          <p:cNvSpPr/>
          <p:nvPr/>
        </p:nvSpPr>
        <p:spPr>
          <a:xfrm>
            <a:off x="839461" y="3665125"/>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4" name="Rechteck 13"/>
          <p:cNvSpPr/>
          <p:nvPr/>
        </p:nvSpPr>
        <p:spPr>
          <a:xfrm>
            <a:off x="839461" y="4919272"/>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8" name="Rechteck 17"/>
          <p:cNvSpPr/>
          <p:nvPr/>
        </p:nvSpPr>
        <p:spPr>
          <a:xfrm>
            <a:off x="-55071" y="5698861"/>
            <a:ext cx="902680"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836813" y="5704633"/>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Tree>
    <p:extLst>
      <p:ext uri="{BB962C8B-B14F-4D97-AF65-F5344CB8AC3E}">
        <p14:creationId xmlns:p14="http://schemas.microsoft.com/office/powerpoint/2010/main" val="3571691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W</a:t>
            </a:r>
            <a:r>
              <a:rPr lang="de-DE" sz="2400" dirty="0" smtClean="0">
                <a:solidFill>
                  <a:schemeClr val="tx1">
                    <a:lumMod val="75000"/>
                    <a:lumOff val="25000"/>
                  </a:schemeClr>
                </a:solidFill>
              </a:rPr>
              <a:t>arum </a:t>
            </a:r>
            <a:r>
              <a:rPr lang="de-DE" sz="2400" dirty="0" err="1" smtClean="0">
                <a:solidFill>
                  <a:schemeClr val="tx1">
                    <a:lumMod val="75000"/>
                    <a:lumOff val="25000"/>
                  </a:schemeClr>
                </a:solidFill>
              </a:rPr>
              <a:t>Xpoint</a:t>
            </a:r>
            <a:r>
              <a:rPr lang="de-DE" sz="2400" dirty="0" smtClean="0">
                <a:solidFill>
                  <a:schemeClr val="tx1">
                    <a:lumMod val="75000"/>
                    <a:lumOff val="25000"/>
                  </a:schemeClr>
                </a:solidFill>
              </a:rPr>
              <a:t> Online?</a:t>
            </a:r>
            <a:endParaRPr lang="de-DE" sz="2400" dirty="0">
              <a:solidFill>
                <a:schemeClr val="tx1">
                  <a:lumMod val="75000"/>
                  <a:lumOff val="25000"/>
                </a:schemeClr>
              </a:solidFill>
            </a:endParaRPr>
          </a:p>
        </p:txBody>
      </p:sp>
      <p:sp>
        <p:nvSpPr>
          <p:cNvPr id="4" name="Rechteck 3"/>
          <p:cNvSpPr/>
          <p:nvPr/>
        </p:nvSpPr>
        <p:spPr>
          <a:xfrm>
            <a:off x="-52424" y="5178989"/>
            <a:ext cx="891885"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7494" y="3878883"/>
            <a:ext cx="877751"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7101" y="2613761"/>
            <a:ext cx="857358"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0" y="1825625"/>
            <a:ext cx="850257" cy="355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10"/>
          <p:cNvSpPr txBox="1">
            <a:spLocks/>
          </p:cNvSpPr>
          <p:nvPr/>
        </p:nvSpPr>
        <p:spPr>
          <a:xfrm>
            <a:off x="893137" y="1825624"/>
            <a:ext cx="7781703" cy="50323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dirty="0" smtClean="0">
                <a:solidFill>
                  <a:schemeClr val="tx1">
                    <a:lumMod val="75000"/>
                    <a:lumOff val="25000"/>
                  </a:schemeClr>
                </a:solidFill>
              </a:rPr>
              <a:t>Geringer Zusatzaufwand für den Händler durch Schnittstellen</a:t>
            </a:r>
          </a:p>
          <a:p>
            <a:pPr marL="0"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Keine Drittanbieter-Dienste</a:t>
            </a:r>
          </a:p>
          <a:p>
            <a:pPr marL="342900" lvl="1" indent="0">
              <a:buNone/>
            </a:pPr>
            <a:r>
              <a:rPr lang="de-DE" dirty="0" smtClean="0">
                <a:solidFill>
                  <a:schemeClr val="tx1">
                    <a:lumMod val="75000"/>
                    <a:lumOff val="25000"/>
                  </a:schemeClr>
                </a:solidFill>
              </a:rPr>
              <a:t>- Fokus bleibt auf eigenem Unternehmen</a:t>
            </a:r>
          </a:p>
          <a:p>
            <a:pPr marL="342900" lvl="1" indent="0">
              <a:buNone/>
            </a:pPr>
            <a:r>
              <a:rPr lang="de-DE" dirty="0" smtClean="0">
                <a:solidFill>
                  <a:schemeClr val="tx1">
                    <a:lumMod val="75000"/>
                    <a:lumOff val="25000"/>
                  </a:schemeClr>
                </a:solidFill>
              </a:rPr>
              <a:t>- Kein direkter Vergleich mit Mitbewerbern</a:t>
            </a:r>
          </a:p>
          <a:p>
            <a:pPr marL="342900" lvl="1"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Kundenbindung</a:t>
            </a:r>
          </a:p>
          <a:p>
            <a:pPr marL="342900" lvl="1" indent="0">
              <a:buNone/>
            </a:pPr>
            <a:r>
              <a:rPr lang="de-DE" dirty="0" smtClean="0">
                <a:solidFill>
                  <a:schemeClr val="tx1">
                    <a:lumMod val="75000"/>
                    <a:lumOff val="25000"/>
                  </a:schemeClr>
                </a:solidFill>
              </a:rPr>
              <a:t>- Gutscheine und Rabatte</a:t>
            </a:r>
          </a:p>
          <a:p>
            <a:pPr marL="342900" lvl="1" indent="0">
              <a:buNone/>
            </a:pPr>
            <a:r>
              <a:rPr lang="de-DE" dirty="0" smtClean="0">
                <a:solidFill>
                  <a:schemeClr val="tx1">
                    <a:lumMod val="75000"/>
                    <a:lumOff val="25000"/>
                  </a:schemeClr>
                </a:solidFill>
              </a:rPr>
              <a:t>- Modulübergreifendes Kundenkonto</a:t>
            </a:r>
          </a:p>
          <a:p>
            <a:pPr marL="342900" lvl="1" indent="0">
              <a:buNone/>
            </a:pPr>
            <a:endParaRPr lang="de-DE" dirty="0">
              <a:solidFill>
                <a:schemeClr val="tx1">
                  <a:lumMod val="75000"/>
                  <a:lumOff val="25000"/>
                </a:schemeClr>
              </a:solidFill>
            </a:endParaRPr>
          </a:p>
          <a:p>
            <a:pPr marL="0" indent="0">
              <a:buNone/>
            </a:pPr>
            <a:r>
              <a:rPr lang="de-DE" dirty="0" smtClean="0">
                <a:solidFill>
                  <a:schemeClr val="tx1">
                    <a:lumMod val="75000"/>
                    <a:lumOff val="25000"/>
                  </a:schemeClr>
                </a:solidFill>
              </a:rPr>
              <a:t>Positives Image</a:t>
            </a:r>
          </a:p>
          <a:p>
            <a:pPr marL="342900" lvl="1" indent="0">
              <a:buNone/>
            </a:pPr>
            <a:r>
              <a:rPr lang="de-DE" dirty="0" smtClean="0">
                <a:solidFill>
                  <a:schemeClr val="tx1">
                    <a:lumMod val="75000"/>
                    <a:lumOff val="25000"/>
                  </a:schemeClr>
                </a:solidFill>
              </a:rPr>
              <a:t>- Optische Anpassung an Händler-CI</a:t>
            </a:r>
          </a:p>
          <a:p>
            <a:pPr marL="342900" lvl="1" indent="0">
              <a:buNone/>
            </a:pPr>
            <a:r>
              <a:rPr lang="de-DE" dirty="0" smtClean="0">
                <a:solidFill>
                  <a:schemeClr val="tx1">
                    <a:lumMod val="75000"/>
                    <a:lumOff val="25000"/>
                  </a:schemeClr>
                </a:solidFill>
              </a:rPr>
              <a:t>- Module wirken zeitgemäß und professionell</a:t>
            </a:r>
          </a:p>
          <a:p>
            <a:pPr marL="342900" lvl="1" indent="0">
              <a:buNone/>
            </a:pPr>
            <a:endParaRPr lang="de-DE" dirty="0" smtClean="0">
              <a:solidFill>
                <a:schemeClr val="tx1">
                  <a:lumMod val="75000"/>
                  <a:lumOff val="25000"/>
                </a:schemeClr>
              </a:solidFill>
            </a:endParaRPr>
          </a:p>
          <a:p>
            <a:pPr marL="0" indent="0">
              <a:buNone/>
            </a:pPr>
            <a:endParaRPr lang="de-DE" dirty="0" smtClean="0">
              <a:solidFill>
                <a:schemeClr val="tx1">
                  <a:lumMod val="75000"/>
                  <a:lumOff val="25000"/>
                </a:schemeClr>
              </a:solidFill>
            </a:endParaRPr>
          </a:p>
        </p:txBody>
      </p:sp>
      <p:sp>
        <p:nvSpPr>
          <p:cNvPr id="10" name="Rechteck 9"/>
          <p:cNvSpPr/>
          <p:nvPr/>
        </p:nvSpPr>
        <p:spPr>
          <a:xfrm>
            <a:off x="850258" y="1823477"/>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1" name="Rechteck 10"/>
          <p:cNvSpPr/>
          <p:nvPr/>
        </p:nvSpPr>
        <p:spPr>
          <a:xfrm>
            <a:off x="839461" y="2612463"/>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2" name="Rechteck 11"/>
          <p:cNvSpPr/>
          <p:nvPr/>
        </p:nvSpPr>
        <p:spPr>
          <a:xfrm>
            <a:off x="839461" y="3878882"/>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4" name="Rechteck 13"/>
          <p:cNvSpPr/>
          <p:nvPr/>
        </p:nvSpPr>
        <p:spPr>
          <a:xfrm>
            <a:off x="838382" y="5183242"/>
            <a:ext cx="55181" cy="3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57ABA"/>
              </a:solidFill>
            </a:endParaRPr>
          </a:p>
        </p:txBody>
      </p:sp>
      <p:sp>
        <p:nvSpPr>
          <p:cNvPr id="15" name="Textfeld 14"/>
          <p:cNvSpPr txBox="1"/>
          <p:nvPr/>
        </p:nvSpPr>
        <p:spPr>
          <a:xfrm>
            <a:off x="638620" y="559692"/>
            <a:ext cx="2292935" cy="307777"/>
          </a:xfrm>
          <a:prstGeom prst="rect">
            <a:avLst/>
          </a:prstGeom>
          <a:noFill/>
        </p:spPr>
        <p:txBody>
          <a:bodyPr wrap="none" rtlCol="0">
            <a:spAutoFit/>
          </a:bodyPr>
          <a:lstStyle/>
          <a:p>
            <a:r>
              <a:rPr lang="de-DE" sz="1400" dirty="0" smtClean="0">
                <a:solidFill>
                  <a:schemeClr val="accent2"/>
                </a:solidFill>
              </a:rPr>
              <a:t>Ihr Stück vom Online-Kuchen</a:t>
            </a:r>
            <a:endParaRPr lang="de-DE" sz="1400" dirty="0">
              <a:solidFill>
                <a:schemeClr val="accent2"/>
              </a:solidFill>
            </a:endParaRPr>
          </a:p>
        </p:txBody>
      </p:sp>
    </p:spTree>
    <p:extLst>
      <p:ext uri="{BB962C8B-B14F-4D97-AF65-F5344CB8AC3E}">
        <p14:creationId xmlns:p14="http://schemas.microsoft.com/office/powerpoint/2010/main" val="2471666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886" y="337502"/>
            <a:ext cx="1705510" cy="264100"/>
          </a:xfrm>
          <a:prstGeom prst="rect">
            <a:avLst/>
          </a:prstGeom>
        </p:spPr>
      </p:pic>
      <p:sp>
        <p:nvSpPr>
          <p:cNvPr id="3" name="Textfeld 2"/>
          <p:cNvSpPr txBox="1"/>
          <p:nvPr/>
        </p:nvSpPr>
        <p:spPr>
          <a:xfrm>
            <a:off x="602995" y="129295"/>
            <a:ext cx="4774018" cy="584775"/>
          </a:xfrm>
          <a:prstGeom prst="rect">
            <a:avLst/>
          </a:prstGeom>
          <a:noFill/>
        </p:spPr>
        <p:txBody>
          <a:bodyPr wrap="square" rtlCol="0">
            <a:spAutoFit/>
          </a:bodyPr>
          <a:lstStyle/>
          <a:p>
            <a:r>
              <a:rPr lang="de-DE" sz="3200" b="1" dirty="0" smtClean="0">
                <a:solidFill>
                  <a:srgbClr val="357ABA"/>
                </a:solidFill>
                <a:latin typeface="+mj-lt"/>
              </a:rPr>
              <a:t>X</a:t>
            </a:r>
            <a:r>
              <a:rPr lang="de-DE" sz="2400" dirty="0" smtClean="0">
                <a:solidFill>
                  <a:schemeClr val="tx1">
                    <a:lumMod val="75000"/>
                    <a:lumOff val="25000"/>
                  </a:schemeClr>
                </a:solidFill>
              </a:rPr>
              <a:t>-LW Modul</a:t>
            </a:r>
            <a:endParaRPr lang="de-DE" sz="2400" dirty="0">
              <a:solidFill>
                <a:schemeClr val="tx1">
                  <a:lumMod val="75000"/>
                  <a:lumOff val="25000"/>
                </a:schemeClr>
              </a:solidFill>
            </a:endParaRPr>
          </a:p>
        </p:txBody>
      </p:sp>
      <p:sp>
        <p:nvSpPr>
          <p:cNvPr id="18" name="Textfeld 17"/>
          <p:cNvSpPr txBox="1"/>
          <p:nvPr/>
        </p:nvSpPr>
        <p:spPr>
          <a:xfrm>
            <a:off x="602995" y="559692"/>
            <a:ext cx="1884042" cy="307777"/>
          </a:xfrm>
          <a:prstGeom prst="rect">
            <a:avLst/>
          </a:prstGeom>
          <a:noFill/>
        </p:spPr>
        <p:txBody>
          <a:bodyPr wrap="none" rtlCol="0">
            <a:spAutoFit/>
          </a:bodyPr>
          <a:lstStyle/>
          <a:p>
            <a:r>
              <a:rPr lang="de-DE" sz="1400" dirty="0" smtClean="0">
                <a:solidFill>
                  <a:srgbClr val="01B19D"/>
                </a:solidFill>
              </a:rPr>
              <a:t>Verkauf von loser Ware</a:t>
            </a:r>
            <a:endParaRPr lang="de-DE" sz="1400" dirty="0">
              <a:solidFill>
                <a:srgbClr val="01B19D"/>
              </a:solidFill>
            </a:endParaRPr>
          </a:p>
        </p:txBody>
      </p:sp>
      <p:pic>
        <p:nvPicPr>
          <p:cNvPr id="33" name="Grafik 32"/>
          <p:cNvPicPr>
            <a:picLocks noChangeAspect="1"/>
          </p:cNvPicPr>
          <p:nvPr/>
        </p:nvPicPr>
        <p:blipFill>
          <a:blip r:embed="rId4"/>
          <a:stretch>
            <a:fillRect/>
          </a:stretch>
        </p:blipFill>
        <p:spPr>
          <a:xfrm>
            <a:off x="541041" y="2487429"/>
            <a:ext cx="3434371" cy="1883946"/>
          </a:xfrm>
          <a:prstGeom prst="rect">
            <a:avLst/>
          </a:prstGeom>
          <a:effectLst>
            <a:outerShdw blurRad="63500" sx="102000" sy="102000" algn="ctr" rotWithShape="0">
              <a:prstClr val="black">
                <a:alpha val="40000"/>
              </a:prstClr>
            </a:outerShdw>
          </a:effectLst>
        </p:spPr>
      </p:pic>
      <p:pic>
        <p:nvPicPr>
          <p:cNvPr id="34" name="Grafik 33"/>
          <p:cNvPicPr>
            <a:picLocks noChangeAspect="1"/>
          </p:cNvPicPr>
          <p:nvPr/>
        </p:nvPicPr>
        <p:blipFill>
          <a:blip r:embed="rId5"/>
          <a:stretch>
            <a:fillRect/>
          </a:stretch>
        </p:blipFill>
        <p:spPr>
          <a:xfrm>
            <a:off x="4442821" y="1805050"/>
            <a:ext cx="4169080" cy="32487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3910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1531</Words>
  <Application>Microsoft Office PowerPoint</Application>
  <PresentationFormat>Bildschirmpräsentation (4:3)</PresentationFormat>
  <Paragraphs>256</Paragraphs>
  <Slides>20</Slides>
  <Notes>19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Calibri Light</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benjamin</dc:creator>
  <cp:lastModifiedBy>benjamin</cp:lastModifiedBy>
  <cp:revision>454</cp:revision>
  <dcterms:created xsi:type="dcterms:W3CDTF">2012-03-05T09:08:08Z</dcterms:created>
  <dcterms:modified xsi:type="dcterms:W3CDTF">2015-04-23T15:00:35Z</dcterms:modified>
</cp:coreProperties>
</file>