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350" r:id="rId4"/>
    <p:sldId id="355" r:id="rId5"/>
    <p:sldId id="356" r:id="rId6"/>
    <p:sldId id="349" r:id="rId7"/>
    <p:sldId id="359" r:id="rId8"/>
    <p:sldId id="345" r:id="rId9"/>
    <p:sldId id="360" r:id="rId10"/>
    <p:sldId id="362" r:id="rId11"/>
    <p:sldId id="361" r:id="rId12"/>
    <p:sldId id="351" r:id="rId1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81" autoAdjust="0"/>
    <p:restoredTop sz="95018" autoAdjust="0"/>
  </p:normalViewPr>
  <p:slideViewPr>
    <p:cSldViewPr snapToGrid="0">
      <p:cViewPr>
        <p:scale>
          <a:sx n="100" d="100"/>
          <a:sy n="100" d="100"/>
        </p:scale>
        <p:origin x="-122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 snapToGrid="0">
      <p:cViewPr>
        <p:scale>
          <a:sx n="82" d="100"/>
          <a:sy n="82" d="100"/>
        </p:scale>
        <p:origin x="-3234" y="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13.03.2015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Wegfahrer und andere Besonderheiten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Schnittstelle für Tankdaten-Import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Besonderheiten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Besonderheiten erzeugen Handarbeit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Tankwart kennt die Informationen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Tankwart hat die Informationen nur im Kopf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Erfassung und Speicherung der Besonderheiten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Vorschlag beim Bearbeiten der Tankdaten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60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Kartenvertrag: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Vertrag über den Bezug von Kraftstoffen</a:t>
            </a:r>
          </a:p>
          <a:p>
            <a:pPr marL="628650" lvl="1" indent="-171450">
              <a:buFontTx/>
              <a:buChar char="-"/>
            </a:pPr>
            <a:r>
              <a:rPr lang="de-DE" dirty="0" smtClean="0"/>
              <a:t>Viele einzelne Zusatzdokumente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Kartenlisten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Konditionsvereinbarungen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AGB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SEPA-Mandat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8875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000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Kartenvertrag: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Alle Informationen in einem Vertrag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Schwierigkeiten dabei</a:t>
            </a:r>
          </a:p>
          <a:p>
            <a:pPr marL="628650" lvl="1" indent="-171450">
              <a:buFontTx/>
              <a:buChar char="-"/>
            </a:pPr>
            <a:r>
              <a:rPr lang="de-DE" dirty="0" smtClean="0"/>
              <a:t>Nachliefern von Karten</a:t>
            </a:r>
          </a:p>
          <a:p>
            <a:pPr marL="628650" lvl="1" indent="-171450">
              <a:buFontTx/>
              <a:buChar char="-"/>
            </a:pPr>
            <a:r>
              <a:rPr lang="de-DE" dirty="0" smtClean="0"/>
              <a:t>Stationsbindung </a:t>
            </a:r>
          </a:p>
          <a:p>
            <a:pPr marL="628650" lvl="1" indent="-171450">
              <a:buFontTx/>
              <a:buChar char="-"/>
            </a:pPr>
            <a:r>
              <a:rPr lang="de-DE" dirty="0" smtClean="0"/>
              <a:t>Produktrestriktionen </a:t>
            </a:r>
          </a:p>
          <a:p>
            <a:pPr marL="628650" lvl="1" indent="-171450">
              <a:buFontTx/>
              <a:buChar char="-"/>
            </a:pPr>
            <a:endParaRPr lang="de-DE" dirty="0"/>
          </a:p>
          <a:p>
            <a:pPr marL="628650" lvl="1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308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Kartenvertrag: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Vertrag über den Bezug von Kraftstoffen</a:t>
            </a:r>
          </a:p>
          <a:p>
            <a:pPr marL="628650" lvl="1" indent="-171450">
              <a:buFontTx/>
              <a:buChar char="-"/>
            </a:pPr>
            <a:r>
              <a:rPr lang="de-DE" dirty="0" smtClean="0"/>
              <a:t>Ohne nähere Informationen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Zusätzlich Kartenliste(n)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Kartenvertrag: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Vertrag über den Bezug von Kraftstoffen</a:t>
            </a:r>
          </a:p>
          <a:p>
            <a:pPr marL="628650" lvl="1" indent="-171450">
              <a:buFontTx/>
              <a:buChar char="-"/>
            </a:pPr>
            <a:r>
              <a:rPr lang="de-DE" dirty="0" smtClean="0"/>
              <a:t>Viele einzelne Zusatzdokumente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Kartenlisten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Konditionsvereinbarungen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AGB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SEPA-Mandat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8875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Kartenvertrag: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Vertrag über den Bezug von Kraftstoffen</a:t>
            </a:r>
          </a:p>
          <a:p>
            <a:pPr marL="628650" lvl="1" indent="-171450">
              <a:buFontTx/>
              <a:buChar char="-"/>
            </a:pPr>
            <a:r>
              <a:rPr lang="de-DE" dirty="0" smtClean="0"/>
              <a:t>Viele einzelne Zusatzdokumente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Kartenlisten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Konditionsvereinbarungen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AGB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SEPA-Mandat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8875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Kundenstammblatt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Für wen?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Inhalt?</a:t>
            </a:r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814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Kartenvertrag: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Vertrag über den Bezug von Kraftstoffen</a:t>
            </a:r>
          </a:p>
          <a:p>
            <a:pPr marL="628650" lvl="1" indent="-171450">
              <a:buFontTx/>
              <a:buChar char="-"/>
            </a:pPr>
            <a:r>
              <a:rPr lang="de-DE" dirty="0" smtClean="0"/>
              <a:t>Viele einzelne Zusatzdokumente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Kartenlisten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Konditionsvereinbarungen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AGB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SEPA-Mandat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8875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Wegfahrer und andere Besonderheiten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Schnittstelle für Tankdaten-Import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Besonderheiten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Besonderheiten erzeugen Handarbeit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Tankwart kennt die Informationen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Tankwart hat die Informationen nur im Kopf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Erfassung und Speicherung der Besonderheiten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Vorschlag beim Bearbeiten der Tankdaten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60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Kartenvertrag: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Vertrag über den Bezug von Kraftstoffen</a:t>
            </a:r>
          </a:p>
          <a:p>
            <a:pPr marL="628650" lvl="1" indent="-171450">
              <a:buFontTx/>
              <a:buChar char="-"/>
            </a:pPr>
            <a:r>
              <a:rPr lang="de-DE" dirty="0" smtClean="0"/>
              <a:t>Viele einzelne Zusatzdokumente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Kartenlisten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Konditionsvereinbarungen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AGB</a:t>
            </a:r>
          </a:p>
          <a:p>
            <a:pPr marL="171450" indent="-171450">
              <a:buFontTx/>
              <a:buChar char="-"/>
            </a:pPr>
            <a:r>
              <a:rPr lang="de-DE" dirty="0" smtClean="0"/>
              <a:t>SEPA-Mandat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887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13.03.2015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13.03.2015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13.03.2015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13.03.2015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13.03.2015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13.03.2015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13.03.2015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13.03.2015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13.03.2015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13.03.2015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13.03.2015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24486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Herzlich Willkommen</a:t>
            </a:r>
          </a:p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Anwendertagung 2015</a:t>
            </a:r>
          </a:p>
          <a:p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Referent: Roland Arends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07504" y="1980985"/>
            <a:ext cx="8866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i="1" dirty="0" smtClean="0">
                <a:solidFill>
                  <a:srgbClr val="FF0000"/>
                </a:solidFill>
              </a:rPr>
              <a:t>X</a:t>
            </a:r>
            <a:r>
              <a:rPr lang="de-DE" sz="4000" b="1" i="1" dirty="0" smtClean="0"/>
              <a:t>-tanken</a:t>
            </a:r>
            <a:r>
              <a:rPr lang="de-DE" sz="4000" b="1" dirty="0" smtClean="0"/>
              <a:t> </a:t>
            </a: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Abrechnung von Fixkosten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71475" y="990600"/>
            <a:ext cx="34766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Was sind Fixkosten?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Miete/Pacht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Telefon des Pächters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Kreditprüfungsgebühr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Kaufpreis der Tankstelle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Verkauf von Inventar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u</a:t>
            </a:r>
            <a:r>
              <a:rPr lang="de-DE" dirty="0" err="1" smtClean="0"/>
              <a:t>.v.m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371476" y="3181350"/>
            <a:ext cx="31813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Wann abrechnen?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Zum Abrechnungstag?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Zum Monats-X-ten?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Täglich?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Wochentäglich?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Einmalig?</a:t>
            </a:r>
            <a:endParaRPr lang="de-DE" dirty="0"/>
          </a:p>
        </p:txBody>
      </p:sp>
      <p:sp>
        <p:nvSpPr>
          <p:cNvPr id="55" name="Textfeld 54"/>
          <p:cNvSpPr txBox="1"/>
          <p:nvPr/>
        </p:nvSpPr>
        <p:spPr>
          <a:xfrm>
            <a:off x="4048125" y="990600"/>
            <a:ext cx="49625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Xpoint</a:t>
            </a:r>
            <a:r>
              <a:rPr lang="de-DE" b="1" dirty="0" smtClean="0"/>
              <a:t> definiert: </a:t>
            </a:r>
            <a:r>
              <a:rPr lang="de-DE" b="1" dirty="0"/>
              <a:t>Fixkosten </a:t>
            </a:r>
            <a:r>
              <a:rPr lang="de-DE" b="1" dirty="0" smtClean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</a:t>
            </a:r>
            <a:r>
              <a:rPr lang="de-DE" dirty="0" smtClean="0"/>
              <a:t>ind Karten unabhängig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werden auf den Kunden berechnet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</a:t>
            </a:r>
            <a:r>
              <a:rPr lang="de-DE" dirty="0" smtClean="0"/>
              <a:t>erden ohne Kartennummer auf der Rechnung ausgewiesen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werden ohne </a:t>
            </a:r>
            <a:r>
              <a:rPr lang="de-DE" dirty="0" err="1" smtClean="0"/>
              <a:t>Tanksatz</a:t>
            </a:r>
            <a:r>
              <a:rPr lang="de-DE" dirty="0" smtClean="0"/>
              <a:t> generiert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048125" y="3181350"/>
            <a:ext cx="4629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Gibt es Besonderheiten?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Konditionen?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(nicht/nur) alleine abrechnen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355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1" grpId="0"/>
      <p:bldP spid="55" grpId="0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0" y="1171575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dirty="0" smtClean="0">
                <a:solidFill>
                  <a:srgbClr val="FF0000"/>
                </a:solidFill>
              </a:rPr>
              <a:t>10-Minuten</a:t>
            </a:r>
          </a:p>
          <a:p>
            <a:pPr algn="ctr"/>
            <a:r>
              <a:rPr lang="de-DE" sz="6000" dirty="0" smtClean="0"/>
              <a:t>Diskussionsrunde</a:t>
            </a:r>
          </a:p>
        </p:txBody>
      </p:sp>
      <p:sp>
        <p:nvSpPr>
          <p:cNvPr id="9" name="Ellipse 8"/>
          <p:cNvSpPr/>
          <p:nvPr/>
        </p:nvSpPr>
        <p:spPr>
          <a:xfrm>
            <a:off x="3100388" y="3234392"/>
            <a:ext cx="2943225" cy="2842558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/>
          <p:cNvSpPr/>
          <p:nvPr/>
        </p:nvSpPr>
        <p:spPr>
          <a:xfrm>
            <a:off x="3100388" y="3234392"/>
            <a:ext cx="2943225" cy="28425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Abrechnung von Fixkosten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55286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6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300990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Vielen Dank für Ihre Aufmerksamkeit!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3442020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Kartenvertrag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923925" y="1066800"/>
            <a:ext cx="3533775" cy="5067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066799" y="1695450"/>
            <a:ext cx="141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Anschrift</a:t>
            </a:r>
          </a:p>
          <a:p>
            <a:r>
              <a:rPr lang="de-DE" sz="1200" dirty="0" smtClean="0"/>
              <a:t>Vertragsnehmer</a:t>
            </a:r>
            <a:endParaRPr lang="de-DE" sz="1200" dirty="0"/>
          </a:p>
        </p:txBody>
      </p:sp>
      <p:sp>
        <p:nvSpPr>
          <p:cNvPr id="14" name="Textfeld 13"/>
          <p:cNvSpPr txBox="1"/>
          <p:nvPr/>
        </p:nvSpPr>
        <p:spPr>
          <a:xfrm>
            <a:off x="1683965" y="2662624"/>
            <a:ext cx="201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Kartenvertrag</a:t>
            </a:r>
            <a:endParaRPr lang="de-DE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1066800" y="5638800"/>
            <a:ext cx="3057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>
                <a:latin typeface="Freestyle Script" panose="030804020302050B0404" pitchFamily="66" charset="0"/>
              </a:rPr>
              <a:t>Datum, Ort, Unterschrift</a:t>
            </a:r>
            <a:endParaRPr lang="de-DE" u="sng" dirty="0">
              <a:latin typeface="Freestyle Script" panose="030804020302050B0404" pitchFamily="66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066800" y="3128575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Vertragsbedingungen…</a:t>
            </a:r>
            <a:endParaRPr lang="de-DE" sz="1200" dirty="0"/>
          </a:p>
        </p:txBody>
      </p:sp>
      <p:sp>
        <p:nvSpPr>
          <p:cNvPr id="17" name="Textfeld 16"/>
          <p:cNvSpPr txBox="1"/>
          <p:nvPr/>
        </p:nvSpPr>
        <p:spPr>
          <a:xfrm>
            <a:off x="1066800" y="360045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Karten:</a:t>
            </a:r>
          </a:p>
          <a:p>
            <a:r>
              <a:rPr lang="de-DE" sz="1200" dirty="0" smtClean="0"/>
              <a:t>123</a:t>
            </a:r>
          </a:p>
          <a:p>
            <a:r>
              <a:rPr lang="de-DE" sz="1200" dirty="0" smtClean="0"/>
              <a:t>124</a:t>
            </a:r>
          </a:p>
          <a:p>
            <a:r>
              <a:rPr lang="de-DE" sz="1200" dirty="0" smtClean="0"/>
              <a:t>125</a:t>
            </a:r>
          </a:p>
          <a:p>
            <a:r>
              <a:rPr lang="de-DE" sz="1200" dirty="0" smtClean="0"/>
              <a:t>…</a:t>
            </a:r>
            <a:endParaRPr lang="de-DE" sz="1200" dirty="0"/>
          </a:p>
        </p:txBody>
      </p:sp>
      <p:sp>
        <p:nvSpPr>
          <p:cNvPr id="19" name="Textfeld 18"/>
          <p:cNvSpPr txBox="1"/>
          <p:nvPr/>
        </p:nvSpPr>
        <p:spPr>
          <a:xfrm>
            <a:off x="2381250" y="3619500"/>
            <a:ext cx="2076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Konditionen:</a:t>
            </a:r>
          </a:p>
          <a:p>
            <a:r>
              <a:rPr lang="de-DE" sz="1200" dirty="0" smtClean="0"/>
              <a:t>Diesel	- 0,02 Euro</a:t>
            </a:r>
          </a:p>
          <a:p>
            <a:r>
              <a:rPr lang="de-DE" sz="1200" dirty="0" smtClean="0"/>
              <a:t>Super 	- 0,02 Euro</a:t>
            </a:r>
          </a:p>
          <a:p>
            <a:r>
              <a:rPr lang="de-DE" sz="1200" dirty="0" smtClean="0"/>
              <a:t>Wäschen	- 10 %</a:t>
            </a:r>
          </a:p>
          <a:p>
            <a:r>
              <a:rPr lang="de-DE" sz="1200" dirty="0" smtClean="0"/>
              <a:t>…</a:t>
            </a:r>
            <a:endParaRPr lang="de-DE" sz="1200" dirty="0"/>
          </a:p>
        </p:txBody>
      </p:sp>
      <p:sp>
        <p:nvSpPr>
          <p:cNvPr id="18" name="Textfeld 17"/>
          <p:cNvSpPr txBox="1"/>
          <p:nvPr/>
        </p:nvSpPr>
        <p:spPr>
          <a:xfrm>
            <a:off x="4591050" y="1046797"/>
            <a:ext cx="47529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Schwierigkeiten dabei: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Mitteilung der PIN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Festlegung </a:t>
            </a:r>
          </a:p>
          <a:p>
            <a:pPr marL="742950" lvl="1" indent="-285750">
              <a:buFontTx/>
              <a:buChar char="-"/>
            </a:pPr>
            <a:r>
              <a:rPr lang="de-DE" dirty="0" smtClean="0"/>
              <a:t>Kfz-</a:t>
            </a:r>
            <a:r>
              <a:rPr lang="de-DE" dirty="0" err="1" smtClean="0"/>
              <a:t>Kennz</a:t>
            </a:r>
            <a:endParaRPr lang="de-DE" dirty="0"/>
          </a:p>
          <a:p>
            <a:pPr marL="742950" lvl="1" indent="-285750">
              <a:buFontTx/>
              <a:buChar char="-"/>
            </a:pPr>
            <a:r>
              <a:rPr lang="de-DE" dirty="0" smtClean="0"/>
              <a:t>Fahrername</a:t>
            </a:r>
          </a:p>
          <a:p>
            <a:pPr marL="742950" lvl="1" indent="-285750">
              <a:buFontTx/>
              <a:buChar char="-"/>
            </a:pPr>
            <a:r>
              <a:rPr lang="de-DE" dirty="0" smtClean="0"/>
              <a:t>Kostenstelle</a:t>
            </a:r>
          </a:p>
          <a:p>
            <a:pPr marL="742950" lvl="1" indent="-285750">
              <a:buFontTx/>
              <a:buChar char="-"/>
            </a:pPr>
            <a:r>
              <a:rPr lang="de-DE" dirty="0" smtClean="0"/>
              <a:t>Produktrestriktionen</a:t>
            </a:r>
          </a:p>
          <a:p>
            <a:pPr marL="742950" lvl="1" indent="-285750">
              <a:buFontTx/>
              <a:buChar char="-"/>
            </a:pPr>
            <a:r>
              <a:rPr lang="de-DE" dirty="0" smtClean="0"/>
              <a:t>PIN-Abfrage</a:t>
            </a:r>
          </a:p>
          <a:p>
            <a:pPr marL="742950" lvl="1" indent="-285750">
              <a:buFontTx/>
              <a:buChar char="-"/>
            </a:pPr>
            <a:r>
              <a:rPr lang="de-DE" dirty="0" smtClean="0"/>
              <a:t>Km-Abfrage</a:t>
            </a:r>
            <a:r>
              <a:rPr lang="de-DE" dirty="0"/>
              <a:t> </a:t>
            </a:r>
            <a:r>
              <a:rPr lang="de-DE" dirty="0" smtClean="0"/>
              <a:t>etc.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Besondere Konditionen:</a:t>
            </a:r>
          </a:p>
          <a:p>
            <a:pPr marL="742950" lvl="1" indent="-285750">
              <a:buFontTx/>
              <a:buChar char="-"/>
            </a:pPr>
            <a:r>
              <a:rPr lang="de-DE" dirty="0" smtClean="0"/>
              <a:t>Stationsbindung</a:t>
            </a:r>
          </a:p>
          <a:p>
            <a:pPr marL="742950" lvl="1" indent="-285750">
              <a:buFontTx/>
              <a:buChar char="-"/>
            </a:pPr>
            <a:r>
              <a:rPr lang="de-DE" dirty="0" smtClean="0"/>
              <a:t>Mengenstaffelungen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Nachlieferung weiterer Karten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Rechnungsdatenexporte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Karteneinzelrechnung</a:t>
            </a:r>
          </a:p>
        </p:txBody>
      </p:sp>
    </p:spTree>
    <p:extLst>
      <p:ext uri="{BB962C8B-B14F-4D97-AF65-F5344CB8AC3E}">
        <p14:creationId xmlns:p14="http://schemas.microsoft.com/office/powerpoint/2010/main" val="11736332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Kartenvertrag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923925" y="1066800"/>
            <a:ext cx="3533775" cy="5067300"/>
            <a:chOff x="419100" y="1066800"/>
            <a:chExt cx="3533775" cy="5067300"/>
          </a:xfrm>
        </p:grpSpPr>
        <p:sp>
          <p:nvSpPr>
            <p:cNvPr id="7" name="Rechteck 6"/>
            <p:cNvSpPr/>
            <p:nvPr/>
          </p:nvSpPr>
          <p:spPr>
            <a:xfrm>
              <a:off x="419100" y="1066800"/>
              <a:ext cx="3533775" cy="50673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61974" y="1695450"/>
              <a:ext cx="14192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/>
                <a:t>Anschrift</a:t>
              </a:r>
            </a:p>
            <a:p>
              <a:r>
                <a:rPr lang="de-DE" sz="1200" dirty="0" smtClean="0"/>
                <a:t>Vertragsnehmer</a:t>
              </a:r>
              <a:endParaRPr lang="de-DE" sz="1200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561976" y="2482244"/>
              <a:ext cx="32575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smtClean="0"/>
                <a:t>Vertrag über den Bezug von Kraftstoffen</a:t>
              </a:r>
              <a:endParaRPr lang="de-DE" b="1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561975" y="5638800"/>
              <a:ext cx="3057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u="sng" dirty="0" smtClean="0">
                  <a:latin typeface="Freestyle Script" panose="030804020302050B0404" pitchFamily="66" charset="0"/>
                </a:rPr>
                <a:t>Datum, Ort, Unterschrift</a:t>
              </a:r>
              <a:endParaRPr lang="de-DE" u="sng" dirty="0">
                <a:latin typeface="Freestyle Script" panose="030804020302050B0404" pitchFamily="66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561975" y="3681025"/>
              <a:ext cx="3124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/>
                <a:t>Vertragsbedingungen…</a:t>
              </a:r>
              <a:endParaRPr lang="de-DE" sz="1200" dirty="0"/>
            </a:p>
          </p:txBody>
        </p:sp>
        <p:sp>
          <p:nvSpPr>
            <p:cNvPr id="4" name="Textfeld 3"/>
            <p:cNvSpPr txBox="1"/>
            <p:nvPr/>
          </p:nvSpPr>
          <p:spPr>
            <a:xfrm>
              <a:off x="619125" y="3223825"/>
              <a:ext cx="31623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smtClean="0"/>
                <a:t>Vertragsnummer: 123</a:t>
              </a:r>
              <a:endParaRPr lang="de-DE" b="1" dirty="0"/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4191001" y="1061650"/>
            <a:ext cx="4210049" cy="5067300"/>
            <a:chOff x="4191001" y="1061650"/>
            <a:chExt cx="4210049" cy="5067300"/>
          </a:xfrm>
        </p:grpSpPr>
        <p:grpSp>
          <p:nvGrpSpPr>
            <p:cNvPr id="16" name="Gruppieren 15"/>
            <p:cNvGrpSpPr/>
            <p:nvPr/>
          </p:nvGrpSpPr>
          <p:grpSpPr>
            <a:xfrm>
              <a:off x="4867275" y="1061650"/>
              <a:ext cx="3533775" cy="5067300"/>
              <a:chOff x="419100" y="1066800"/>
              <a:chExt cx="3533775" cy="5067300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17" name="Rechteck 16"/>
              <p:cNvSpPr/>
              <p:nvPr/>
            </p:nvSpPr>
            <p:spPr>
              <a:xfrm>
                <a:off x="419100" y="1066800"/>
                <a:ext cx="3533775" cy="50673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b="1" dirty="0"/>
              </a:p>
            </p:txBody>
          </p:sp>
          <p:sp>
            <p:nvSpPr>
              <p:cNvPr id="18" name="Textfeld 17"/>
              <p:cNvSpPr txBox="1"/>
              <p:nvPr/>
            </p:nvSpPr>
            <p:spPr>
              <a:xfrm>
                <a:off x="561974" y="1695450"/>
                <a:ext cx="141922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/>
                  <a:t>Anschrift</a:t>
                </a:r>
              </a:p>
              <a:p>
                <a:r>
                  <a:rPr lang="de-DE" sz="1200" dirty="0" smtClean="0"/>
                  <a:t>Vertragsnehmer</a:t>
                </a:r>
                <a:endParaRPr lang="de-DE" sz="1200" dirty="0"/>
              </a:p>
            </p:txBody>
          </p:sp>
          <p:sp>
            <p:nvSpPr>
              <p:cNvPr id="19" name="Textfeld 18"/>
              <p:cNvSpPr txBox="1"/>
              <p:nvPr/>
            </p:nvSpPr>
            <p:spPr>
              <a:xfrm>
                <a:off x="561976" y="2386994"/>
                <a:ext cx="3257550" cy="120032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b="1" dirty="0" smtClean="0"/>
                  <a:t>Kartenliste 1</a:t>
                </a:r>
              </a:p>
              <a:p>
                <a:pPr algn="ctr"/>
                <a:r>
                  <a:rPr lang="de-DE" b="1" dirty="0" smtClean="0"/>
                  <a:t>Zum Vertrag über den Bezug von Kraftstoffen Nummer 123</a:t>
                </a:r>
                <a:endParaRPr lang="de-DE" b="1" dirty="0"/>
              </a:p>
            </p:txBody>
          </p:sp>
          <p:sp>
            <p:nvSpPr>
              <p:cNvPr id="20" name="Textfeld 19"/>
              <p:cNvSpPr txBox="1"/>
              <p:nvPr/>
            </p:nvSpPr>
            <p:spPr>
              <a:xfrm>
                <a:off x="561975" y="5638800"/>
                <a:ext cx="305752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de-DE" u="sng" dirty="0" smtClean="0">
                    <a:latin typeface="Freestyle Script" panose="030804020302050B0404" pitchFamily="66" charset="0"/>
                  </a:rPr>
                  <a:t>Datum, Ort, Unterschrift</a:t>
                </a:r>
                <a:endParaRPr lang="de-DE" u="sng" dirty="0">
                  <a:latin typeface="Freestyle Script" panose="030804020302050B0404" pitchFamily="66" charset="0"/>
                </a:endParaRPr>
              </a:p>
            </p:txBody>
          </p:sp>
        </p:grpSp>
        <p:sp>
          <p:nvSpPr>
            <p:cNvPr id="23" name="Textfeld 22"/>
            <p:cNvSpPr txBox="1"/>
            <p:nvPr/>
          </p:nvSpPr>
          <p:spPr>
            <a:xfrm>
              <a:off x="5010150" y="3819524"/>
              <a:ext cx="33908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/>
                <a:t>Karte	PIN	Kfz-</a:t>
              </a:r>
              <a:r>
                <a:rPr lang="de-DE" sz="1200" b="1" dirty="0" err="1" smtClean="0"/>
                <a:t>Kennz</a:t>
              </a:r>
              <a:r>
                <a:rPr lang="de-DE" sz="1200" b="1" dirty="0" smtClean="0"/>
                <a:t>.    …</a:t>
              </a:r>
            </a:p>
            <a:p>
              <a:r>
                <a:rPr lang="de-DE" sz="1200" dirty="0" smtClean="0"/>
                <a:t>123	4711	KU-XP 77</a:t>
              </a:r>
            </a:p>
            <a:p>
              <a:r>
                <a:rPr lang="de-DE" sz="1200" dirty="0" smtClean="0"/>
                <a:t>124	4712	KU-XP 777</a:t>
              </a:r>
            </a:p>
            <a:p>
              <a:r>
                <a:rPr lang="de-DE" sz="1200" dirty="0" smtClean="0"/>
                <a:t>125	4713	KU-XP 7777</a:t>
              </a:r>
            </a:p>
            <a:p>
              <a:r>
                <a:rPr lang="de-DE" sz="1200" dirty="0" smtClean="0"/>
                <a:t>…	…	…</a:t>
              </a:r>
              <a:endParaRPr lang="de-DE" sz="1200" dirty="0"/>
            </a:p>
          </p:txBody>
        </p:sp>
        <p:cxnSp>
          <p:nvCxnSpPr>
            <p:cNvPr id="25" name="Gerade Verbindung mit Pfeil 24"/>
            <p:cNvCxnSpPr/>
            <p:nvPr/>
          </p:nvCxnSpPr>
          <p:spPr>
            <a:xfrm flipH="1">
              <a:off x="4191001" y="3408491"/>
              <a:ext cx="1528760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402272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Kartenvertrag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107504" y="2457211"/>
            <a:ext cx="1762125" cy="2331816"/>
            <a:chOff x="419100" y="1066800"/>
            <a:chExt cx="3533775" cy="5067300"/>
          </a:xfrm>
        </p:grpSpPr>
        <p:sp>
          <p:nvSpPr>
            <p:cNvPr id="7" name="Rechteck 6"/>
            <p:cNvSpPr/>
            <p:nvPr/>
          </p:nvSpPr>
          <p:spPr>
            <a:xfrm>
              <a:off x="419100" y="1066800"/>
              <a:ext cx="3533775" cy="50673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561975" y="1977121"/>
              <a:ext cx="3257550" cy="3544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b="1" dirty="0" smtClean="0"/>
                <a:t>Vertrag über den Bezug von Kraftstoffen</a:t>
              </a:r>
            </a:p>
            <a:p>
              <a:pPr algn="ctr"/>
              <a:r>
                <a:rPr lang="de-DE" sz="1600" b="1" dirty="0" smtClean="0"/>
                <a:t>Nummer 123</a:t>
              </a:r>
              <a:endParaRPr lang="de-DE" sz="16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666882" y="1227685"/>
            <a:ext cx="7443780" cy="2331817"/>
            <a:chOff x="1666882" y="1313410"/>
            <a:chExt cx="7443780" cy="2331817"/>
          </a:xfrm>
        </p:grpSpPr>
        <p:grpSp>
          <p:nvGrpSpPr>
            <p:cNvPr id="38" name="Gruppieren 37"/>
            <p:cNvGrpSpPr/>
            <p:nvPr/>
          </p:nvGrpSpPr>
          <p:grpSpPr>
            <a:xfrm>
              <a:off x="7348537" y="1313410"/>
              <a:ext cx="1762125" cy="2331817"/>
              <a:chOff x="419100" y="-1561973"/>
              <a:chExt cx="3533775" cy="5067305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39" name="Rechteck 38"/>
              <p:cNvSpPr/>
              <p:nvPr/>
            </p:nvSpPr>
            <p:spPr>
              <a:xfrm>
                <a:off x="419100" y="-1561973"/>
                <a:ext cx="3533775" cy="506730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b="1" dirty="0"/>
              </a:p>
            </p:txBody>
          </p:sp>
          <p:sp>
            <p:nvSpPr>
              <p:cNvPr id="40" name="Textfeld 39"/>
              <p:cNvSpPr txBox="1"/>
              <p:nvPr/>
            </p:nvSpPr>
            <p:spPr>
              <a:xfrm>
                <a:off x="561975" y="569591"/>
                <a:ext cx="3257550" cy="73571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b="1" dirty="0" smtClean="0"/>
                  <a:t>AGB</a:t>
                </a:r>
                <a:endParaRPr lang="de-DE" sz="1600" b="1" dirty="0"/>
              </a:p>
            </p:txBody>
          </p:sp>
        </p:grpSp>
        <p:cxnSp>
          <p:nvCxnSpPr>
            <p:cNvPr id="50" name="Gerade Verbindung mit Pfeil 49"/>
            <p:cNvCxnSpPr/>
            <p:nvPr/>
          </p:nvCxnSpPr>
          <p:spPr>
            <a:xfrm flipH="1">
              <a:off x="1666882" y="3602062"/>
              <a:ext cx="584834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pieren 1"/>
          <p:cNvGrpSpPr/>
          <p:nvPr/>
        </p:nvGrpSpPr>
        <p:grpSpPr>
          <a:xfrm>
            <a:off x="1666876" y="740903"/>
            <a:ext cx="5629271" cy="2607947"/>
            <a:chOff x="1666876" y="740903"/>
            <a:chExt cx="5629271" cy="2607947"/>
          </a:xfrm>
        </p:grpSpPr>
        <p:grpSp>
          <p:nvGrpSpPr>
            <p:cNvPr id="16" name="Gruppieren 15"/>
            <p:cNvGrpSpPr/>
            <p:nvPr/>
          </p:nvGrpSpPr>
          <p:grpSpPr>
            <a:xfrm>
              <a:off x="1914526" y="740903"/>
              <a:ext cx="1762124" cy="2331815"/>
              <a:chOff x="-2171699" y="1003228"/>
              <a:chExt cx="1762124" cy="233181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17" name="Rechteck 16"/>
              <p:cNvSpPr/>
              <p:nvPr/>
            </p:nvSpPr>
            <p:spPr>
              <a:xfrm>
                <a:off x="-2171699" y="1003228"/>
                <a:ext cx="1762124" cy="233181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b="1" dirty="0"/>
              </a:p>
            </p:txBody>
          </p:sp>
          <p:sp>
            <p:nvSpPr>
              <p:cNvPr id="19" name="Textfeld 18"/>
              <p:cNvSpPr txBox="1"/>
              <p:nvPr/>
            </p:nvSpPr>
            <p:spPr>
              <a:xfrm>
                <a:off x="-2085975" y="1539684"/>
                <a:ext cx="1609725" cy="116955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400" b="1" dirty="0" smtClean="0"/>
                  <a:t>Kartenliste Nummer 1 zum Kraftstoff-Vertrag 123</a:t>
                </a:r>
                <a:endParaRPr lang="de-DE" sz="1400" b="1" dirty="0"/>
              </a:p>
            </p:txBody>
          </p:sp>
        </p:grpSp>
        <p:grpSp>
          <p:nvGrpSpPr>
            <p:cNvPr id="21" name="Gruppieren 20"/>
            <p:cNvGrpSpPr/>
            <p:nvPr/>
          </p:nvGrpSpPr>
          <p:grpSpPr>
            <a:xfrm>
              <a:off x="3724275" y="744761"/>
              <a:ext cx="1762124" cy="2331815"/>
              <a:chOff x="-2171699" y="1003228"/>
              <a:chExt cx="1762124" cy="233181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22" name="Rechteck 21"/>
              <p:cNvSpPr/>
              <p:nvPr/>
            </p:nvSpPr>
            <p:spPr>
              <a:xfrm>
                <a:off x="-2171699" y="1003228"/>
                <a:ext cx="1762124" cy="233181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b="1" dirty="0"/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>
                <a:off x="-2085975" y="1549209"/>
                <a:ext cx="1609725" cy="116955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400" b="1" dirty="0" smtClean="0"/>
                  <a:t>Kartenliste Nummer 2 zum Kraftstoff-Vertrag 123</a:t>
                </a:r>
                <a:endParaRPr lang="de-DE" sz="1400" b="1" dirty="0"/>
              </a:p>
            </p:txBody>
          </p:sp>
        </p:grpSp>
        <p:grpSp>
          <p:nvGrpSpPr>
            <p:cNvPr id="26" name="Gruppieren 25"/>
            <p:cNvGrpSpPr/>
            <p:nvPr/>
          </p:nvGrpSpPr>
          <p:grpSpPr>
            <a:xfrm>
              <a:off x="5534023" y="744822"/>
              <a:ext cx="1762124" cy="2331815"/>
              <a:chOff x="-2162175" y="1020529"/>
              <a:chExt cx="1762124" cy="233181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27" name="Rechteck 26"/>
              <p:cNvSpPr/>
              <p:nvPr/>
            </p:nvSpPr>
            <p:spPr>
              <a:xfrm>
                <a:off x="-2162175" y="1020529"/>
                <a:ext cx="1762124" cy="233181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b="1" dirty="0"/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-2085975" y="1539684"/>
                <a:ext cx="1609725" cy="116955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400" b="1" dirty="0" smtClean="0"/>
                  <a:t>Kartenliste Nummer n zum Kraftstoff-Vertrag 123</a:t>
                </a:r>
                <a:endParaRPr lang="de-DE" sz="1400" b="1" dirty="0"/>
              </a:p>
            </p:txBody>
          </p:sp>
        </p:grpSp>
        <p:cxnSp>
          <p:nvCxnSpPr>
            <p:cNvPr id="42" name="Gerade Verbindung mit Pfeil 41"/>
            <p:cNvCxnSpPr/>
            <p:nvPr/>
          </p:nvCxnSpPr>
          <p:spPr>
            <a:xfrm flipH="1">
              <a:off x="1666882" y="3348848"/>
              <a:ext cx="3943341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47"/>
            <p:cNvCxnSpPr/>
            <p:nvPr/>
          </p:nvCxnSpPr>
          <p:spPr>
            <a:xfrm flipV="1">
              <a:off x="5600476" y="2883330"/>
              <a:ext cx="390749" cy="46552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mit Pfeil 50"/>
            <p:cNvCxnSpPr/>
            <p:nvPr/>
          </p:nvCxnSpPr>
          <p:spPr>
            <a:xfrm flipH="1">
              <a:off x="1666876" y="3182962"/>
              <a:ext cx="214312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mit Pfeil 51"/>
            <p:cNvCxnSpPr/>
            <p:nvPr/>
          </p:nvCxnSpPr>
          <p:spPr>
            <a:xfrm flipH="1">
              <a:off x="1666882" y="3030562"/>
              <a:ext cx="333368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/>
          </p:nvCxnSpPr>
          <p:spPr>
            <a:xfrm flipV="1">
              <a:off x="3800474" y="2911905"/>
              <a:ext cx="185737" cy="27025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ieren 2"/>
          <p:cNvGrpSpPr/>
          <p:nvPr/>
        </p:nvGrpSpPr>
        <p:grpSpPr>
          <a:xfrm>
            <a:off x="1666877" y="3844121"/>
            <a:ext cx="5629270" cy="2602556"/>
            <a:chOff x="1666877" y="3844121"/>
            <a:chExt cx="5629270" cy="2602556"/>
          </a:xfrm>
        </p:grpSpPr>
        <p:grpSp>
          <p:nvGrpSpPr>
            <p:cNvPr id="29" name="Gruppieren 28"/>
            <p:cNvGrpSpPr/>
            <p:nvPr/>
          </p:nvGrpSpPr>
          <p:grpSpPr>
            <a:xfrm>
              <a:off x="1914526" y="4110943"/>
              <a:ext cx="1762124" cy="2331815"/>
              <a:chOff x="-2171699" y="1003228"/>
              <a:chExt cx="1762124" cy="233181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30" name="Rechteck 29"/>
              <p:cNvSpPr/>
              <p:nvPr/>
            </p:nvSpPr>
            <p:spPr>
              <a:xfrm>
                <a:off x="-2171699" y="1003228"/>
                <a:ext cx="1762124" cy="233181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b="1" dirty="0"/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-2085975" y="1425384"/>
                <a:ext cx="1609725" cy="138499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400" b="1" dirty="0" smtClean="0"/>
                  <a:t>Konditions-vereinbarung</a:t>
                </a:r>
              </a:p>
              <a:p>
                <a:pPr algn="ctr"/>
                <a:r>
                  <a:rPr lang="de-DE" sz="1400" b="1" dirty="0" smtClean="0"/>
                  <a:t>Nummer 1 zum Kraftstoff-Vertrag 123</a:t>
                </a:r>
                <a:endParaRPr lang="de-DE" sz="1400" b="1" dirty="0"/>
              </a:p>
            </p:txBody>
          </p:sp>
        </p:grpSp>
        <p:grpSp>
          <p:nvGrpSpPr>
            <p:cNvPr id="32" name="Gruppieren 31"/>
            <p:cNvGrpSpPr/>
            <p:nvPr/>
          </p:nvGrpSpPr>
          <p:grpSpPr>
            <a:xfrm>
              <a:off x="3724275" y="4114801"/>
              <a:ext cx="1762124" cy="2331815"/>
              <a:chOff x="-2171699" y="1003228"/>
              <a:chExt cx="1762124" cy="233181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33" name="Rechteck 32"/>
              <p:cNvSpPr/>
              <p:nvPr/>
            </p:nvSpPr>
            <p:spPr>
              <a:xfrm>
                <a:off x="-2171699" y="1003228"/>
                <a:ext cx="1762124" cy="233181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b="1" dirty="0"/>
              </a:p>
            </p:txBody>
          </p:sp>
          <p:sp>
            <p:nvSpPr>
              <p:cNvPr id="34" name="Textfeld 33"/>
              <p:cNvSpPr txBox="1"/>
              <p:nvPr/>
            </p:nvSpPr>
            <p:spPr>
              <a:xfrm>
                <a:off x="-2085975" y="1434909"/>
                <a:ext cx="1609725" cy="138499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400" b="1" dirty="0" smtClean="0"/>
                  <a:t>Konditions-vereinbarung Nummer 2 zum Kraftstoff-Vertrag 123</a:t>
                </a:r>
                <a:endParaRPr lang="de-DE" sz="1400" b="1" dirty="0"/>
              </a:p>
            </p:txBody>
          </p:sp>
        </p:grpSp>
        <p:grpSp>
          <p:nvGrpSpPr>
            <p:cNvPr id="35" name="Gruppieren 34"/>
            <p:cNvGrpSpPr/>
            <p:nvPr/>
          </p:nvGrpSpPr>
          <p:grpSpPr>
            <a:xfrm>
              <a:off x="5534023" y="4114862"/>
              <a:ext cx="1762124" cy="2331815"/>
              <a:chOff x="-2162175" y="1020529"/>
              <a:chExt cx="1762124" cy="233181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36" name="Rechteck 35"/>
              <p:cNvSpPr/>
              <p:nvPr/>
            </p:nvSpPr>
            <p:spPr>
              <a:xfrm>
                <a:off x="-2162175" y="1020529"/>
                <a:ext cx="1762124" cy="233181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b="1" dirty="0"/>
              </a:p>
            </p:txBody>
          </p:sp>
          <p:sp>
            <p:nvSpPr>
              <p:cNvPr id="37" name="Textfeld 36"/>
              <p:cNvSpPr txBox="1"/>
              <p:nvPr/>
            </p:nvSpPr>
            <p:spPr>
              <a:xfrm>
                <a:off x="-2085975" y="1444434"/>
                <a:ext cx="1609725" cy="138499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400" b="1" dirty="0" smtClean="0"/>
                  <a:t>Konditions-vereinbarung Nummer n zum Kraftstoff-Vertrag 123</a:t>
                </a:r>
                <a:endParaRPr lang="de-DE" sz="1400" b="1" dirty="0"/>
              </a:p>
            </p:txBody>
          </p:sp>
        </p:grpSp>
        <p:cxnSp>
          <p:nvCxnSpPr>
            <p:cNvPr id="13" name="Gerade Verbindung mit Pfeil 12"/>
            <p:cNvCxnSpPr/>
            <p:nvPr/>
          </p:nvCxnSpPr>
          <p:spPr>
            <a:xfrm flipH="1">
              <a:off x="1666877" y="4173562"/>
              <a:ext cx="33337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mit Pfeil 40"/>
            <p:cNvCxnSpPr/>
            <p:nvPr/>
          </p:nvCxnSpPr>
          <p:spPr>
            <a:xfrm flipH="1">
              <a:off x="1666877" y="4011637"/>
              <a:ext cx="214312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/>
          </p:nvCxnSpPr>
          <p:spPr>
            <a:xfrm>
              <a:off x="3800474" y="4010390"/>
              <a:ext cx="152401" cy="2706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>
            <a:xfrm>
              <a:off x="5600476" y="3844121"/>
              <a:ext cx="242887" cy="4655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mit Pfeil 67"/>
            <p:cNvCxnSpPr/>
            <p:nvPr/>
          </p:nvCxnSpPr>
          <p:spPr>
            <a:xfrm flipH="1">
              <a:off x="1666882" y="3844121"/>
              <a:ext cx="3943341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uppieren 42"/>
          <p:cNvGrpSpPr/>
          <p:nvPr/>
        </p:nvGrpSpPr>
        <p:grpSpPr>
          <a:xfrm>
            <a:off x="1666882" y="3627977"/>
            <a:ext cx="7443780" cy="2331824"/>
            <a:chOff x="1666882" y="3542252"/>
            <a:chExt cx="7443780" cy="2331824"/>
          </a:xfrm>
        </p:grpSpPr>
        <p:grpSp>
          <p:nvGrpSpPr>
            <p:cNvPr id="44" name="Gruppieren 43"/>
            <p:cNvGrpSpPr/>
            <p:nvPr/>
          </p:nvGrpSpPr>
          <p:grpSpPr>
            <a:xfrm>
              <a:off x="7348537" y="3542252"/>
              <a:ext cx="1762125" cy="2331824"/>
              <a:chOff x="419100" y="3281576"/>
              <a:chExt cx="3533775" cy="5067306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46" name="Rechteck 45"/>
              <p:cNvSpPr/>
              <p:nvPr/>
            </p:nvSpPr>
            <p:spPr>
              <a:xfrm>
                <a:off x="419100" y="3281576"/>
                <a:ext cx="3533775" cy="506730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b="1" dirty="0"/>
              </a:p>
            </p:txBody>
          </p:sp>
          <p:sp>
            <p:nvSpPr>
              <p:cNvPr id="47" name="Textfeld 46"/>
              <p:cNvSpPr txBox="1"/>
              <p:nvPr/>
            </p:nvSpPr>
            <p:spPr>
              <a:xfrm>
                <a:off x="561975" y="5019869"/>
                <a:ext cx="3257550" cy="1270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b="1" dirty="0" smtClean="0"/>
                  <a:t>SEPA Mandat</a:t>
                </a:r>
                <a:endParaRPr lang="de-DE" sz="1600" b="1" dirty="0"/>
              </a:p>
            </p:txBody>
          </p:sp>
        </p:grpSp>
        <p:cxnSp>
          <p:nvCxnSpPr>
            <p:cNvPr id="45" name="Gerade Verbindung mit Pfeil 44"/>
            <p:cNvCxnSpPr/>
            <p:nvPr/>
          </p:nvCxnSpPr>
          <p:spPr>
            <a:xfrm flipH="1">
              <a:off x="1666882" y="3602062"/>
              <a:ext cx="584834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760451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Kartenvertrag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0" y="1171575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dirty="0" smtClean="0">
                <a:solidFill>
                  <a:srgbClr val="FF0000"/>
                </a:solidFill>
              </a:rPr>
              <a:t>10-Minuten</a:t>
            </a:r>
          </a:p>
          <a:p>
            <a:pPr algn="ctr"/>
            <a:r>
              <a:rPr lang="de-DE" sz="6000" dirty="0" smtClean="0"/>
              <a:t>Diskussionsrunde</a:t>
            </a:r>
          </a:p>
        </p:txBody>
      </p:sp>
      <p:sp>
        <p:nvSpPr>
          <p:cNvPr id="9" name="Ellipse 8"/>
          <p:cNvSpPr/>
          <p:nvPr/>
        </p:nvSpPr>
        <p:spPr>
          <a:xfrm>
            <a:off x="3100388" y="3234392"/>
            <a:ext cx="2943225" cy="2842558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/>
          <p:cNvSpPr/>
          <p:nvPr/>
        </p:nvSpPr>
        <p:spPr>
          <a:xfrm>
            <a:off x="3100388" y="3234392"/>
            <a:ext cx="2943225" cy="28425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74314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6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ea typeface="Verdana" pitchFamily="34" charset="0"/>
                <a:cs typeface="Arial" panose="020B0604020202020204" pitchFamily="34" charset="0"/>
              </a:rPr>
              <a:t>Kundenstammblatt</a:t>
            </a:r>
            <a:endParaRPr lang="de-DE" b="1" dirty="0"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04850" y="1133475"/>
            <a:ext cx="7038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Für wen?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Chef/Abteilungsleitung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Außendienst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Telefonverkäufer?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04850" y="2556391"/>
            <a:ext cx="78009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Inhalt?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Kundenadresse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Kunde seit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Umsatz aktuell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Umsatz Vorjahr(e?)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Mengen je Sorte aktuell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Mengen je Sorte Vorjahr(e?)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Anzahl Karten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Kartenliste?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Konditionen?</a:t>
            </a:r>
          </a:p>
        </p:txBody>
      </p:sp>
    </p:spTree>
    <p:extLst>
      <p:ext uri="{BB962C8B-B14F-4D97-AF65-F5344CB8AC3E}">
        <p14:creationId xmlns:p14="http://schemas.microsoft.com/office/powerpoint/2010/main" val="27081281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Kundenstammblatt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0" y="1171575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dirty="0" smtClean="0">
                <a:solidFill>
                  <a:srgbClr val="FF0000"/>
                </a:solidFill>
              </a:rPr>
              <a:t>10-Minuten</a:t>
            </a:r>
          </a:p>
          <a:p>
            <a:pPr algn="ctr"/>
            <a:r>
              <a:rPr lang="de-DE" sz="6000" dirty="0" smtClean="0"/>
              <a:t>Diskussionsrunde</a:t>
            </a:r>
          </a:p>
        </p:txBody>
      </p:sp>
      <p:sp>
        <p:nvSpPr>
          <p:cNvPr id="9" name="Ellipse 8"/>
          <p:cNvSpPr/>
          <p:nvPr/>
        </p:nvSpPr>
        <p:spPr>
          <a:xfrm>
            <a:off x="3100388" y="3234392"/>
            <a:ext cx="2943225" cy="2842558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/>
          <p:cNvSpPr/>
          <p:nvPr/>
        </p:nvSpPr>
        <p:spPr>
          <a:xfrm>
            <a:off x="3100388" y="3234392"/>
            <a:ext cx="2943225" cy="28425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29824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6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Wegfahrer und andere Besonderheiten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07504" y="956012"/>
            <a:ext cx="2476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Besonderheiten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Wegfahrer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Diebstahl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Karte vergessen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Eichamt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Inbetriebnahme</a:t>
            </a:r>
          </a:p>
          <a:p>
            <a:pPr marL="285750" indent="-285750">
              <a:buFontTx/>
              <a:buChar char="-"/>
            </a:pPr>
            <a:r>
              <a:rPr lang="de-DE" dirty="0" err="1"/>
              <a:t>u</a:t>
            </a:r>
            <a:r>
              <a:rPr lang="de-DE" dirty="0" err="1" smtClean="0"/>
              <a:t>.v.m</a:t>
            </a:r>
            <a:endParaRPr lang="de-DE" dirty="0" smtClean="0"/>
          </a:p>
        </p:txBody>
      </p:sp>
      <p:grpSp>
        <p:nvGrpSpPr>
          <p:cNvPr id="9240" name="Gruppieren 9239"/>
          <p:cNvGrpSpPr/>
          <p:nvPr/>
        </p:nvGrpSpPr>
        <p:grpSpPr>
          <a:xfrm>
            <a:off x="3265040" y="898862"/>
            <a:ext cx="5843588" cy="2124075"/>
            <a:chOff x="3265040" y="898862"/>
            <a:chExt cx="5843588" cy="2124075"/>
          </a:xfrm>
        </p:grpSpPr>
        <p:sp>
          <p:nvSpPr>
            <p:cNvPr id="5" name="Zylinder 4"/>
            <p:cNvSpPr/>
            <p:nvPr/>
          </p:nvSpPr>
          <p:spPr>
            <a:xfrm>
              <a:off x="3269803" y="898862"/>
              <a:ext cx="1590675" cy="2124075"/>
            </a:xfrm>
            <a:prstGeom prst="ca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" name="Gerade Verbindung mit Pfeil 12"/>
            <p:cNvCxnSpPr/>
            <p:nvPr/>
          </p:nvCxnSpPr>
          <p:spPr>
            <a:xfrm>
              <a:off x="4857750" y="1971675"/>
              <a:ext cx="14097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feld 11"/>
            <p:cNvSpPr txBox="1"/>
            <p:nvPr/>
          </p:nvSpPr>
          <p:spPr>
            <a:xfrm>
              <a:off x="3265040" y="1584662"/>
              <a:ext cx="1592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smtClean="0"/>
                <a:t>Schnittstelle mit</a:t>
              </a:r>
            </a:p>
            <a:p>
              <a:pPr algn="ctr"/>
              <a:r>
                <a:rPr lang="de-DE" sz="1600" dirty="0" smtClean="0"/>
                <a:t>Tankdaten</a:t>
              </a:r>
              <a:endParaRPr lang="de-DE" sz="16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6465440" y="1517987"/>
              <a:ext cx="2643188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b="1" i="1" dirty="0" smtClean="0">
                  <a:solidFill>
                    <a:srgbClr val="FF0000"/>
                  </a:solidFill>
                </a:rPr>
                <a:t>X</a:t>
              </a:r>
              <a:r>
                <a:rPr lang="de-DE" sz="2800" b="1" i="1" dirty="0" smtClean="0"/>
                <a:t>-tanken</a:t>
              </a:r>
            </a:p>
            <a:p>
              <a:r>
                <a:rPr lang="de-DE" b="1" dirty="0" smtClean="0"/>
                <a:t>         International</a:t>
              </a:r>
              <a:endParaRPr lang="de-DE" b="1" dirty="0"/>
            </a:p>
          </p:txBody>
        </p:sp>
      </p:grpSp>
      <p:grpSp>
        <p:nvGrpSpPr>
          <p:cNvPr id="9245" name="Gruppieren 9244"/>
          <p:cNvGrpSpPr/>
          <p:nvPr/>
        </p:nvGrpSpPr>
        <p:grpSpPr>
          <a:xfrm>
            <a:off x="2688778" y="904696"/>
            <a:ext cx="6181282" cy="2082641"/>
            <a:chOff x="2688778" y="904696"/>
            <a:chExt cx="6181282" cy="2082641"/>
          </a:xfrm>
        </p:grpSpPr>
        <p:grpSp>
          <p:nvGrpSpPr>
            <p:cNvPr id="9241" name="Gruppieren 9240"/>
            <p:cNvGrpSpPr/>
            <p:nvPr/>
          </p:nvGrpSpPr>
          <p:grpSpPr>
            <a:xfrm>
              <a:off x="2688778" y="956012"/>
              <a:ext cx="576262" cy="2031325"/>
              <a:chOff x="2688778" y="956012"/>
              <a:chExt cx="576262" cy="2031325"/>
            </a:xfrm>
          </p:grpSpPr>
          <p:sp>
            <p:nvSpPr>
              <p:cNvPr id="4" name="Geschweifte Klammer rechts 3"/>
              <p:cNvSpPr/>
              <p:nvPr/>
            </p:nvSpPr>
            <p:spPr>
              <a:xfrm>
                <a:off x="2688778" y="956012"/>
                <a:ext cx="219075" cy="2031325"/>
              </a:xfrm>
              <a:prstGeom prst="rightBrac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1" name="Gerade Verbindung mit Pfeil 10"/>
              <p:cNvCxnSpPr/>
              <p:nvPr/>
            </p:nvCxnSpPr>
            <p:spPr>
              <a:xfrm flipV="1">
                <a:off x="2993578" y="1971675"/>
                <a:ext cx="271462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Gerade Verbindung mit Pfeil 26"/>
            <p:cNvCxnSpPr/>
            <p:nvPr/>
          </p:nvCxnSpPr>
          <p:spPr>
            <a:xfrm>
              <a:off x="4860478" y="1794212"/>
              <a:ext cx="140697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42" name="Gruppieren 9241"/>
            <p:cNvGrpSpPr/>
            <p:nvPr/>
          </p:nvGrpSpPr>
          <p:grpSpPr>
            <a:xfrm>
              <a:off x="6267450" y="904696"/>
              <a:ext cx="2602610" cy="984765"/>
              <a:chOff x="6267450" y="904696"/>
              <a:chExt cx="2602610" cy="984765"/>
            </a:xfrm>
          </p:grpSpPr>
          <p:sp>
            <p:nvSpPr>
              <p:cNvPr id="28" name="Ellipse 27"/>
              <p:cNvSpPr/>
              <p:nvPr/>
            </p:nvSpPr>
            <p:spPr>
              <a:xfrm>
                <a:off x="6267450" y="1698962"/>
                <a:ext cx="209550" cy="19049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0" name="Gerade Verbindung mit Pfeil 29"/>
              <p:cNvCxnSpPr>
                <a:stCxn id="28" idx="3"/>
              </p:cNvCxnSpPr>
              <p:nvPr/>
            </p:nvCxnSpPr>
            <p:spPr>
              <a:xfrm flipV="1">
                <a:off x="6298138" y="1209676"/>
                <a:ext cx="626537" cy="651887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17" name="Textfeld 9216"/>
              <p:cNvSpPr txBox="1"/>
              <p:nvPr/>
            </p:nvSpPr>
            <p:spPr>
              <a:xfrm>
                <a:off x="6762307" y="904696"/>
                <a:ext cx="21077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FF0000"/>
                    </a:solidFill>
                  </a:rPr>
                  <a:t>Handarbeit!</a:t>
                </a:r>
                <a:endParaRPr lang="de-DE" b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9230" name="Gruppieren 9229"/>
          <p:cNvGrpSpPr/>
          <p:nvPr/>
        </p:nvGrpSpPr>
        <p:grpSpPr>
          <a:xfrm>
            <a:off x="619125" y="4468981"/>
            <a:ext cx="714375" cy="1807994"/>
            <a:chOff x="619125" y="4468981"/>
            <a:chExt cx="714375" cy="1807994"/>
          </a:xfrm>
        </p:grpSpPr>
        <p:grpSp>
          <p:nvGrpSpPr>
            <p:cNvPr id="23" name="Gruppieren 22"/>
            <p:cNvGrpSpPr/>
            <p:nvPr/>
          </p:nvGrpSpPr>
          <p:grpSpPr>
            <a:xfrm>
              <a:off x="619125" y="4619625"/>
              <a:ext cx="714375" cy="1657350"/>
              <a:chOff x="1028700" y="3419475"/>
              <a:chExt cx="714375" cy="1657350"/>
            </a:xfrm>
          </p:grpSpPr>
          <p:cxnSp>
            <p:nvCxnSpPr>
              <p:cNvPr id="7" name="Gerade Verbindung 6"/>
              <p:cNvCxnSpPr/>
              <p:nvPr/>
            </p:nvCxnSpPr>
            <p:spPr>
              <a:xfrm flipH="1">
                <a:off x="1433513" y="3924298"/>
                <a:ext cx="5954" cy="806113"/>
              </a:xfrm>
              <a:prstGeom prst="line">
                <a:avLst/>
              </a:prstGeom>
              <a:ln w="762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Gerade Verbindung 9"/>
              <p:cNvCxnSpPr/>
              <p:nvPr/>
            </p:nvCxnSpPr>
            <p:spPr>
              <a:xfrm flipV="1">
                <a:off x="1028700" y="3924298"/>
                <a:ext cx="404813" cy="352427"/>
              </a:xfrm>
              <a:prstGeom prst="line">
                <a:avLst/>
              </a:prstGeom>
              <a:ln w="762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flipH="1" flipV="1">
                <a:off x="1433513" y="3924298"/>
                <a:ext cx="309562" cy="352427"/>
              </a:xfrm>
              <a:prstGeom prst="line">
                <a:avLst/>
              </a:prstGeom>
              <a:ln w="762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17"/>
              <p:cNvCxnSpPr/>
              <p:nvPr/>
            </p:nvCxnSpPr>
            <p:spPr>
              <a:xfrm flipV="1">
                <a:off x="1028700" y="4733925"/>
                <a:ext cx="404813" cy="342900"/>
              </a:xfrm>
              <a:prstGeom prst="line">
                <a:avLst/>
              </a:prstGeom>
              <a:ln w="762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19"/>
              <p:cNvCxnSpPr/>
              <p:nvPr/>
            </p:nvCxnSpPr>
            <p:spPr>
              <a:xfrm flipH="1" flipV="1">
                <a:off x="1433513" y="4733925"/>
                <a:ext cx="309562" cy="342900"/>
              </a:xfrm>
              <a:prstGeom prst="line">
                <a:avLst/>
              </a:prstGeom>
              <a:ln w="762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Smiley 20"/>
              <p:cNvSpPr/>
              <p:nvPr/>
            </p:nvSpPr>
            <p:spPr>
              <a:xfrm>
                <a:off x="1202531" y="3419475"/>
                <a:ext cx="511969" cy="485772"/>
              </a:xfrm>
              <a:prstGeom prst="smileyFac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9221" name="Akkord 9220"/>
            <p:cNvSpPr/>
            <p:nvPr/>
          </p:nvSpPr>
          <p:spPr>
            <a:xfrm>
              <a:off x="792956" y="4492286"/>
              <a:ext cx="489395" cy="476250"/>
            </a:xfrm>
            <a:prstGeom prst="chord">
              <a:avLst>
                <a:gd name="adj1" fmla="val 11109432"/>
                <a:gd name="adj2" fmla="val 21172498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22" name="Textfeld 9221"/>
            <p:cNvSpPr txBox="1"/>
            <p:nvPr/>
          </p:nvSpPr>
          <p:spPr>
            <a:xfrm>
              <a:off x="877492" y="4468981"/>
              <a:ext cx="4000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T</a:t>
              </a:r>
              <a:endParaRPr lang="de-DE" sz="1400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0" name="Akkord 39"/>
            <p:cNvSpPr/>
            <p:nvPr/>
          </p:nvSpPr>
          <p:spPr>
            <a:xfrm>
              <a:off x="619125" y="4638674"/>
              <a:ext cx="595314" cy="91737"/>
            </a:xfrm>
            <a:prstGeom prst="chord">
              <a:avLst>
                <a:gd name="adj1" fmla="val 21524223"/>
                <a:gd name="adj2" fmla="val 17438779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231" name="Gruppieren 9230"/>
          <p:cNvGrpSpPr/>
          <p:nvPr/>
        </p:nvGrpSpPr>
        <p:grpSpPr>
          <a:xfrm>
            <a:off x="1286833" y="3288341"/>
            <a:ext cx="3073846" cy="1429794"/>
            <a:chOff x="1286833" y="3288341"/>
            <a:chExt cx="3073846" cy="1429794"/>
          </a:xfrm>
        </p:grpSpPr>
        <p:sp>
          <p:nvSpPr>
            <p:cNvPr id="26" name="Ellipse 25"/>
            <p:cNvSpPr/>
            <p:nvPr/>
          </p:nvSpPr>
          <p:spPr>
            <a:xfrm>
              <a:off x="1304925" y="4559214"/>
              <a:ext cx="235619" cy="15892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Wolke 28"/>
            <p:cNvSpPr/>
            <p:nvPr/>
          </p:nvSpPr>
          <p:spPr>
            <a:xfrm>
              <a:off x="1571626" y="4223087"/>
              <a:ext cx="707578" cy="396538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Ellipse 32"/>
            <p:cNvSpPr/>
            <p:nvPr/>
          </p:nvSpPr>
          <p:spPr>
            <a:xfrm>
              <a:off x="1809750" y="4327862"/>
              <a:ext cx="209550" cy="19049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218" name="Gerade Verbindung mit Pfeil 9217"/>
            <p:cNvCxnSpPr>
              <a:stCxn id="33" idx="7"/>
            </p:cNvCxnSpPr>
            <p:nvPr/>
          </p:nvCxnSpPr>
          <p:spPr>
            <a:xfrm flipV="1">
              <a:off x="1988612" y="3907231"/>
              <a:ext cx="297696" cy="448529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3" name="Textfeld 9222"/>
            <p:cNvSpPr txBox="1"/>
            <p:nvPr/>
          </p:nvSpPr>
          <p:spPr>
            <a:xfrm>
              <a:off x="1286833" y="3288341"/>
              <a:ext cx="30738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B050"/>
                  </a:solidFill>
                </a:rPr>
                <a:t>Informationen zu den Besonderheiten</a:t>
              </a:r>
              <a:endParaRPr lang="de-DE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9243" name="Gruppieren 9242"/>
          <p:cNvGrpSpPr/>
          <p:nvPr/>
        </p:nvGrpSpPr>
        <p:grpSpPr>
          <a:xfrm>
            <a:off x="1451309" y="4256423"/>
            <a:ext cx="7288445" cy="2088475"/>
            <a:chOff x="1451309" y="4256423"/>
            <a:chExt cx="7288445" cy="2088475"/>
          </a:xfrm>
        </p:grpSpPr>
        <p:grpSp>
          <p:nvGrpSpPr>
            <p:cNvPr id="9228" name="Gruppieren 9227"/>
            <p:cNvGrpSpPr/>
            <p:nvPr/>
          </p:nvGrpSpPr>
          <p:grpSpPr>
            <a:xfrm>
              <a:off x="7158161" y="4256423"/>
              <a:ext cx="1581593" cy="2088475"/>
              <a:chOff x="7158161" y="4256423"/>
              <a:chExt cx="1581593" cy="2088475"/>
            </a:xfrm>
            <a:solidFill>
              <a:srgbClr val="92D050"/>
            </a:solidFill>
          </p:grpSpPr>
          <p:sp>
            <p:nvSpPr>
              <p:cNvPr id="24" name="Zylinder 23"/>
              <p:cNvSpPr/>
              <p:nvPr/>
            </p:nvSpPr>
            <p:spPr>
              <a:xfrm>
                <a:off x="7158161" y="4256423"/>
                <a:ext cx="1581593" cy="2088475"/>
              </a:xfrm>
              <a:prstGeom prst="ca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" name="Textfeld 24"/>
              <p:cNvSpPr txBox="1"/>
              <p:nvPr/>
            </p:nvSpPr>
            <p:spPr>
              <a:xfrm>
                <a:off x="7239001" y="5124450"/>
                <a:ext cx="1428750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 err="1" smtClean="0"/>
                  <a:t>Besonder-heiten</a:t>
                </a:r>
                <a:endParaRPr lang="de-DE" sz="1600" dirty="0"/>
              </a:p>
            </p:txBody>
          </p:sp>
        </p:grpSp>
        <p:grpSp>
          <p:nvGrpSpPr>
            <p:cNvPr id="9229" name="Gruppieren 9228"/>
            <p:cNvGrpSpPr/>
            <p:nvPr/>
          </p:nvGrpSpPr>
          <p:grpSpPr>
            <a:xfrm>
              <a:off x="3481734" y="4662471"/>
              <a:ext cx="2378522" cy="1538319"/>
              <a:chOff x="3510309" y="4524375"/>
              <a:chExt cx="2359472" cy="1790700"/>
            </a:xfrm>
          </p:grpSpPr>
          <p:sp>
            <p:nvSpPr>
              <p:cNvPr id="9220" name="Rechteck 9219"/>
              <p:cNvSpPr/>
              <p:nvPr/>
            </p:nvSpPr>
            <p:spPr>
              <a:xfrm>
                <a:off x="3510309" y="4524375"/>
                <a:ext cx="2359472" cy="17907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3629025" y="4561507"/>
                <a:ext cx="2095500" cy="1719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 smtClean="0"/>
                  <a:t>Erfassung der Besonderheiten in einem </a:t>
                </a:r>
                <a:r>
                  <a:rPr lang="de-DE" dirty="0" smtClean="0"/>
                  <a:t>Programm</a:t>
                </a:r>
              </a:p>
              <a:p>
                <a:pPr algn="ctr"/>
                <a:r>
                  <a:rPr lang="de-DE" dirty="0" smtClean="0"/>
                  <a:t>(Eingabeform?)</a:t>
                </a:r>
                <a:endParaRPr lang="de-DE" dirty="0"/>
              </a:p>
            </p:txBody>
          </p:sp>
        </p:grpSp>
        <p:cxnSp>
          <p:nvCxnSpPr>
            <p:cNvPr id="9225" name="Gerade Verbindung mit Pfeil 9224"/>
            <p:cNvCxnSpPr/>
            <p:nvPr/>
          </p:nvCxnSpPr>
          <p:spPr>
            <a:xfrm>
              <a:off x="1451309" y="5438864"/>
              <a:ext cx="2012171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mit Pfeil 43"/>
            <p:cNvCxnSpPr/>
            <p:nvPr/>
          </p:nvCxnSpPr>
          <p:spPr>
            <a:xfrm>
              <a:off x="5888831" y="5438775"/>
              <a:ext cx="1251299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44" name="Gruppieren 9243"/>
          <p:cNvGrpSpPr/>
          <p:nvPr/>
        </p:nvGrpSpPr>
        <p:grpSpPr>
          <a:xfrm>
            <a:off x="5522244" y="1698962"/>
            <a:ext cx="2378522" cy="3077798"/>
            <a:chOff x="5522244" y="1698962"/>
            <a:chExt cx="2378522" cy="3077798"/>
          </a:xfrm>
        </p:grpSpPr>
        <p:cxnSp>
          <p:nvCxnSpPr>
            <p:cNvPr id="9235" name="Gerade Verbindung mit Pfeil 9234"/>
            <p:cNvCxnSpPr>
              <a:endCxn id="28" idx="4"/>
            </p:cNvCxnSpPr>
            <p:nvPr/>
          </p:nvCxnSpPr>
          <p:spPr>
            <a:xfrm flipH="1" flipV="1">
              <a:off x="6372225" y="1889461"/>
              <a:ext cx="767905" cy="2887299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uppieren 51"/>
            <p:cNvGrpSpPr/>
            <p:nvPr/>
          </p:nvGrpSpPr>
          <p:grpSpPr>
            <a:xfrm>
              <a:off x="5522244" y="2513090"/>
              <a:ext cx="2378522" cy="1538319"/>
              <a:chOff x="3510309" y="4524375"/>
              <a:chExt cx="2359472" cy="1790700"/>
            </a:xfrm>
          </p:grpSpPr>
          <p:sp>
            <p:nvSpPr>
              <p:cNvPr id="53" name="Rechteck 52"/>
              <p:cNvSpPr/>
              <p:nvPr/>
            </p:nvSpPr>
            <p:spPr>
              <a:xfrm>
                <a:off x="3510309" y="4524375"/>
                <a:ext cx="2359472" cy="17907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3629025" y="4572595"/>
                <a:ext cx="2095500" cy="1719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 smtClean="0"/>
                  <a:t>Vorschlag zur Übernahme der Besonderheiten beim Bearbeiten der Tankdaten</a:t>
                </a:r>
                <a:endParaRPr lang="de-DE" dirty="0"/>
              </a:p>
            </p:txBody>
          </p:sp>
        </p:grpSp>
        <p:sp>
          <p:nvSpPr>
            <p:cNvPr id="60" name="Ellipse 59"/>
            <p:cNvSpPr/>
            <p:nvPr/>
          </p:nvSpPr>
          <p:spPr>
            <a:xfrm>
              <a:off x="6267450" y="1698962"/>
              <a:ext cx="209550" cy="19049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70297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0" y="1171575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dirty="0" smtClean="0">
                <a:solidFill>
                  <a:srgbClr val="FF0000"/>
                </a:solidFill>
              </a:rPr>
              <a:t>10-Minuten</a:t>
            </a:r>
          </a:p>
          <a:p>
            <a:pPr algn="ctr"/>
            <a:r>
              <a:rPr lang="de-DE" sz="6000" dirty="0" smtClean="0"/>
              <a:t>Diskussionsrunde</a:t>
            </a:r>
          </a:p>
        </p:txBody>
      </p:sp>
      <p:sp>
        <p:nvSpPr>
          <p:cNvPr id="9" name="Ellipse 8"/>
          <p:cNvSpPr/>
          <p:nvPr/>
        </p:nvSpPr>
        <p:spPr>
          <a:xfrm>
            <a:off x="3100388" y="3234392"/>
            <a:ext cx="2943225" cy="2842558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/>
          <p:cNvSpPr/>
          <p:nvPr/>
        </p:nvSpPr>
        <p:spPr>
          <a:xfrm>
            <a:off x="3100388" y="3234392"/>
            <a:ext cx="2943225" cy="28425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Wegfahrer und andere Besonderheiten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29824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6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9" grpId="0" animBg="1"/>
    </p:bld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Bildschirmpräsentation (4:3)</PresentationFormat>
  <Paragraphs>225</Paragraphs>
  <Slides>12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Roland Arends</cp:lastModifiedBy>
  <cp:revision>335</cp:revision>
  <dcterms:created xsi:type="dcterms:W3CDTF">2012-03-05T09:08:08Z</dcterms:created>
  <dcterms:modified xsi:type="dcterms:W3CDTF">2015-03-13T07:43:12Z</dcterms:modified>
</cp:coreProperties>
</file>