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2"/>
  </p:notesMasterIdLst>
  <p:sldIdLst>
    <p:sldId id="262" r:id="rId4"/>
    <p:sldId id="352" r:id="rId5"/>
    <p:sldId id="354" r:id="rId6"/>
    <p:sldId id="355" r:id="rId7"/>
    <p:sldId id="356" r:id="rId8"/>
    <p:sldId id="357" r:id="rId9"/>
    <p:sldId id="358" r:id="rId10"/>
    <p:sldId id="367" r:id="rId11"/>
    <p:sldId id="359" r:id="rId12"/>
    <p:sldId id="360" r:id="rId13"/>
    <p:sldId id="361" r:id="rId14"/>
    <p:sldId id="362" r:id="rId15"/>
    <p:sldId id="363" r:id="rId16"/>
    <p:sldId id="364" r:id="rId17"/>
    <p:sldId id="365" r:id="rId18"/>
    <p:sldId id="366" r:id="rId19"/>
    <p:sldId id="353" r:id="rId20"/>
    <p:sldId id="351" r:id="rId21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81" autoAdjust="0"/>
    <p:restoredTop sz="95018" autoAdjust="0"/>
  </p:normalViewPr>
  <p:slideViewPr>
    <p:cSldViewPr snapToGrid="0">
      <p:cViewPr>
        <p:scale>
          <a:sx n="100" d="100"/>
          <a:sy n="100" d="100"/>
        </p:scale>
        <p:origin x="-1224" y="-2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86" d="100"/>
        <a:sy n="186" d="100"/>
      </p:scale>
      <p:origin x="0" y="0"/>
    </p:cViewPr>
  </p:sorterViewPr>
  <p:notesViewPr>
    <p:cSldViewPr snapToGrid="0">
      <p:cViewPr varScale="1">
        <p:scale>
          <a:sx n="139" d="100"/>
          <a:sy n="139" d="100"/>
        </p:scale>
        <p:origin x="-108" y="-57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9CFC23-F7CE-424D-9E73-74E975F1C8BD}" type="datetimeFigureOut">
              <a:rPr lang="de-DE" smtClean="0"/>
              <a:t>18.04.2016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3AEC8-EAB1-48AE-A4C0-612A2AB50D8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9248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3AEC8-EAB1-48AE-A4C0-612A2AB50D89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4550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44F3-5A04-42D2-9F0F-AA52D033BEDA}" type="datetimeFigureOut">
              <a:rPr lang="de-DE" smtClean="0"/>
              <a:t>18.04.2016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90ADC-1525-4218-A9C7-D6D89874FAD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1128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44F3-5A04-42D2-9F0F-AA52D033BEDA}" type="datetimeFigureOut">
              <a:rPr lang="de-DE" smtClean="0"/>
              <a:t>18.04.2016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90ADC-1525-4218-A9C7-D6D89874FAD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9449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44F3-5A04-42D2-9F0F-AA52D033BEDA}" type="datetimeFigureOut">
              <a:rPr lang="de-DE" smtClean="0"/>
              <a:t>18.04.2016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90ADC-1525-4218-A9C7-D6D89874FAD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86026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44F3-5A04-42D2-9F0F-AA52D033BEDA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18.04.2016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90ADC-1525-4218-A9C7-D6D89874FADE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6585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44F3-5A04-42D2-9F0F-AA52D033BEDA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18.04.2016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90ADC-1525-4218-A9C7-D6D89874FADE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9535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44F3-5A04-42D2-9F0F-AA52D033BEDA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18.04.2016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90ADC-1525-4218-A9C7-D6D89874FADE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8336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44F3-5A04-42D2-9F0F-AA52D033BEDA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18.04.2016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90ADC-1525-4218-A9C7-D6D89874FADE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7153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44F3-5A04-42D2-9F0F-AA52D033BEDA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18.04.2016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90ADC-1525-4218-A9C7-D6D89874FADE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902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44F3-5A04-42D2-9F0F-AA52D033BEDA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18.04.2016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90ADC-1525-4218-A9C7-D6D89874FADE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176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44F3-5A04-42D2-9F0F-AA52D033BEDA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18.04.2016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90ADC-1525-4218-A9C7-D6D89874FADE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1555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44F3-5A04-42D2-9F0F-AA52D033BEDA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18.04.2016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90ADC-1525-4218-A9C7-D6D89874FADE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181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8369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44F3-5A04-42D2-9F0F-AA52D033BEDA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18.04.2016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90ADC-1525-4218-A9C7-D6D89874FADE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2770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44F3-5A04-42D2-9F0F-AA52D033BEDA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18.04.2016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90ADC-1525-4218-A9C7-D6D89874FADE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980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44F3-5A04-42D2-9F0F-AA52D033BEDA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18.04.2016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90ADC-1525-4218-A9C7-D6D89874FADE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6561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44F3-5A04-42D2-9F0F-AA52D033BEDA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18.04.2016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90ADC-1525-4218-A9C7-D6D89874FADE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1994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44F3-5A04-42D2-9F0F-AA52D033BEDA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18.04.2016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90ADC-1525-4218-A9C7-D6D89874FADE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3879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44F3-5A04-42D2-9F0F-AA52D033BEDA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18.04.2016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90ADC-1525-4218-A9C7-D6D89874FADE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7587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44F3-5A04-42D2-9F0F-AA52D033BEDA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18.04.2016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90ADC-1525-4218-A9C7-D6D89874FADE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9380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44F3-5A04-42D2-9F0F-AA52D033BEDA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18.04.2016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90ADC-1525-4218-A9C7-D6D89874FADE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8531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44F3-5A04-42D2-9F0F-AA52D033BEDA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18.04.2016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90ADC-1525-4218-A9C7-D6D89874FADE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4579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44F3-5A04-42D2-9F0F-AA52D033BEDA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18.04.2016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90ADC-1525-4218-A9C7-D6D89874FADE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103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44F3-5A04-42D2-9F0F-AA52D033BEDA}" type="datetimeFigureOut">
              <a:rPr lang="de-DE" smtClean="0"/>
              <a:t>18.04.2016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90ADC-1525-4218-A9C7-D6D89874FAD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0924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44F3-5A04-42D2-9F0F-AA52D033BEDA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18.04.2016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90ADC-1525-4218-A9C7-D6D89874FADE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3719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44F3-5A04-42D2-9F0F-AA52D033BEDA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18.04.2016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90ADC-1525-4218-A9C7-D6D89874FADE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8305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44F3-5A04-42D2-9F0F-AA52D033BEDA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18.04.2016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90ADC-1525-4218-A9C7-D6D89874FADE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0434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44F3-5A04-42D2-9F0F-AA52D033BEDA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18.04.2016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90ADC-1525-4218-A9C7-D6D89874FADE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59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44F3-5A04-42D2-9F0F-AA52D033BEDA}" type="datetimeFigureOut">
              <a:rPr lang="de-DE" smtClean="0"/>
              <a:t>18.04.2016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90ADC-1525-4218-A9C7-D6D89874FAD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0609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44F3-5A04-42D2-9F0F-AA52D033BEDA}" type="datetimeFigureOut">
              <a:rPr lang="de-DE" smtClean="0"/>
              <a:t>18.04.2016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90ADC-1525-4218-A9C7-D6D89874FAD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7847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44F3-5A04-42D2-9F0F-AA52D033BEDA}" type="datetimeFigureOut">
              <a:rPr lang="de-DE" smtClean="0"/>
              <a:t>18.04.2016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90ADC-1525-4218-A9C7-D6D89874FAD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8194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44F3-5A04-42D2-9F0F-AA52D033BEDA}" type="datetimeFigureOut">
              <a:rPr lang="de-DE" smtClean="0"/>
              <a:t>18.04.2016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90ADC-1525-4218-A9C7-D6D89874FAD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6320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44F3-5A04-42D2-9F0F-AA52D033BEDA}" type="datetimeFigureOut">
              <a:rPr lang="de-DE" smtClean="0"/>
              <a:t>18.04.2016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90ADC-1525-4218-A9C7-D6D89874FAD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0013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44F3-5A04-42D2-9F0F-AA52D033BEDA}" type="datetimeFigureOut">
              <a:rPr lang="de-DE" smtClean="0"/>
              <a:t>18.04.2016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90ADC-1525-4218-A9C7-D6D89874FAD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2257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5B44F3-5A04-42D2-9F0F-AA52D033BEDA}" type="datetimeFigureOut">
              <a:rPr lang="de-DE" smtClean="0"/>
              <a:t>18.04.2016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590ADC-1525-4218-A9C7-D6D89874FAD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5938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5B44F3-5A04-42D2-9F0F-AA52D033BEDA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18.04.2016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590ADC-1525-4218-A9C7-D6D89874FADE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035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5B44F3-5A04-42D2-9F0F-AA52D033BEDA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18.04.2016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590ADC-1525-4218-A9C7-D6D89874FADE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04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07504" y="188640"/>
            <a:ext cx="8928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Anwendertagung 2016</a:t>
            </a:r>
            <a:endParaRPr lang="de-D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79512" y="924486"/>
            <a:ext cx="885698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de-D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de-DE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de-D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de-DE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de-DE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de-D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de-DE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de-D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de-DE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de-D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Herzlich Willkommen</a:t>
            </a:r>
          </a:p>
          <a:p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zur Anwendertagung 2016</a:t>
            </a:r>
          </a:p>
          <a:p>
            <a:endParaRPr lang="de-DE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Referenten: Harald Wunder / Rüdiger </a:t>
            </a:r>
            <a:r>
              <a:rPr lang="de-DE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Kierstein</a:t>
            </a:r>
            <a:endParaRPr lang="de-DE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07503" y="1390434"/>
            <a:ext cx="8928993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0" b="1" i="1" dirty="0"/>
              <a:t> </a:t>
            </a:r>
            <a:r>
              <a:rPr lang="de-DE" sz="6000" b="1" i="1" dirty="0" smtClean="0"/>
              <a:t>Strom</a:t>
            </a:r>
          </a:p>
          <a:p>
            <a:endParaRPr lang="de-DE" sz="1400" b="1" i="1" dirty="0" smtClean="0"/>
          </a:p>
          <a:p>
            <a:r>
              <a:rPr lang="de-DE" sz="6000" b="1" i="1" dirty="0" smtClean="0"/>
              <a:t> Gas</a:t>
            </a:r>
            <a:endParaRPr lang="de-DE" sz="6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138" y="2480818"/>
            <a:ext cx="994327" cy="994327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8912" y1="44118" x2="42678" y2="596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138" y="1411770"/>
            <a:ext cx="993600" cy="98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50028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07504" y="188640"/>
            <a:ext cx="8928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Strom / Gas</a:t>
            </a:r>
            <a:endParaRPr lang="de-DE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251520" y="836712"/>
            <a:ext cx="8856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Strom/Gas-Anhang</a:t>
            </a:r>
          </a:p>
        </p:txBody>
      </p:sp>
      <p:sp>
        <p:nvSpPr>
          <p:cNvPr id="31" name="Rechteck 30">
            <a:hlinkClick r:id="" action="ppaction://noaction"/>
          </p:cNvPr>
          <p:cNvSpPr/>
          <p:nvPr/>
        </p:nvSpPr>
        <p:spPr>
          <a:xfrm>
            <a:off x="8855968" y="6597352"/>
            <a:ext cx="288032" cy="2606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779" y="170364"/>
            <a:ext cx="371991" cy="371991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301" y="170593"/>
            <a:ext cx="373255" cy="371762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332000"/>
            <a:ext cx="6872400" cy="4933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097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07504" y="188640"/>
            <a:ext cx="8928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Strom / Gas</a:t>
            </a:r>
            <a:endParaRPr lang="de-DE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251520" y="836712"/>
            <a:ext cx="8856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Strom/Gas-Anhang</a:t>
            </a:r>
          </a:p>
        </p:txBody>
      </p:sp>
      <p:sp>
        <p:nvSpPr>
          <p:cNvPr id="31" name="Rechteck 30">
            <a:hlinkClick r:id="" action="ppaction://noaction"/>
          </p:cNvPr>
          <p:cNvSpPr/>
          <p:nvPr/>
        </p:nvSpPr>
        <p:spPr>
          <a:xfrm>
            <a:off x="8855968" y="6597352"/>
            <a:ext cx="288032" cy="2606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779" y="170364"/>
            <a:ext cx="371991" cy="371991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301" y="170593"/>
            <a:ext cx="373255" cy="371762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332000"/>
            <a:ext cx="6872400" cy="4933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669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07504" y="188640"/>
            <a:ext cx="8928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Strom / Gas</a:t>
            </a:r>
            <a:endParaRPr lang="de-DE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251520" y="836712"/>
            <a:ext cx="8856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Strom/Gas-Anhang</a:t>
            </a:r>
          </a:p>
        </p:txBody>
      </p:sp>
      <p:sp>
        <p:nvSpPr>
          <p:cNvPr id="31" name="Rechteck 30">
            <a:hlinkClick r:id="" action="ppaction://noaction"/>
          </p:cNvPr>
          <p:cNvSpPr/>
          <p:nvPr/>
        </p:nvSpPr>
        <p:spPr>
          <a:xfrm>
            <a:off x="8855968" y="6597352"/>
            <a:ext cx="288032" cy="2606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779" y="170364"/>
            <a:ext cx="371991" cy="371991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301" y="170593"/>
            <a:ext cx="373255" cy="371762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332000"/>
            <a:ext cx="6872400" cy="4933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371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07504" y="188640"/>
            <a:ext cx="8928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Strom / Gas</a:t>
            </a:r>
            <a:endParaRPr lang="de-DE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251520" y="836712"/>
            <a:ext cx="8856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Strom/Gas-Anhang</a:t>
            </a:r>
          </a:p>
        </p:txBody>
      </p:sp>
      <p:sp>
        <p:nvSpPr>
          <p:cNvPr id="31" name="Rechteck 30">
            <a:hlinkClick r:id="" action="ppaction://noaction"/>
          </p:cNvPr>
          <p:cNvSpPr/>
          <p:nvPr/>
        </p:nvSpPr>
        <p:spPr>
          <a:xfrm>
            <a:off x="8855968" y="6597352"/>
            <a:ext cx="288032" cy="2606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779" y="170364"/>
            <a:ext cx="371991" cy="371991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301" y="170593"/>
            <a:ext cx="373255" cy="371762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332000"/>
            <a:ext cx="6872400" cy="4933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998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07504" y="188640"/>
            <a:ext cx="8928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Strom / Gas</a:t>
            </a:r>
            <a:endParaRPr lang="de-DE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251520" y="836712"/>
            <a:ext cx="8856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Strom/Gas-Anhang</a:t>
            </a:r>
          </a:p>
        </p:txBody>
      </p:sp>
      <p:sp>
        <p:nvSpPr>
          <p:cNvPr id="31" name="Rechteck 30">
            <a:hlinkClick r:id="" action="ppaction://noaction"/>
          </p:cNvPr>
          <p:cNvSpPr/>
          <p:nvPr/>
        </p:nvSpPr>
        <p:spPr>
          <a:xfrm>
            <a:off x="8855968" y="6597352"/>
            <a:ext cx="288032" cy="2606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779" y="170364"/>
            <a:ext cx="371991" cy="371991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301" y="170593"/>
            <a:ext cx="373255" cy="371762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332000"/>
            <a:ext cx="6872400" cy="4933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470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07504" y="188640"/>
            <a:ext cx="8928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Strom / Gas</a:t>
            </a:r>
            <a:endParaRPr lang="de-DE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251520" y="836712"/>
            <a:ext cx="8856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Strom/Gas-Anhang</a:t>
            </a:r>
          </a:p>
        </p:txBody>
      </p:sp>
      <p:sp>
        <p:nvSpPr>
          <p:cNvPr id="31" name="Rechteck 30">
            <a:hlinkClick r:id="" action="ppaction://noaction"/>
          </p:cNvPr>
          <p:cNvSpPr/>
          <p:nvPr/>
        </p:nvSpPr>
        <p:spPr>
          <a:xfrm>
            <a:off x="8855968" y="6597352"/>
            <a:ext cx="288032" cy="2606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779" y="170364"/>
            <a:ext cx="371991" cy="371991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301" y="170593"/>
            <a:ext cx="373255" cy="371762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332000"/>
            <a:ext cx="6872400" cy="4933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459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07504" y="188640"/>
            <a:ext cx="8928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Strom / Gas</a:t>
            </a:r>
            <a:endParaRPr lang="de-DE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251520" y="836712"/>
            <a:ext cx="8856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Weitere Importmöglichkeiten</a:t>
            </a:r>
          </a:p>
        </p:txBody>
      </p:sp>
      <p:sp>
        <p:nvSpPr>
          <p:cNvPr id="31" name="Rechteck 30">
            <a:hlinkClick r:id="" action="ppaction://noaction"/>
          </p:cNvPr>
          <p:cNvSpPr/>
          <p:nvPr/>
        </p:nvSpPr>
        <p:spPr>
          <a:xfrm>
            <a:off x="8855968" y="6597352"/>
            <a:ext cx="288032" cy="2606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238615" y="2050320"/>
            <a:ext cx="79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de-DE" dirty="0" smtClean="0">
                <a:solidFill>
                  <a:prstClr val="black"/>
                </a:solidFill>
              </a:rPr>
              <a:t>Erzeugung von Schnittstellen zur Finanzbuchhaltung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238615" y="1498431"/>
            <a:ext cx="79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>
              <a:buFont typeface="Courier New" panose="02070309020205020404" pitchFamily="49" charset="0"/>
              <a:buChar char="o"/>
            </a:pPr>
            <a:r>
              <a:rPr lang="de-DE" dirty="0" smtClean="0"/>
              <a:t>Abrechnungsdaten für Speicherung im Kundenarchiv</a:t>
            </a: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779" y="170364"/>
            <a:ext cx="371991" cy="371991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301" y="170593"/>
            <a:ext cx="373255" cy="371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729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hteck 30">
            <a:hlinkClick r:id="" action="ppaction://noaction"/>
          </p:cNvPr>
          <p:cNvSpPr/>
          <p:nvPr/>
        </p:nvSpPr>
        <p:spPr>
          <a:xfrm>
            <a:off x="8855968" y="6597352"/>
            <a:ext cx="288032" cy="2606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179512" y="836712"/>
            <a:ext cx="8856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Fragen</a:t>
            </a:r>
            <a:endParaRPr lang="de-DE" b="1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de-DE" b="1" dirty="0" smtClean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" name="Picture 3" descr="C:\Users\harald.wunder\AppData\Local\Microsoft\Windows\Temporary Internet Files\Content.IE5\UQ1U3IIQ\MC900441523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988840"/>
            <a:ext cx="3528392" cy="3014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107504" y="188640"/>
            <a:ext cx="8928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Strom / Gas</a:t>
            </a:r>
            <a:endParaRPr lang="de-DE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779" y="170364"/>
            <a:ext cx="371991" cy="371991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301" y="170593"/>
            <a:ext cx="373255" cy="371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925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07504" y="188640"/>
            <a:ext cx="6654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Anwendertagung 2016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0" y="3009900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 smtClean="0"/>
              <a:t>Vielen Dank für Ihre Aufmerksamkeit!</a:t>
            </a:r>
            <a:endParaRPr lang="de-DE" sz="2800" b="1" dirty="0"/>
          </a:p>
        </p:txBody>
      </p:sp>
    </p:spTree>
    <p:extLst>
      <p:ext uri="{BB962C8B-B14F-4D97-AF65-F5344CB8AC3E}">
        <p14:creationId xmlns:p14="http://schemas.microsoft.com/office/powerpoint/2010/main" val="334420208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07504" y="188640"/>
            <a:ext cx="8928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Strom / Gas</a:t>
            </a:r>
            <a:endParaRPr lang="de-DE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251520" y="836712"/>
            <a:ext cx="8856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Anforderung</a:t>
            </a:r>
          </a:p>
        </p:txBody>
      </p:sp>
      <p:sp>
        <p:nvSpPr>
          <p:cNvPr id="31" name="Rechteck 30">
            <a:hlinkClick r:id="" action="ppaction://noaction"/>
          </p:cNvPr>
          <p:cNvSpPr/>
          <p:nvPr/>
        </p:nvSpPr>
        <p:spPr>
          <a:xfrm>
            <a:off x="8855968" y="6597352"/>
            <a:ext cx="288032" cy="2606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238615" y="2602209"/>
            <a:ext cx="79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>
              <a:buFont typeface="Courier New" panose="02070309020205020404" pitchFamily="49" charset="0"/>
              <a:buChar char="o"/>
            </a:pPr>
            <a:r>
              <a:rPr lang="de-DE" dirty="0"/>
              <a:t>Wunsch nach Anzeige </a:t>
            </a:r>
            <a:r>
              <a:rPr lang="de-DE" dirty="0" smtClean="0"/>
              <a:t>der Gas/Strom-Stammdaten / -Abrechnungsdaten </a:t>
            </a:r>
            <a:r>
              <a:rPr lang="de-DE" dirty="0"/>
              <a:t>in </a:t>
            </a:r>
            <a:r>
              <a:rPr lang="de-DE" b="1" i="1" dirty="0" smtClean="0">
                <a:solidFill>
                  <a:srgbClr val="FF0000"/>
                </a:solidFill>
              </a:rPr>
              <a:t>X</a:t>
            </a:r>
            <a:r>
              <a:rPr lang="de-DE" b="1" i="1" dirty="0" smtClean="0">
                <a:solidFill>
                  <a:prstClr val="black"/>
                </a:solidFill>
              </a:rPr>
              <a:t>-oil</a:t>
            </a:r>
            <a:endParaRPr lang="de-DE" b="1" i="1" dirty="0">
              <a:solidFill>
                <a:prstClr val="black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238615" y="3154098"/>
            <a:ext cx="792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de-DE" dirty="0" smtClean="0">
                <a:solidFill>
                  <a:prstClr val="black"/>
                </a:solidFill>
              </a:rPr>
              <a:t>Problem: unterschiedliche </a:t>
            </a:r>
            <a:r>
              <a:rPr lang="de-DE" dirty="0" smtClean="0"/>
              <a:t>Strom/Gas-Anbieter</a:t>
            </a:r>
          </a:p>
          <a:p>
            <a:pPr>
              <a:tabLst>
                <a:tab pos="361950" algn="l"/>
              </a:tabLst>
            </a:pPr>
            <a:r>
              <a:rPr lang="de-DE" dirty="0" smtClean="0">
                <a:sym typeface="Wingdings" panose="05000000000000000000" pitchFamily="2" charset="2"/>
              </a:rPr>
              <a:t>	 </a:t>
            </a:r>
            <a:r>
              <a:rPr lang="de-DE" dirty="0">
                <a:sym typeface="Wingdings" panose="05000000000000000000" pitchFamily="2" charset="2"/>
              </a:rPr>
              <a:t>unterschiedliche </a:t>
            </a:r>
            <a:r>
              <a:rPr lang="de-DE" dirty="0" smtClean="0">
                <a:sym typeface="Wingdings" panose="05000000000000000000" pitchFamily="2" charset="2"/>
              </a:rPr>
              <a:t>Software</a:t>
            </a:r>
            <a:br>
              <a:rPr lang="de-DE" dirty="0" smtClean="0">
                <a:sym typeface="Wingdings" panose="05000000000000000000" pitchFamily="2" charset="2"/>
              </a:rPr>
            </a:br>
            <a:r>
              <a:rPr lang="de-DE" dirty="0" smtClean="0">
                <a:sym typeface="Wingdings" panose="05000000000000000000" pitchFamily="2" charset="2"/>
              </a:rPr>
              <a:t>	 unterschiedliche Schnittstellenformate</a:t>
            </a:r>
          </a:p>
          <a:p>
            <a:pPr>
              <a:tabLst>
                <a:tab pos="361950" algn="l"/>
              </a:tabLst>
            </a:pPr>
            <a:r>
              <a:rPr lang="de-DE" dirty="0">
                <a:sym typeface="Wingdings" panose="05000000000000000000" pitchFamily="2" charset="2"/>
              </a:rPr>
              <a:t>	</a:t>
            </a:r>
            <a:r>
              <a:rPr lang="de-DE" dirty="0" smtClean="0">
                <a:sym typeface="Wingdings" panose="05000000000000000000" pitchFamily="2" charset="2"/>
              </a:rPr>
              <a:t>      z.B</a:t>
            </a:r>
            <a:r>
              <a:rPr lang="de-DE" dirty="0" smtClean="0">
                <a:sym typeface="Wingdings" panose="05000000000000000000" pitchFamily="2" charset="2"/>
              </a:rPr>
              <a:t>. </a:t>
            </a:r>
            <a:r>
              <a:rPr lang="de-DE" dirty="0" err="1" smtClean="0">
                <a:sym typeface="Wingdings" panose="05000000000000000000" pitchFamily="2" charset="2"/>
              </a:rPr>
              <a:t>DeESA</a:t>
            </a:r>
            <a:r>
              <a:rPr lang="de-DE" dirty="0" smtClean="0">
                <a:sym typeface="Wingdings" panose="05000000000000000000" pitchFamily="2" charset="2"/>
              </a:rPr>
              <a:t>, Sherpa Air (Stadtwerke </a:t>
            </a:r>
            <a:r>
              <a:rPr lang="de-DE" dirty="0">
                <a:sym typeface="Wingdings" panose="05000000000000000000" pitchFamily="2" charset="2"/>
              </a:rPr>
              <a:t>Schwäbisch </a:t>
            </a:r>
            <a:r>
              <a:rPr lang="de-DE" dirty="0" smtClean="0">
                <a:sym typeface="Wingdings" panose="05000000000000000000" pitchFamily="2" charset="2"/>
              </a:rPr>
              <a:t>Hall)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238615" y="2050320"/>
            <a:ext cx="79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de-DE" dirty="0">
                <a:solidFill>
                  <a:prstClr val="black"/>
                </a:solidFill>
              </a:rPr>
              <a:t>Pflege der Verträge direkt in der Software des </a:t>
            </a:r>
            <a:r>
              <a:rPr lang="de-DE" dirty="0" smtClean="0">
                <a:solidFill>
                  <a:prstClr val="black"/>
                </a:solidFill>
              </a:rPr>
              <a:t>Strom/Gas-Lieferanten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238615" y="1498431"/>
            <a:ext cx="79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>
              <a:buFont typeface="Courier New" panose="02070309020205020404" pitchFamily="49" charset="0"/>
              <a:buChar char="o"/>
            </a:pPr>
            <a:r>
              <a:rPr lang="de-DE" dirty="0" smtClean="0"/>
              <a:t>Neben </a:t>
            </a:r>
            <a:r>
              <a:rPr lang="de-DE" dirty="0"/>
              <a:t>Heizöl bieten viele Energie-Händler jetzt auch Gas und/oder Strom </a:t>
            </a:r>
            <a:r>
              <a:rPr lang="de-DE" dirty="0" smtClean="0"/>
              <a:t>an</a:t>
            </a: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779" y="170364"/>
            <a:ext cx="371991" cy="371991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301" y="170593"/>
            <a:ext cx="373255" cy="371762"/>
          </a:xfrm>
          <a:prstGeom prst="rect">
            <a:avLst/>
          </a:prstGeom>
        </p:spPr>
      </p:pic>
      <p:sp>
        <p:nvSpPr>
          <p:cNvPr id="15" name="Textfeld 14"/>
          <p:cNvSpPr txBox="1"/>
          <p:nvPr/>
        </p:nvSpPr>
        <p:spPr>
          <a:xfrm>
            <a:off x="225710" y="4536984"/>
            <a:ext cx="79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>
              <a:buFont typeface="Courier New" panose="02070309020205020404" pitchFamily="49" charset="0"/>
              <a:buChar char="o"/>
            </a:pPr>
            <a:r>
              <a:rPr lang="de-DE" dirty="0" smtClean="0">
                <a:solidFill>
                  <a:prstClr val="black"/>
                </a:solidFill>
              </a:rPr>
              <a:t>Problem: Zuordnung der Daten zu einem </a:t>
            </a:r>
            <a:r>
              <a:rPr lang="de-DE" b="1" i="1" dirty="0" smtClean="0">
                <a:solidFill>
                  <a:srgbClr val="FF0000"/>
                </a:solidFill>
              </a:rPr>
              <a:t>X</a:t>
            </a:r>
            <a:r>
              <a:rPr lang="de-DE" b="1" i="1" dirty="0" smtClean="0">
                <a:solidFill>
                  <a:prstClr val="black"/>
                </a:solidFill>
              </a:rPr>
              <a:t>-oil</a:t>
            </a:r>
            <a:r>
              <a:rPr lang="de-DE" dirty="0" smtClean="0">
                <a:solidFill>
                  <a:prstClr val="black"/>
                </a:solidFill>
              </a:rPr>
              <a:t>-Kunden </a:t>
            </a:r>
            <a:endParaRPr lang="de-DE" b="1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238615" y="5088873"/>
            <a:ext cx="79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de-DE" dirty="0" smtClean="0">
                <a:solidFill>
                  <a:prstClr val="black"/>
                </a:solidFill>
              </a:rPr>
              <a:t>Problem: mehrere Lieferstellen pro </a:t>
            </a:r>
            <a:r>
              <a:rPr lang="de-DE" b="1" i="1" dirty="0">
                <a:solidFill>
                  <a:srgbClr val="FF0000"/>
                </a:solidFill>
              </a:rPr>
              <a:t>X</a:t>
            </a:r>
            <a:r>
              <a:rPr lang="de-DE" b="1" i="1" dirty="0">
                <a:solidFill>
                  <a:prstClr val="black"/>
                </a:solidFill>
              </a:rPr>
              <a:t>-oil</a:t>
            </a:r>
            <a:r>
              <a:rPr lang="de-DE" dirty="0">
                <a:solidFill>
                  <a:prstClr val="black"/>
                </a:solidFill>
              </a:rPr>
              <a:t>-Kunden </a:t>
            </a:r>
            <a:r>
              <a:rPr lang="de-DE" dirty="0" smtClean="0">
                <a:solidFill>
                  <a:prstClr val="black"/>
                </a:solidFill>
              </a:rPr>
              <a:t>möglich </a:t>
            </a:r>
            <a:endParaRPr lang="de-DE" b="1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238615" y="5640760"/>
            <a:ext cx="79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de-DE" dirty="0" smtClean="0">
                <a:solidFill>
                  <a:prstClr val="black"/>
                </a:solidFill>
              </a:rPr>
              <a:t>Problem: eventuell sogar mehrere „Zähler“ je Lieferstelle möglich </a:t>
            </a:r>
            <a:endParaRPr lang="de-DE" b="1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1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9" grpId="0"/>
      <p:bldP spid="10" grpId="0"/>
      <p:bldP spid="15" grpId="0"/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07504" y="188640"/>
            <a:ext cx="8928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Strom / Gas</a:t>
            </a:r>
            <a:endParaRPr lang="de-DE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251520" y="836712"/>
            <a:ext cx="8856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Datenimport</a:t>
            </a:r>
          </a:p>
        </p:txBody>
      </p:sp>
      <p:sp>
        <p:nvSpPr>
          <p:cNvPr id="31" name="Rechteck 30">
            <a:hlinkClick r:id="" action="ppaction://noaction"/>
          </p:cNvPr>
          <p:cNvSpPr/>
          <p:nvPr/>
        </p:nvSpPr>
        <p:spPr>
          <a:xfrm>
            <a:off x="8855968" y="6597352"/>
            <a:ext cx="288032" cy="2606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251520" y="3354940"/>
            <a:ext cx="79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de-DE" dirty="0" smtClean="0">
                <a:solidFill>
                  <a:prstClr val="black"/>
                </a:solidFill>
              </a:rPr>
              <a:t>Automatischer Import der Daten über ein Hintergrundprogramm in festzulegenden Intervallen (kein Benutzereingriff erforderlich!)</a:t>
            </a:r>
            <a:endParaRPr lang="de-DE" b="1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238615" y="1498431"/>
            <a:ext cx="78290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>
              <a:buFont typeface="Courier New" panose="02070309020205020404" pitchFamily="49" charset="0"/>
              <a:buChar char="o"/>
            </a:pPr>
            <a:r>
              <a:rPr lang="de-DE" dirty="0" smtClean="0"/>
              <a:t>Abstellen der Schnittstellen-Daten in einem eigenen Netzlaufwerk:</a:t>
            </a:r>
          </a:p>
          <a:p>
            <a:pPr marL="285750" lvl="1" indent="-285750">
              <a:buFont typeface="Courier New" panose="02070309020205020404" pitchFamily="49" charset="0"/>
              <a:buChar char="o"/>
            </a:pPr>
            <a:endParaRPr lang="de-DE" dirty="0"/>
          </a:p>
          <a:p>
            <a:pPr marL="285750" lvl="1" indent="-285750">
              <a:buFont typeface="Courier New" panose="02070309020205020404" pitchFamily="49" charset="0"/>
              <a:buChar char="o"/>
            </a:pPr>
            <a:endParaRPr lang="de-DE" dirty="0" smtClean="0"/>
          </a:p>
          <a:p>
            <a:pPr marL="285750" lvl="1" indent="-285750">
              <a:buFont typeface="Courier New" panose="02070309020205020404" pitchFamily="49" charset="0"/>
              <a:buChar char="o"/>
            </a:pPr>
            <a:endParaRPr lang="de-DE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422"/>
          <a:stretch/>
        </p:blipFill>
        <p:spPr bwMode="auto">
          <a:xfrm>
            <a:off x="709612" y="1840422"/>
            <a:ext cx="62817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Grafik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779" y="170364"/>
            <a:ext cx="371991" cy="371991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301" y="170593"/>
            <a:ext cx="373255" cy="371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404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07504" y="188640"/>
            <a:ext cx="8928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Strom / Gas</a:t>
            </a:r>
            <a:endParaRPr lang="de-DE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251520" y="836712"/>
            <a:ext cx="8856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Prüfung Datenimport</a:t>
            </a:r>
          </a:p>
        </p:txBody>
      </p:sp>
      <p:sp>
        <p:nvSpPr>
          <p:cNvPr id="31" name="Rechteck 30">
            <a:hlinkClick r:id="" action="ppaction://noaction"/>
          </p:cNvPr>
          <p:cNvSpPr/>
          <p:nvPr/>
        </p:nvSpPr>
        <p:spPr>
          <a:xfrm>
            <a:off x="8855968" y="6597352"/>
            <a:ext cx="288032" cy="2606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1332000"/>
            <a:ext cx="6873813" cy="4934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779" y="170364"/>
            <a:ext cx="371991" cy="371991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301" y="170593"/>
            <a:ext cx="373255" cy="371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354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07504" y="188640"/>
            <a:ext cx="8928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Strom / Gas</a:t>
            </a:r>
            <a:endParaRPr lang="de-DE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251520" y="836712"/>
            <a:ext cx="8856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Prüfung Datenimport</a:t>
            </a:r>
          </a:p>
        </p:txBody>
      </p:sp>
      <p:sp>
        <p:nvSpPr>
          <p:cNvPr id="31" name="Rechteck 30">
            <a:hlinkClick r:id="" action="ppaction://noaction"/>
          </p:cNvPr>
          <p:cNvSpPr/>
          <p:nvPr/>
        </p:nvSpPr>
        <p:spPr>
          <a:xfrm>
            <a:off x="8855968" y="6597352"/>
            <a:ext cx="288032" cy="2606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779" y="170364"/>
            <a:ext cx="371991" cy="371991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301" y="170593"/>
            <a:ext cx="373255" cy="371762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332000"/>
            <a:ext cx="6872400" cy="4933030"/>
          </a:xfrm>
          <a:prstGeom prst="rect">
            <a:avLst/>
          </a:prstGeom>
        </p:spPr>
      </p:pic>
      <p:cxnSp>
        <p:nvCxnSpPr>
          <p:cNvPr id="16" name="Gerade Verbindung mit Pfeil 15"/>
          <p:cNvCxnSpPr/>
          <p:nvPr/>
        </p:nvCxnSpPr>
        <p:spPr>
          <a:xfrm flipH="1">
            <a:off x="1200151" y="1647007"/>
            <a:ext cx="6212777" cy="1286693"/>
          </a:xfrm>
          <a:prstGeom prst="straightConnector1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feld 18"/>
          <p:cNvSpPr txBox="1"/>
          <p:nvPr/>
        </p:nvSpPr>
        <p:spPr>
          <a:xfrm>
            <a:off x="7379576" y="3798515"/>
            <a:ext cx="1728928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200" dirty="0" smtClean="0"/>
              <a:t>Speichern der Änderung (ohne Datenübernahme)</a:t>
            </a:r>
          </a:p>
        </p:txBody>
      </p:sp>
      <p:cxnSp>
        <p:nvCxnSpPr>
          <p:cNvPr id="21" name="Gerade Verbindung mit Pfeil 20"/>
          <p:cNvCxnSpPr/>
          <p:nvPr/>
        </p:nvCxnSpPr>
        <p:spPr>
          <a:xfrm flipH="1">
            <a:off x="1852600" y="4248150"/>
            <a:ext cx="5526976" cy="1483389"/>
          </a:xfrm>
          <a:prstGeom prst="straightConnector1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22"/>
          <p:cNvSpPr txBox="1"/>
          <p:nvPr/>
        </p:nvSpPr>
        <p:spPr>
          <a:xfrm>
            <a:off x="7379576" y="4597246"/>
            <a:ext cx="1728928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200" dirty="0" smtClean="0"/>
              <a:t>Übernahme der Daten in den Kundenstamm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7379576" y="1416174"/>
            <a:ext cx="1728928" cy="27699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200" dirty="0"/>
              <a:t>Korrektur der </a:t>
            </a:r>
            <a:r>
              <a:rPr lang="de-DE" sz="1200" dirty="0" smtClean="0"/>
              <a:t>KDNR</a:t>
            </a:r>
            <a:endParaRPr lang="de-DE" sz="1200" dirty="0"/>
          </a:p>
        </p:txBody>
      </p:sp>
      <p:cxnSp>
        <p:nvCxnSpPr>
          <p:cNvPr id="25" name="Gerade Verbindung mit Pfeil 24"/>
          <p:cNvCxnSpPr/>
          <p:nvPr/>
        </p:nvCxnSpPr>
        <p:spPr>
          <a:xfrm flipH="1">
            <a:off x="3705225" y="4815224"/>
            <a:ext cx="3691027" cy="916315"/>
          </a:xfrm>
          <a:prstGeom prst="straightConnector1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4597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3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07504" y="188640"/>
            <a:ext cx="8928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Strom / Gas</a:t>
            </a:r>
            <a:endParaRPr lang="de-DE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251520" y="836712"/>
            <a:ext cx="8856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Anzeige im Kundenstamm</a:t>
            </a:r>
          </a:p>
        </p:txBody>
      </p:sp>
      <p:sp>
        <p:nvSpPr>
          <p:cNvPr id="31" name="Rechteck 30">
            <a:hlinkClick r:id="" action="ppaction://noaction"/>
          </p:cNvPr>
          <p:cNvSpPr/>
          <p:nvPr/>
        </p:nvSpPr>
        <p:spPr>
          <a:xfrm>
            <a:off x="8855968" y="6597352"/>
            <a:ext cx="288032" cy="2606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779" y="170364"/>
            <a:ext cx="371991" cy="371991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301" y="170593"/>
            <a:ext cx="373255" cy="371762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332000"/>
            <a:ext cx="6872400" cy="4933030"/>
          </a:xfrm>
          <a:prstGeom prst="rect">
            <a:avLst/>
          </a:prstGeom>
        </p:spPr>
      </p:pic>
      <p:sp>
        <p:nvSpPr>
          <p:cNvPr id="6" name="Pfeil nach unten 5"/>
          <p:cNvSpPr/>
          <p:nvPr/>
        </p:nvSpPr>
        <p:spPr>
          <a:xfrm flipH="1" flipV="1">
            <a:off x="809625" y="4512890"/>
            <a:ext cx="342900" cy="31628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Pfeil nach unten 11"/>
          <p:cNvSpPr/>
          <p:nvPr/>
        </p:nvSpPr>
        <p:spPr>
          <a:xfrm flipH="1" flipV="1">
            <a:off x="4095750" y="4478572"/>
            <a:ext cx="342900" cy="31628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8690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07504" y="188640"/>
            <a:ext cx="8928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Strom / Gas</a:t>
            </a:r>
            <a:endParaRPr lang="de-DE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251520" y="836712"/>
            <a:ext cx="8856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Strom/Gas-Anhang</a:t>
            </a:r>
          </a:p>
        </p:txBody>
      </p:sp>
      <p:sp>
        <p:nvSpPr>
          <p:cNvPr id="31" name="Rechteck 30">
            <a:hlinkClick r:id="" action="ppaction://noaction"/>
          </p:cNvPr>
          <p:cNvSpPr/>
          <p:nvPr/>
        </p:nvSpPr>
        <p:spPr>
          <a:xfrm>
            <a:off x="8855968" y="6597352"/>
            <a:ext cx="288032" cy="2606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779" y="170364"/>
            <a:ext cx="371991" cy="371991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301" y="170593"/>
            <a:ext cx="373255" cy="371762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332000"/>
            <a:ext cx="6872400" cy="4947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01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07504" y="188640"/>
            <a:ext cx="8928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Strom / Gas</a:t>
            </a:r>
            <a:endParaRPr lang="de-DE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251520" y="836712"/>
            <a:ext cx="8856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Strom/Gas-Anhang</a:t>
            </a:r>
          </a:p>
        </p:txBody>
      </p:sp>
      <p:sp>
        <p:nvSpPr>
          <p:cNvPr id="31" name="Rechteck 30">
            <a:hlinkClick r:id="" action="ppaction://noaction"/>
          </p:cNvPr>
          <p:cNvSpPr/>
          <p:nvPr/>
        </p:nvSpPr>
        <p:spPr>
          <a:xfrm>
            <a:off x="8855968" y="6597352"/>
            <a:ext cx="288032" cy="2606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779" y="170364"/>
            <a:ext cx="371991" cy="371991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301" y="170593"/>
            <a:ext cx="373255" cy="371762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332000"/>
            <a:ext cx="6872400" cy="4924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37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07504" y="188640"/>
            <a:ext cx="8928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Strom / Gas</a:t>
            </a:r>
            <a:endParaRPr lang="de-DE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251520" y="836712"/>
            <a:ext cx="8856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Strom/Gas-Anhang</a:t>
            </a:r>
          </a:p>
        </p:txBody>
      </p:sp>
      <p:sp>
        <p:nvSpPr>
          <p:cNvPr id="31" name="Rechteck 30">
            <a:hlinkClick r:id="" action="ppaction://noaction"/>
          </p:cNvPr>
          <p:cNvSpPr/>
          <p:nvPr/>
        </p:nvSpPr>
        <p:spPr>
          <a:xfrm>
            <a:off x="8855968" y="6597352"/>
            <a:ext cx="288032" cy="2606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779" y="170364"/>
            <a:ext cx="371991" cy="371991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301" y="170593"/>
            <a:ext cx="373255" cy="371762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332000"/>
            <a:ext cx="6872400" cy="4933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004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arissa">
  <a:themeElements>
    <a:clrScheme name="Benutzerdefiniert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Benutzerdefiniert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206</Words>
  <Application>Microsoft Office PowerPoint</Application>
  <PresentationFormat>Bildschirmpräsentation (4:3)</PresentationFormat>
  <Paragraphs>71</Paragraphs>
  <Slides>18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3</vt:i4>
      </vt:variant>
      <vt:variant>
        <vt:lpstr>Folientitel</vt:lpstr>
      </vt:variant>
      <vt:variant>
        <vt:i4>18</vt:i4>
      </vt:variant>
    </vt:vector>
  </HeadingPairs>
  <TitlesOfParts>
    <vt:vector size="21" baseType="lpstr">
      <vt:lpstr>Larissa</vt:lpstr>
      <vt:lpstr>1_Larissa</vt:lpstr>
      <vt:lpstr>2_Larissa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Roland Arends</dc:creator>
  <cp:lastModifiedBy>Harald Wunder</cp:lastModifiedBy>
  <cp:revision>357</cp:revision>
  <dcterms:created xsi:type="dcterms:W3CDTF">2012-03-05T09:08:08Z</dcterms:created>
  <dcterms:modified xsi:type="dcterms:W3CDTF">2016-04-18T14:56:54Z</dcterms:modified>
</cp:coreProperties>
</file>