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lued Acer Customer" initials="VAC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708" autoAdjust="0"/>
    <p:restoredTop sz="83196" autoAdjust="0"/>
  </p:normalViewPr>
  <p:slideViewPr>
    <p:cSldViewPr snapToGrid="0">
      <p:cViewPr varScale="1">
        <p:scale>
          <a:sx n="74" d="100"/>
          <a:sy n="74" d="100"/>
        </p:scale>
        <p:origin x="1157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6594"/>
    </p:cViewPr>
  </p:sorterViewPr>
  <p:notesViewPr>
    <p:cSldViewPr snapToGrid="0">
      <p:cViewPr varScale="1">
        <p:scale>
          <a:sx n="139" d="100"/>
          <a:sy n="139" d="100"/>
        </p:scale>
        <p:origin x="-108" y="-57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CFC23-F7CE-424D-9E73-74E975F1C8BD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3AEC8-EAB1-48AE-A4C0-612A2AB50D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9248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5507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31601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88509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29802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99672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13262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54460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67000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35762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87807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7590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35709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44708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38998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8022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2514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103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5913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810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63006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83237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1645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12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944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860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8369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0924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0609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7847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194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32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01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225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593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REACH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Sicherheitsdatenblätter</a:t>
            </a:r>
          </a:p>
          <a:p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50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07504" y="1214356"/>
            <a:ext cx="88569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X-</a:t>
            </a:r>
            <a:r>
              <a:rPr lang="de-DE" sz="1600" dirty="0" err="1"/>
              <a:t>oil</a:t>
            </a:r>
            <a:r>
              <a:rPr lang="de-DE" sz="1600" dirty="0"/>
              <a:t> versendet pro sicherheitsrelevantem Produkt innerhalb eines Auftrages das </a:t>
            </a:r>
            <a:r>
              <a:rPr lang="de-DE" sz="1600" dirty="0" err="1"/>
              <a:t>Sidabla</a:t>
            </a:r>
            <a:r>
              <a:rPr lang="de-DE" sz="1600" dirty="0"/>
              <a:t>.</a:t>
            </a:r>
          </a:p>
          <a:p>
            <a:r>
              <a:rPr lang="de-DE" sz="1600" dirty="0"/>
              <a:t>Erhält ein Kunde einen Lieferschein mit mehreren Positionen solcher Produkte, erfolgt die Versendung pro Lieferscheinposition je einmal</a:t>
            </a:r>
            <a:r>
              <a:rPr lang="de-DE" sz="1600" dirty="0" smtClean="0"/>
              <a:t>.</a:t>
            </a:r>
          </a:p>
          <a:p>
            <a:endParaRPr lang="de-DE" sz="1600" dirty="0"/>
          </a:p>
          <a:p>
            <a:r>
              <a:rPr lang="de-DE" sz="1600" dirty="0"/>
              <a:t>Ist keine Emailadresse hinterlegt, erfolgen folgende Schritte/Meldungen im </a:t>
            </a:r>
            <a:r>
              <a:rPr lang="de-DE" sz="1600" dirty="0" smtClean="0"/>
              <a:t>TV:</a:t>
            </a:r>
            <a:endParaRPr lang="de-DE" sz="1600" dirty="0"/>
          </a:p>
        </p:txBody>
      </p:sp>
      <p:pic>
        <p:nvPicPr>
          <p:cNvPr id="8" name="Grafik 7"/>
          <p:cNvPicPr/>
          <p:nvPr/>
        </p:nvPicPr>
        <p:blipFill>
          <a:blip r:embed="rId3"/>
          <a:stretch>
            <a:fillRect/>
          </a:stretch>
        </p:blipFill>
        <p:spPr>
          <a:xfrm>
            <a:off x="2667000" y="3306907"/>
            <a:ext cx="3352800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551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07504" y="1214356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Nun springt </a:t>
            </a:r>
            <a:r>
              <a:rPr lang="de-DE" sz="1600" dirty="0" err="1"/>
              <a:t>Xoil</a:t>
            </a:r>
            <a:r>
              <a:rPr lang="de-DE" sz="1600" dirty="0"/>
              <a:t> direkt in den Kundenstamm und verlangt die Eingabe einer </a:t>
            </a:r>
            <a:r>
              <a:rPr lang="de-DE" sz="1600" dirty="0" smtClean="0"/>
              <a:t>Emailadresse</a:t>
            </a:r>
            <a:r>
              <a:rPr lang="de-DE" sz="1600" dirty="0"/>
              <a:t>.</a:t>
            </a:r>
          </a:p>
        </p:txBody>
      </p:sp>
      <p:pic>
        <p:nvPicPr>
          <p:cNvPr id="5" name="Grafik 4"/>
          <p:cNvPicPr/>
          <p:nvPr/>
        </p:nvPicPr>
        <p:blipFill>
          <a:blip r:embed="rId3"/>
          <a:stretch>
            <a:fillRect/>
          </a:stretch>
        </p:blipFill>
        <p:spPr>
          <a:xfrm>
            <a:off x="883227" y="1799131"/>
            <a:ext cx="7180118" cy="4476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352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07504" y="1214356"/>
            <a:ext cx="885698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1600" b="1" dirty="0"/>
              <a:t>Hinweis auf Lieferschein / </a:t>
            </a:r>
            <a:r>
              <a:rPr lang="de-DE" sz="1600" b="1" dirty="0" err="1" smtClean="0"/>
              <a:t>Tourliste</a:t>
            </a:r>
            <a:endParaRPr lang="de-DE" sz="1600" b="1" dirty="0" smtClean="0"/>
          </a:p>
          <a:p>
            <a:pPr lvl="0"/>
            <a:endParaRPr lang="de-DE" sz="1600" b="1" dirty="0"/>
          </a:p>
          <a:p>
            <a:r>
              <a:rPr lang="de-DE" sz="1600" dirty="0"/>
              <a:t>Um den Hinweis über die Ausgabe eines Sicherheitsdatenblatts auf dem Lieferschein zu erhalten, definieren Sie unter </a:t>
            </a:r>
            <a:r>
              <a:rPr lang="de-DE" sz="1600" dirty="0" smtClean="0"/>
              <a:t>4.1.1.4.1 </a:t>
            </a:r>
            <a:r>
              <a:rPr lang="de-DE" sz="1600" dirty="0"/>
              <a:t>Steuerung Lieferscheine </a:t>
            </a:r>
            <a:r>
              <a:rPr lang="de-DE" sz="1600" dirty="0" smtClean="0"/>
              <a:t>bei </a:t>
            </a:r>
            <a:r>
              <a:rPr lang="de-DE" sz="1600" dirty="0"/>
              <a:t>welcher Hauptgruppe dies erfolgen soll</a:t>
            </a:r>
            <a:r>
              <a:rPr lang="de-DE" sz="1600" dirty="0" smtClean="0"/>
              <a:t>.</a:t>
            </a:r>
          </a:p>
          <a:p>
            <a:r>
              <a:rPr lang="de-DE" sz="1600" dirty="0"/>
              <a:t>Hier stellen Sie ein ob grundsätzlich ein Hinweisdruck erfolgen soll und unter welchen Restriktionen. </a:t>
            </a:r>
          </a:p>
          <a:p>
            <a:r>
              <a:rPr lang="de-DE" sz="1600" dirty="0"/>
              <a:t>Geben Sie die Abnehmergruppen der Kunden an, welche einen Hinweis               erhalten sollen. Bei Angabe 99 im ersten Feld gilt das für alle Kunden. Bei Angabe 00 erfolgt kein </a:t>
            </a:r>
            <a:r>
              <a:rPr lang="de-DE" sz="1600" dirty="0" smtClean="0"/>
              <a:t>Hinweis.</a:t>
            </a:r>
            <a:endParaRPr lang="de-DE" sz="1600" dirty="0"/>
          </a:p>
          <a:p>
            <a:endParaRPr lang="de-DE" sz="1600" dirty="0"/>
          </a:p>
        </p:txBody>
      </p:sp>
      <p:pic>
        <p:nvPicPr>
          <p:cNvPr id="7" name="Grafik 6"/>
          <p:cNvPicPr/>
          <p:nvPr/>
        </p:nvPicPr>
        <p:blipFill rotWithShape="1">
          <a:blip r:embed="rId3"/>
          <a:srcRect b="59327"/>
          <a:stretch/>
        </p:blipFill>
        <p:spPr bwMode="auto">
          <a:xfrm>
            <a:off x="706582" y="4015123"/>
            <a:ext cx="7346373" cy="221326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32930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07504" y="1214356"/>
            <a:ext cx="8856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Beispiel für die Hinweiszeile direkt unter dem Produkt:</a:t>
            </a:r>
          </a:p>
        </p:txBody>
      </p:sp>
      <p:pic>
        <p:nvPicPr>
          <p:cNvPr id="8" name="Grafik 7"/>
          <p:cNvPicPr/>
          <p:nvPr/>
        </p:nvPicPr>
        <p:blipFill rotWithShape="1">
          <a:blip r:embed="rId3"/>
          <a:srcRect l="1236" t="53435" r="3094" b="17558"/>
          <a:stretch/>
        </p:blipFill>
        <p:spPr bwMode="auto">
          <a:xfrm>
            <a:off x="1059873" y="2752724"/>
            <a:ext cx="6837218" cy="22764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97760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07504" y="1214356"/>
            <a:ext cx="885698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1600" b="1" dirty="0"/>
              <a:t>Auswertung / Kontrolle </a:t>
            </a:r>
          </a:p>
          <a:p>
            <a:r>
              <a:rPr lang="de-DE" sz="1600" dirty="0"/>
              <a:t>Eine Auswertung / Kontrolle der versendeten Sicherheitsdatenblätter können Sie unter Menüpunkt 5.4.9 Bearbeitung </a:t>
            </a:r>
            <a:r>
              <a:rPr lang="de-DE" sz="1600" dirty="0" err="1"/>
              <a:t>Sidabla</a:t>
            </a:r>
            <a:r>
              <a:rPr lang="de-DE" sz="1600" dirty="0"/>
              <a:t>-Datei durchführen</a:t>
            </a:r>
            <a:r>
              <a:rPr lang="de-DE" sz="1600" dirty="0" smtClean="0"/>
              <a:t>.</a:t>
            </a:r>
          </a:p>
          <a:p>
            <a:endParaRPr lang="de-DE" sz="1600" dirty="0"/>
          </a:p>
          <a:p>
            <a:endParaRPr lang="de-DE" sz="1600" dirty="0" smtClean="0"/>
          </a:p>
          <a:p>
            <a:endParaRPr lang="de-DE" sz="1600" dirty="0"/>
          </a:p>
          <a:p>
            <a:endParaRPr lang="de-DE" sz="1600" dirty="0" smtClean="0"/>
          </a:p>
          <a:p>
            <a:endParaRPr lang="de-DE" sz="1600" dirty="0"/>
          </a:p>
          <a:p>
            <a:endParaRPr lang="de-DE" sz="1600" dirty="0" smtClean="0"/>
          </a:p>
          <a:p>
            <a:endParaRPr lang="de-DE" sz="1600" dirty="0"/>
          </a:p>
          <a:p>
            <a:endParaRPr lang="de-DE" sz="1600" dirty="0" smtClean="0"/>
          </a:p>
          <a:p>
            <a:endParaRPr lang="de-DE" sz="1600" dirty="0"/>
          </a:p>
          <a:p>
            <a:endParaRPr lang="de-DE" sz="1600" dirty="0" smtClean="0"/>
          </a:p>
          <a:p>
            <a:endParaRPr lang="de-DE" sz="1600" dirty="0"/>
          </a:p>
          <a:p>
            <a:endParaRPr lang="de-DE" sz="1600" dirty="0" smtClean="0"/>
          </a:p>
          <a:p>
            <a:r>
              <a:rPr lang="de-DE" sz="1600" dirty="0" smtClean="0"/>
              <a:t>Jede </a:t>
            </a:r>
            <a:r>
              <a:rPr lang="de-DE" sz="1600" dirty="0"/>
              <a:t>Versendung eines </a:t>
            </a:r>
            <a:r>
              <a:rPr lang="de-DE" sz="1600" dirty="0" err="1"/>
              <a:t>Sidabla’s</a:t>
            </a:r>
            <a:r>
              <a:rPr lang="de-DE" sz="1600" dirty="0"/>
              <a:t> wird in X-</a:t>
            </a:r>
            <a:r>
              <a:rPr lang="de-DE" sz="1600" dirty="0" err="1"/>
              <a:t>oil</a:t>
            </a:r>
            <a:r>
              <a:rPr lang="de-DE" sz="1600" dirty="0"/>
              <a:t> in einer </a:t>
            </a:r>
            <a:r>
              <a:rPr lang="de-DE" sz="1600" dirty="0" err="1"/>
              <a:t>Sidabla</a:t>
            </a:r>
            <a:r>
              <a:rPr lang="de-DE" sz="1600" dirty="0"/>
              <a:t>-Datei gespeichert. Diese Einträge lassen sich, vorausgesetzt Sie erlauben dies, neu erstellen, ändern, löschen, auswerten.</a:t>
            </a:r>
          </a:p>
          <a:p>
            <a:endParaRPr lang="de-DE" sz="1600" dirty="0" smtClean="0"/>
          </a:p>
        </p:txBody>
      </p:sp>
      <p:pic>
        <p:nvPicPr>
          <p:cNvPr id="5" name="Grafik 4"/>
          <p:cNvPicPr/>
          <p:nvPr/>
        </p:nvPicPr>
        <p:blipFill rotWithShape="1">
          <a:blip r:embed="rId3"/>
          <a:srcRect b="61109"/>
          <a:stretch/>
        </p:blipFill>
        <p:spPr bwMode="auto">
          <a:xfrm>
            <a:off x="976745" y="2291574"/>
            <a:ext cx="6961909" cy="198948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2907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07504" y="1214356"/>
            <a:ext cx="88569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Satz nacherfassen:</a:t>
            </a:r>
          </a:p>
          <a:p>
            <a:endParaRPr lang="de-DE" sz="1600" b="1" dirty="0" smtClean="0"/>
          </a:p>
          <a:p>
            <a:r>
              <a:rPr lang="de-DE" sz="1600" dirty="0" smtClean="0"/>
              <a:t>Wird </a:t>
            </a:r>
            <a:r>
              <a:rPr lang="de-DE" sz="1600" dirty="0"/>
              <a:t>benötigt, wenn das Sicherheitsdatenblatt zwar versendet wurde, aber aus bestimmten Gründen kein Automatismus aus X-</a:t>
            </a:r>
            <a:r>
              <a:rPr lang="de-DE" sz="1600" dirty="0" err="1"/>
              <a:t>oil</a:t>
            </a:r>
            <a:r>
              <a:rPr lang="de-DE" sz="1600" dirty="0"/>
              <a:t> heraus funktionierte.</a:t>
            </a:r>
          </a:p>
          <a:p>
            <a:endParaRPr lang="de-DE" sz="1600" dirty="0" smtClean="0"/>
          </a:p>
        </p:txBody>
      </p:sp>
      <p:pic>
        <p:nvPicPr>
          <p:cNvPr id="7" name="Grafik 6"/>
          <p:cNvPicPr/>
          <p:nvPr/>
        </p:nvPicPr>
        <p:blipFill rotWithShape="1">
          <a:blip r:embed="rId3"/>
          <a:srcRect b="60218"/>
          <a:stretch/>
        </p:blipFill>
        <p:spPr bwMode="auto">
          <a:xfrm>
            <a:off x="951132" y="3038907"/>
            <a:ext cx="7169727" cy="24474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1430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07504" y="1214356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SIDABLA anzeigen / ändern / mailen:</a:t>
            </a:r>
          </a:p>
          <a:p>
            <a:endParaRPr lang="de-DE" sz="1600" dirty="0" smtClean="0"/>
          </a:p>
        </p:txBody>
      </p:sp>
      <p:pic>
        <p:nvPicPr>
          <p:cNvPr id="5" name="Grafik 4"/>
          <p:cNvPicPr/>
          <p:nvPr/>
        </p:nvPicPr>
        <p:blipFill rotWithShape="1">
          <a:blip r:embed="rId3"/>
          <a:srcRect b="40030"/>
          <a:stretch/>
        </p:blipFill>
        <p:spPr bwMode="auto">
          <a:xfrm>
            <a:off x="821246" y="2058904"/>
            <a:ext cx="7429500" cy="311576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53370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07504" y="1214356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SIDABLA anzeigen / ändern / mailen:</a:t>
            </a:r>
          </a:p>
          <a:p>
            <a:endParaRPr lang="de-DE" sz="1600" dirty="0" smtClean="0"/>
          </a:p>
        </p:txBody>
      </p:sp>
      <p:pic>
        <p:nvPicPr>
          <p:cNvPr id="7" name="Grafik 6"/>
          <p:cNvPicPr/>
          <p:nvPr/>
        </p:nvPicPr>
        <p:blipFill>
          <a:blip r:embed="rId3"/>
          <a:stretch>
            <a:fillRect/>
          </a:stretch>
        </p:blipFill>
        <p:spPr>
          <a:xfrm>
            <a:off x="976745" y="1799131"/>
            <a:ext cx="7138555" cy="431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35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07504" y="1214356"/>
            <a:ext cx="88569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SIDABLA löschen:</a:t>
            </a:r>
          </a:p>
          <a:p>
            <a:endParaRPr lang="de-DE" sz="1600" b="1" dirty="0" smtClean="0"/>
          </a:p>
          <a:p>
            <a:r>
              <a:rPr lang="de-DE" sz="1600" dirty="0"/>
              <a:t>Dies wird sicherlich nur in Ausnahmefällen oder bei versehentlich falsch deklarierten Produkten verwendet. </a:t>
            </a:r>
          </a:p>
          <a:p>
            <a:endParaRPr lang="de-DE" sz="1600" dirty="0" smtClean="0"/>
          </a:p>
        </p:txBody>
      </p:sp>
      <p:pic>
        <p:nvPicPr>
          <p:cNvPr id="5" name="Grafik 4"/>
          <p:cNvPicPr/>
          <p:nvPr/>
        </p:nvPicPr>
        <p:blipFill rotWithShape="1">
          <a:blip r:embed="rId3"/>
          <a:srcRect b="39139"/>
          <a:stretch/>
        </p:blipFill>
        <p:spPr bwMode="auto">
          <a:xfrm>
            <a:off x="955964" y="2639291"/>
            <a:ext cx="7065818" cy="33147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59335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07504" y="1214356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Dateiinhalt drucken:</a:t>
            </a:r>
          </a:p>
          <a:p>
            <a:endParaRPr lang="de-DE" sz="1600" dirty="0" smtClean="0"/>
          </a:p>
        </p:txBody>
      </p:sp>
      <p:pic>
        <p:nvPicPr>
          <p:cNvPr id="7" name="Grafik 6"/>
          <p:cNvPicPr/>
          <p:nvPr/>
        </p:nvPicPr>
        <p:blipFill rotWithShape="1">
          <a:blip r:embed="rId3"/>
          <a:srcRect b="58437"/>
          <a:stretch/>
        </p:blipFill>
        <p:spPr bwMode="auto">
          <a:xfrm>
            <a:off x="862446" y="2178516"/>
            <a:ext cx="7024254" cy="255973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3892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Sicherheitsdatenblätter</a:t>
            </a:r>
          </a:p>
          <a:p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Sind ein Instrument zur </a:t>
            </a:r>
            <a:r>
              <a:rPr lang="de-DE" dirty="0" smtClean="0"/>
              <a:t>Übermittlung </a:t>
            </a:r>
            <a:r>
              <a:rPr lang="de-DE" dirty="0"/>
              <a:t>sicherheitsbezogener Informationen über Stoffe und Gemische </a:t>
            </a:r>
            <a:r>
              <a:rPr lang="de-DE" dirty="0" smtClean="0"/>
              <a:t>an den Kunden/Anwender/Verbraucher.</a:t>
            </a:r>
            <a:endParaRPr lang="de-DE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/>
          </a:p>
          <a:p>
            <a:r>
              <a:rPr lang="de-DE" dirty="0" smtClean="0"/>
              <a:t>Er erhält dadurch die notwendigen </a:t>
            </a:r>
            <a:r>
              <a:rPr lang="de-DE" dirty="0"/>
              <a:t>Daten und </a:t>
            </a:r>
            <a:r>
              <a:rPr lang="de-DE" dirty="0" smtClean="0"/>
              <a:t>Umgangsempfehlungen.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/>
              <a:t>Seit dem 1. Juni 2007 ist die Erstellung, Weitergabe und Aufbewahrung von Sicherheitsdatenblättern für alle EU-Mitgliedsstaaten in der </a:t>
            </a:r>
            <a:r>
              <a:rPr lang="de-DE" dirty="0">
                <a:hlinkClick r:id="rId3" tooltip="REACH"/>
              </a:rPr>
              <a:t>REACH</a:t>
            </a:r>
            <a:r>
              <a:rPr lang="de-DE" dirty="0"/>
              <a:t>-Verordnung </a:t>
            </a:r>
            <a:r>
              <a:rPr lang="de-DE" dirty="0" smtClean="0"/>
              <a:t>verankert.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/>
              <a:t>Aktuell : Verordnung </a:t>
            </a:r>
            <a:r>
              <a:rPr lang="de-DE" dirty="0"/>
              <a:t>(EU) 2015/830 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87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07504" y="1214356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Dateiinhalt drucken:</a:t>
            </a:r>
          </a:p>
          <a:p>
            <a:endParaRPr lang="de-DE" sz="1600" dirty="0" smtClean="0"/>
          </a:p>
        </p:txBody>
      </p:sp>
      <p:pic>
        <p:nvPicPr>
          <p:cNvPr id="5" name="Grafik 4"/>
          <p:cNvPicPr/>
          <p:nvPr/>
        </p:nvPicPr>
        <p:blipFill>
          <a:blip r:embed="rId3"/>
          <a:stretch>
            <a:fillRect/>
          </a:stretch>
        </p:blipFill>
        <p:spPr>
          <a:xfrm>
            <a:off x="955964" y="1911927"/>
            <a:ext cx="7138553" cy="3875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211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07504" y="1214356"/>
            <a:ext cx="88569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Dateiinhalt auswerten:</a:t>
            </a:r>
          </a:p>
          <a:p>
            <a:endParaRPr lang="de-DE" sz="1600" b="1" dirty="0" smtClean="0"/>
          </a:p>
          <a:p>
            <a:r>
              <a:rPr lang="de-DE" sz="1600" dirty="0"/>
              <a:t>Hier wird eine Druckliste erzeugt, deren Inhalt Sie informieren soll, welcher Kunde </a:t>
            </a:r>
            <a:r>
              <a:rPr lang="de-DE" sz="1600" dirty="0" smtClean="0"/>
              <a:t>z.B. ein </a:t>
            </a:r>
            <a:r>
              <a:rPr lang="de-DE" sz="1600" dirty="0"/>
              <a:t>sicherheitsrelevantes Produkt, aber noch kein Sicherheitsdatenblatt erhalten hat.</a:t>
            </a:r>
          </a:p>
          <a:p>
            <a:endParaRPr lang="de-DE" sz="1600" dirty="0" smtClean="0"/>
          </a:p>
        </p:txBody>
      </p:sp>
      <p:pic>
        <p:nvPicPr>
          <p:cNvPr id="7" name="Grafik 6"/>
          <p:cNvPicPr/>
          <p:nvPr/>
        </p:nvPicPr>
        <p:blipFill rotWithShape="1">
          <a:blip r:embed="rId3"/>
          <a:srcRect b="59327"/>
          <a:stretch/>
        </p:blipFill>
        <p:spPr bwMode="auto">
          <a:xfrm>
            <a:off x="935183" y="3163401"/>
            <a:ext cx="7128162" cy="25071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43955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07504" y="1214356"/>
            <a:ext cx="88569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800" b="1" dirty="0" smtClean="0"/>
          </a:p>
          <a:p>
            <a:endParaRPr lang="de-DE" sz="2800" b="1" dirty="0"/>
          </a:p>
          <a:p>
            <a:endParaRPr lang="de-DE" sz="2800" b="1" dirty="0" smtClean="0"/>
          </a:p>
          <a:p>
            <a:endParaRPr lang="de-DE" sz="2800" b="1" dirty="0"/>
          </a:p>
          <a:p>
            <a:endParaRPr lang="de-DE" sz="2800" b="1" dirty="0" smtClean="0"/>
          </a:p>
          <a:p>
            <a:r>
              <a:rPr lang="de-DE" sz="2800" b="1" dirty="0"/>
              <a:t> </a:t>
            </a:r>
            <a:r>
              <a:rPr lang="de-DE" sz="2800" b="1" dirty="0" smtClean="0"/>
              <a:t>      Danke für Ihre Aufmerksamkeit</a:t>
            </a:r>
          </a:p>
        </p:txBody>
      </p:sp>
    </p:spTree>
    <p:extLst>
      <p:ext uri="{BB962C8B-B14F-4D97-AF65-F5344CB8AC3E}">
        <p14:creationId xmlns:p14="http://schemas.microsoft.com/office/powerpoint/2010/main" val="1633218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d.h. dass jeder Kunde, der von Ihnen als Lieferant ein sicherheitsrelevantes Produkt bezieht, ein Sicherheitsdatenblatt erhalten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muß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Problem:</a:t>
            </a:r>
          </a:p>
          <a:p>
            <a:pPr marL="342900" indent="-342900">
              <a:buAutoNum type="arabicPeriod"/>
            </a:pP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Wie kontrolliere ich welcher Kunde welches SIDABLA wann erhalten hat</a:t>
            </a:r>
          </a:p>
          <a:p>
            <a:pPr marL="342900" indent="-342900">
              <a:buAutoNum type="arabicPeriod"/>
            </a:pP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Wie lasse ich dieses SIDABLA dem Kunden zukommen</a:t>
            </a:r>
          </a:p>
          <a:p>
            <a:pPr marL="342900" indent="-342900">
              <a:buAutoNum type="arabicPeriod"/>
            </a:pP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buAutoNum type="arabicPeriod"/>
            </a:pP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Die Zustellung soll mit der Bestellung erfolgen, spätestens mit der Lieferung. Dadurch haben Fahrer das SIDABLA in gedruckter Form dabei, was einen erheblichen logistischen Aufwand darstellt.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065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Lösung:</a:t>
            </a:r>
          </a:p>
          <a:p>
            <a:endParaRPr lang="de-DE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Ein Versand des SIDABLA während der Bestellerfassung per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X-mail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wird favorisiert.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Dazu speichert man die Sicherheitsdatenblätter der Lieferanten in einem Sambalaufwerk auf dem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Xoil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-Server.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Dieses Verzeichnis „..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word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sibabla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 wird von Mitarbeitern der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Fa.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Xpoint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oder von Ihrem Systembetreuer, für Sie eingerichtet.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424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dirty="0"/>
              <a:t>X-</a:t>
            </a:r>
            <a:r>
              <a:rPr lang="de-DE" dirty="0" err="1"/>
              <a:t>oil</a:t>
            </a:r>
            <a:r>
              <a:rPr lang="de-DE" dirty="0"/>
              <a:t> muss das </a:t>
            </a:r>
            <a:r>
              <a:rPr lang="de-DE" dirty="0" err="1"/>
              <a:t>Sidabla</a:t>
            </a:r>
            <a:r>
              <a:rPr lang="de-DE" dirty="0"/>
              <a:t> am Dateinamen erkennen können. Dazu gibt es mehrere Varianten. </a:t>
            </a:r>
            <a:endParaRPr lang="de-DE" dirty="0" smtClean="0"/>
          </a:p>
          <a:p>
            <a:pPr lvl="0"/>
            <a:endParaRPr lang="de-DE" dirty="0"/>
          </a:p>
          <a:p>
            <a:r>
              <a:rPr lang="de-DE" dirty="0"/>
              <a:t>Nehmen wir einmal an, dass ein </a:t>
            </a:r>
            <a:r>
              <a:rPr lang="de-DE" dirty="0" err="1"/>
              <a:t>Sidabla</a:t>
            </a:r>
            <a:r>
              <a:rPr lang="de-DE" dirty="0"/>
              <a:t> im Artikelstamm als „4711-5“ </a:t>
            </a:r>
            <a:r>
              <a:rPr lang="de-DE" dirty="0" smtClean="0"/>
              <a:t>bezeichnet </a:t>
            </a:r>
            <a:r>
              <a:rPr lang="de-DE" dirty="0"/>
              <a:t>wird.</a:t>
            </a:r>
          </a:p>
          <a:p>
            <a:r>
              <a:rPr lang="de-DE" dirty="0"/>
              <a:t>Dateinamen als Beispiel:</a:t>
            </a:r>
          </a:p>
          <a:p>
            <a:r>
              <a:rPr lang="de-DE" dirty="0"/>
              <a:t>	„4711-5.pdf“</a:t>
            </a:r>
          </a:p>
          <a:p>
            <a:r>
              <a:rPr lang="de-DE" dirty="0"/>
              <a:t>	„4711-5_Schmierstoff </a:t>
            </a:r>
            <a:r>
              <a:rPr lang="de-DE" dirty="0" err="1"/>
              <a:t>xyz</a:t>
            </a:r>
            <a:r>
              <a:rPr lang="de-DE" dirty="0"/>
              <a:t> für </a:t>
            </a:r>
            <a:r>
              <a:rPr lang="de-DE" dirty="0" smtClean="0"/>
              <a:t>12345.pdf</a:t>
            </a:r>
          </a:p>
          <a:p>
            <a:endParaRPr lang="de-DE" dirty="0"/>
          </a:p>
          <a:p>
            <a:r>
              <a:rPr lang="de-DE" dirty="0" smtClean="0"/>
              <a:t>Wichtig </a:t>
            </a:r>
            <a:r>
              <a:rPr lang="de-DE" dirty="0"/>
              <a:t>ist, dass der Dateiname mit der Bezeichnung beginnt, die im </a:t>
            </a:r>
            <a:r>
              <a:rPr lang="de-DE" dirty="0" smtClean="0"/>
              <a:t>Artikelstamm  </a:t>
            </a:r>
            <a:r>
              <a:rPr lang="de-DE" dirty="0"/>
              <a:t>als Sicherheitsdatenblattnummer hinterlegt wurde</a:t>
            </a:r>
            <a:r>
              <a:rPr lang="de-DE" dirty="0" smtClean="0"/>
              <a:t>.</a:t>
            </a:r>
          </a:p>
          <a:p>
            <a:r>
              <a:rPr lang="de-DE" dirty="0" smtClean="0"/>
              <a:t>Ist </a:t>
            </a:r>
            <a:r>
              <a:rPr lang="de-DE" dirty="0"/>
              <a:t>eine </a:t>
            </a:r>
            <a:r>
              <a:rPr lang="de-DE" dirty="0" smtClean="0"/>
              <a:t>weitere </a:t>
            </a:r>
            <a:r>
              <a:rPr lang="de-DE" dirty="0"/>
              <a:t>Bezeichnung im Namen zur besseren Erkennung gewünscht, dann wird </a:t>
            </a:r>
            <a:r>
              <a:rPr lang="de-DE" dirty="0" smtClean="0"/>
              <a:t>diese </a:t>
            </a:r>
            <a:r>
              <a:rPr lang="de-DE" dirty="0"/>
              <a:t>mit einem Unterstrich „_“ von der </a:t>
            </a:r>
            <a:r>
              <a:rPr lang="de-DE" dirty="0" err="1"/>
              <a:t>SidablaNr</a:t>
            </a:r>
            <a:r>
              <a:rPr lang="de-DE" dirty="0"/>
              <a:t> getrennt hinten angehängt. </a:t>
            </a:r>
            <a:endParaRPr lang="de-DE" dirty="0" smtClean="0"/>
          </a:p>
          <a:p>
            <a:r>
              <a:rPr lang="de-DE" dirty="0" smtClean="0"/>
              <a:t>Die </a:t>
            </a:r>
            <a:r>
              <a:rPr lang="de-DE" dirty="0"/>
              <a:t>Endung ist hier stets „.</a:t>
            </a:r>
            <a:r>
              <a:rPr lang="de-DE" dirty="0" err="1"/>
              <a:t>pdf</a:t>
            </a:r>
            <a:r>
              <a:rPr lang="de-DE" dirty="0"/>
              <a:t>“.</a:t>
            </a:r>
          </a:p>
        </p:txBody>
      </p:sp>
    </p:spTree>
    <p:extLst>
      <p:ext uri="{BB962C8B-B14F-4D97-AF65-F5344CB8AC3E}">
        <p14:creationId xmlns:p14="http://schemas.microsoft.com/office/powerpoint/2010/main" val="318258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Grafik 4"/>
          <p:cNvPicPr/>
          <p:nvPr/>
        </p:nvPicPr>
        <p:blipFill>
          <a:blip r:embed="rId3"/>
          <a:stretch>
            <a:fillRect/>
          </a:stretch>
        </p:blipFill>
        <p:spPr>
          <a:xfrm>
            <a:off x="779318" y="1007918"/>
            <a:ext cx="7637317" cy="5185063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929295" y="3418610"/>
            <a:ext cx="3434887" cy="374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5758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Grafik 6"/>
          <p:cNvPicPr/>
          <p:nvPr/>
        </p:nvPicPr>
        <p:blipFill>
          <a:blip r:embed="rId3"/>
          <a:stretch>
            <a:fillRect/>
          </a:stretch>
        </p:blipFill>
        <p:spPr>
          <a:xfrm>
            <a:off x="748145" y="1039090"/>
            <a:ext cx="7710054" cy="4998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41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Grafik 3"/>
          <p:cNvPicPr/>
          <p:nvPr/>
        </p:nvPicPr>
        <p:blipFill>
          <a:blip r:embed="rId3"/>
          <a:stretch>
            <a:fillRect/>
          </a:stretch>
        </p:blipFill>
        <p:spPr>
          <a:xfrm>
            <a:off x="789709" y="1111827"/>
            <a:ext cx="7450281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694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Grafik 4"/>
          <p:cNvPicPr/>
          <p:nvPr/>
        </p:nvPicPr>
        <p:blipFill>
          <a:blip r:embed="rId3"/>
          <a:stretch>
            <a:fillRect/>
          </a:stretch>
        </p:blipFill>
        <p:spPr>
          <a:xfrm>
            <a:off x="1824470" y="2721114"/>
            <a:ext cx="5391150" cy="2860098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107504" y="1214356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Ist im </a:t>
            </a:r>
            <a:r>
              <a:rPr lang="de-DE" sz="16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Xoil</a:t>
            </a:r>
            <a:r>
              <a:rPr lang="de-DE" sz="1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eine Mailadresse hinterlegt und es wird das SIDABLA im Ordner gefunden, erfolgt die Versendung per Mail.</a:t>
            </a:r>
          </a:p>
          <a:p>
            <a:endParaRPr lang="de-DE" sz="16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259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Benutzerdefinier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Benutzerdefiniert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590</Words>
  <Application>Microsoft Office PowerPoint</Application>
  <PresentationFormat>Bildschirmpräsentation (4:3)</PresentationFormat>
  <Paragraphs>131</Paragraphs>
  <Slides>22</Slides>
  <Notes>22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6" baseType="lpstr">
      <vt:lpstr>Arial</vt:lpstr>
      <vt:lpstr>Calibri</vt:lpstr>
      <vt:lpstr>Verdana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Roland Arends</dc:creator>
  <cp:lastModifiedBy>Ruediger Kierstein</cp:lastModifiedBy>
  <cp:revision>286</cp:revision>
  <dcterms:created xsi:type="dcterms:W3CDTF">2012-03-05T09:08:08Z</dcterms:created>
  <dcterms:modified xsi:type="dcterms:W3CDTF">2016-04-21T11:56:47Z</dcterms:modified>
</cp:coreProperties>
</file>