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2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94" r:id="rId20"/>
    <p:sldId id="290" r:id="rId21"/>
    <p:sldId id="291" r:id="rId22"/>
    <p:sldId id="292" r:id="rId23"/>
    <p:sldId id="289" r:id="rId2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08" autoAdjust="0"/>
    <p:restoredTop sz="82709" autoAdjust="0"/>
  </p:normalViewPr>
  <p:slideViewPr>
    <p:cSldViewPr snapToGrid="0">
      <p:cViewPr varScale="1">
        <p:scale>
          <a:sx n="66" d="100"/>
          <a:sy n="66" d="100"/>
        </p:scale>
        <p:origin x="163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6594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39560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13432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77501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6488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06550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37965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67765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2050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96412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0874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78007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59981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95909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93799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0909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2295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726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5324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7233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8425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0082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72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</a:t>
            </a:r>
            <a:r>
              <a:rPr lang="de-DE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 – IP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Was bedeutet das nun für Sie im Detail?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Unternehmen mit einer Telefonanlage auf ISDN-Basis sind damit konfrontiert, dass ihre Anlage ohne Anpassung nicht mit dem neuen IP-Anschluss funktioniert.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Das Aufrüsten ist in den überwiegenden Fällen nicht möglich und Sie werden zum Kauf einer neuen Anlage gezwungen. 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Probleme werden vor allem die Umstellung mit sich bringen. 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neue Anlage wird installiert, während die alte noch läuft.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Auf Grund der Vielzahl von Nutzern werden diese Umstellungen nicht ausschließlich an Wochenenden stattfinden können. Sie müssen also mit Beeinträchtigungen im laufenden Betrieb rechnen.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999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Alternative zu neuer Telefonanlage = 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Migration mit IP-ISDN-Gateways</a:t>
            </a:r>
          </a:p>
          <a:p>
            <a:endParaRPr lang="de-DE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18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Alternative zu neuer Telefonanlage = 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Migration mit IP-ISDN-Gateways</a:t>
            </a:r>
          </a:p>
          <a:p>
            <a:endParaRPr lang="de-DE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Diese Gateways sind Übersetzer von IP auf ISDN und werden am Tag der Umstellung zwischen Telefonanlage und ALL-IP-Anschluss geschaltet.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Vor allem terminliche Abstimmungen zwischen Telefonanbieter, Hardwarebetreuer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sind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hier zu beachten!!!</a:t>
            </a:r>
          </a:p>
        </p:txBody>
      </p:sp>
    </p:spTree>
    <p:extLst>
      <p:ext uri="{BB962C8B-B14F-4D97-AF65-F5344CB8AC3E}">
        <p14:creationId xmlns:p14="http://schemas.microsoft.com/office/powerpoint/2010/main" val="261485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Alternative zu neuer Telefonanlage = 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Migration mit IP-ISDN-Gateways</a:t>
            </a:r>
          </a:p>
          <a:p>
            <a:endParaRPr lang="de-DE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Diese Gateways sind Übersetzer von IP auf ISDN und werden am Tag der Umstellung zwischen Telefonanlage und ALL-IP-Anschluss geschaltet.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Vor allem terminliche Abstimmungen zwischen Telefonanbieter und Hardwarebetreuer sind hier zu beachten!!!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Hier müssen keine Änderungen an der bestehenden Anlage vorgenommen werden und ist somit ein kostengünstiger Weg.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 empfiehlt sich der Einsatz von Business VoIP-Routern, die neben professionellen Routing-Funktionen den Anschluss bestehender ISDN-Geräte und die Übersetzung von ISDN auf IP ermöglichen.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04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35593" y="975361"/>
            <a:ext cx="86728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Vorher: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Splitter                                      ISDN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ISDN-                                                          Telefon-    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Netz                                       Router             Anlage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NTBA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          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Wolke 4"/>
          <p:cNvSpPr/>
          <p:nvPr/>
        </p:nvSpPr>
        <p:spPr>
          <a:xfrm>
            <a:off x="457201" y="1257301"/>
            <a:ext cx="1558636" cy="133003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504209" y="1257301"/>
            <a:ext cx="1163782" cy="3532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2504209" y="2047009"/>
            <a:ext cx="1163782" cy="4364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455" y="758754"/>
            <a:ext cx="1901536" cy="997094"/>
          </a:xfrm>
          <a:prstGeom prst="rect">
            <a:avLst/>
          </a:prstGeom>
        </p:spPr>
      </p:pic>
      <p:sp>
        <p:nvSpPr>
          <p:cNvPr id="14" name="Rechteck 13"/>
          <p:cNvSpPr/>
          <p:nvPr/>
        </p:nvSpPr>
        <p:spPr>
          <a:xfrm>
            <a:off x="6338455" y="975361"/>
            <a:ext cx="1129014" cy="1508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448" y="834971"/>
            <a:ext cx="1459923" cy="1678132"/>
          </a:xfrm>
          <a:prstGeom prst="rect">
            <a:avLst/>
          </a:prstGeom>
        </p:spPr>
      </p:pic>
      <p:sp>
        <p:nvSpPr>
          <p:cNvPr id="21" name="Pfeil nach rechts 20"/>
          <p:cNvSpPr/>
          <p:nvPr/>
        </p:nvSpPr>
        <p:spPr>
          <a:xfrm>
            <a:off x="7492448" y="1698698"/>
            <a:ext cx="249382" cy="114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rechts 21"/>
          <p:cNvSpPr/>
          <p:nvPr/>
        </p:nvSpPr>
        <p:spPr>
          <a:xfrm>
            <a:off x="3667991" y="2224969"/>
            <a:ext cx="2632091" cy="1205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Pfeil nach rechts 22"/>
          <p:cNvSpPr/>
          <p:nvPr/>
        </p:nvSpPr>
        <p:spPr>
          <a:xfrm>
            <a:off x="3711955" y="1433946"/>
            <a:ext cx="882625" cy="808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feil nach unten 25"/>
          <p:cNvSpPr/>
          <p:nvPr/>
        </p:nvSpPr>
        <p:spPr>
          <a:xfrm>
            <a:off x="3034146" y="1630535"/>
            <a:ext cx="103910" cy="4119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Pfeil nach rechts 30"/>
          <p:cNvSpPr/>
          <p:nvPr/>
        </p:nvSpPr>
        <p:spPr>
          <a:xfrm>
            <a:off x="1980768" y="1368137"/>
            <a:ext cx="498462" cy="1316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450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35593" y="984367"/>
            <a:ext cx="867281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Vorher: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Splitter                                      ISDN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ISDN-                                                          Telefon-    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Netz                                       Router             Anlage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NTBA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          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Nachher: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</a:t>
            </a:r>
            <a:r>
              <a:rPr lang="de-D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bis zu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ISDN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ISDN-                                        </a:t>
            </a:r>
            <a:r>
              <a:rPr lang="de-D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         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Telefon-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Netz                                           </a:t>
            </a:r>
            <a:r>
              <a:rPr lang="de-D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Kanäle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Anlage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Business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VoIP-Router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Wolke 4"/>
          <p:cNvSpPr/>
          <p:nvPr/>
        </p:nvSpPr>
        <p:spPr>
          <a:xfrm>
            <a:off x="457201" y="1257301"/>
            <a:ext cx="1558636" cy="133003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504209" y="1257301"/>
            <a:ext cx="1163782" cy="3532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2504209" y="2047009"/>
            <a:ext cx="1163782" cy="4364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455" y="758754"/>
            <a:ext cx="1901536" cy="997094"/>
          </a:xfrm>
          <a:prstGeom prst="rect">
            <a:avLst/>
          </a:prstGeom>
        </p:spPr>
      </p:pic>
      <p:sp>
        <p:nvSpPr>
          <p:cNvPr id="14" name="Rechteck 13"/>
          <p:cNvSpPr/>
          <p:nvPr/>
        </p:nvSpPr>
        <p:spPr>
          <a:xfrm>
            <a:off x="6338455" y="975361"/>
            <a:ext cx="1129014" cy="1508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448" y="834971"/>
            <a:ext cx="1459923" cy="1678132"/>
          </a:xfrm>
          <a:prstGeom prst="rect">
            <a:avLst/>
          </a:prstGeom>
        </p:spPr>
      </p:pic>
      <p:sp>
        <p:nvSpPr>
          <p:cNvPr id="21" name="Pfeil nach rechts 20"/>
          <p:cNvSpPr/>
          <p:nvPr/>
        </p:nvSpPr>
        <p:spPr>
          <a:xfrm>
            <a:off x="7492448" y="1698698"/>
            <a:ext cx="249382" cy="114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rechts 21"/>
          <p:cNvSpPr/>
          <p:nvPr/>
        </p:nvSpPr>
        <p:spPr>
          <a:xfrm>
            <a:off x="3667991" y="2224969"/>
            <a:ext cx="2632091" cy="1205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Pfeil nach rechts 22"/>
          <p:cNvSpPr/>
          <p:nvPr/>
        </p:nvSpPr>
        <p:spPr>
          <a:xfrm>
            <a:off x="3711955" y="1433946"/>
            <a:ext cx="882625" cy="808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Pfeil nach rechts 24"/>
          <p:cNvSpPr/>
          <p:nvPr/>
        </p:nvSpPr>
        <p:spPr>
          <a:xfrm>
            <a:off x="2108108" y="4208320"/>
            <a:ext cx="498462" cy="935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feil nach unten 25"/>
          <p:cNvSpPr/>
          <p:nvPr/>
        </p:nvSpPr>
        <p:spPr>
          <a:xfrm>
            <a:off x="3034146" y="1630535"/>
            <a:ext cx="103910" cy="4119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Wolke 26"/>
          <p:cNvSpPr/>
          <p:nvPr/>
        </p:nvSpPr>
        <p:spPr>
          <a:xfrm>
            <a:off x="457201" y="3584864"/>
            <a:ext cx="1558636" cy="1433946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8" name="Grafi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840" y="3584864"/>
            <a:ext cx="2101759" cy="1122218"/>
          </a:xfrm>
          <a:prstGeom prst="rect">
            <a:avLst/>
          </a:prstGeom>
        </p:spPr>
      </p:pic>
      <p:sp>
        <p:nvSpPr>
          <p:cNvPr id="29" name="Rechteck 28"/>
          <p:cNvSpPr/>
          <p:nvPr/>
        </p:nvSpPr>
        <p:spPr>
          <a:xfrm>
            <a:off x="5476009" y="3356264"/>
            <a:ext cx="1194955" cy="15794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" name="Grafik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470" y="3356263"/>
            <a:ext cx="1312848" cy="1579417"/>
          </a:xfrm>
          <a:prstGeom prst="rect">
            <a:avLst/>
          </a:prstGeom>
        </p:spPr>
      </p:pic>
      <p:sp>
        <p:nvSpPr>
          <p:cNvPr id="31" name="Pfeil nach rechts 30"/>
          <p:cNvSpPr/>
          <p:nvPr/>
        </p:nvSpPr>
        <p:spPr>
          <a:xfrm>
            <a:off x="1958838" y="1401617"/>
            <a:ext cx="498462" cy="935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Pfeil nach rechts 32"/>
          <p:cNvSpPr/>
          <p:nvPr/>
        </p:nvSpPr>
        <p:spPr>
          <a:xfrm>
            <a:off x="6840919" y="4208319"/>
            <a:ext cx="498462" cy="935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Pfeil nach rechts 33"/>
          <p:cNvSpPr/>
          <p:nvPr/>
        </p:nvSpPr>
        <p:spPr>
          <a:xfrm>
            <a:off x="4919360" y="4301837"/>
            <a:ext cx="498462" cy="1142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344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38677" y="954581"/>
            <a:ext cx="885698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ALL-IP-Anforderungen für Geschäftskunden:</a:t>
            </a:r>
          </a:p>
          <a:p>
            <a:endParaRPr lang="de-DE" dirty="0"/>
          </a:p>
          <a:p>
            <a:endParaRPr lang="de-DE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r>
              <a:rPr lang="de-DE" sz="2800" b="1" dirty="0"/>
              <a:t> </a:t>
            </a:r>
            <a:r>
              <a:rPr lang="de-DE" sz="2800" b="1" dirty="0" smtClean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08279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38677" y="954581"/>
            <a:ext cx="88569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ALL-IP-Anforderungen für Geschäftskunden:</a:t>
            </a:r>
          </a:p>
          <a:p>
            <a:endParaRPr lang="de-DE" dirty="0" smtClean="0"/>
          </a:p>
          <a:p>
            <a:r>
              <a:rPr lang="de-DE" dirty="0" smtClean="0"/>
              <a:t>Besondere Beachtung für das Thema Sicherheit empfiehlt das Bundesamt für Informationstechnik. Ideale Voraussetzungen für eine sichere Telefonie bieten Business-VoIP-Router mit integrierter Firewall.</a:t>
            </a:r>
          </a:p>
          <a:p>
            <a:endParaRPr lang="de-DE" dirty="0"/>
          </a:p>
          <a:p>
            <a:endParaRPr lang="de-DE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r>
              <a:rPr lang="de-DE" sz="2800" b="1" dirty="0"/>
              <a:t> </a:t>
            </a:r>
            <a:r>
              <a:rPr lang="de-DE" sz="2800" b="1" dirty="0" smtClean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97493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38677" y="954581"/>
            <a:ext cx="88569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ALL-IP-Anforderungen für Geschäftskunden:</a:t>
            </a:r>
          </a:p>
          <a:p>
            <a:endParaRPr lang="de-DE" dirty="0" smtClean="0"/>
          </a:p>
          <a:p>
            <a:r>
              <a:rPr lang="de-DE" dirty="0" smtClean="0"/>
              <a:t>Besondere Beachtung für das Thema Sicherheit empfiehlt das Bundesamt für Informationstechnik. Ideale Voraussetzungen für eine sichere Telefonie bieten Business-VoIP-Router mit integrierter Firewall.</a:t>
            </a:r>
          </a:p>
          <a:p>
            <a:endParaRPr lang="de-DE" dirty="0"/>
          </a:p>
          <a:p>
            <a:r>
              <a:rPr lang="de-DE" dirty="0" smtClean="0"/>
              <a:t>Ein Mischbetrieb von IP- und ISDN-Telefonen ist möglich und bietet Ihnen einen kostensparenden Übergang von alt auf neu.</a:t>
            </a:r>
          </a:p>
          <a:p>
            <a:endParaRPr lang="de-DE" dirty="0"/>
          </a:p>
          <a:p>
            <a:endParaRPr lang="de-DE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r>
              <a:rPr lang="de-DE" sz="2800" b="1" dirty="0"/>
              <a:t> </a:t>
            </a:r>
            <a:r>
              <a:rPr lang="de-DE" sz="2800" b="1" dirty="0" smtClean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58045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38677" y="954581"/>
            <a:ext cx="885698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ALL-IP-Anforderungen für Geschäftskunden:</a:t>
            </a:r>
          </a:p>
          <a:p>
            <a:endParaRPr lang="de-DE" dirty="0" smtClean="0"/>
          </a:p>
          <a:p>
            <a:r>
              <a:rPr lang="de-DE" dirty="0" smtClean="0"/>
              <a:t>Besondere Beachtung für das Thema Sicherheit empfiehlt das Bundesamt für Informationstechnik. Ideale Voraussetzungen für eine sichere Telefonie bieten Business-VoIP-Router mit integrierter Firewall.</a:t>
            </a:r>
          </a:p>
          <a:p>
            <a:endParaRPr lang="de-DE" dirty="0"/>
          </a:p>
          <a:p>
            <a:r>
              <a:rPr lang="de-DE" dirty="0" smtClean="0"/>
              <a:t>Ein Mischbetrieb von IP- und ISDN-Telefonen ist möglich und bietet Ihnen einen kostensparenden Übergang von alt auf neu.</a:t>
            </a:r>
          </a:p>
          <a:p>
            <a:endParaRPr lang="de-DE" dirty="0"/>
          </a:p>
          <a:p>
            <a:r>
              <a:rPr lang="de-DE" dirty="0" smtClean="0"/>
              <a:t>Fernwartung Xpoint &gt; X-</a:t>
            </a:r>
            <a:r>
              <a:rPr lang="de-DE" dirty="0" err="1" smtClean="0"/>
              <a:t>oil</a:t>
            </a:r>
            <a:r>
              <a:rPr lang="de-DE" dirty="0" smtClean="0"/>
              <a:t>-Anwender: </a:t>
            </a:r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sz="2800" b="1" dirty="0" smtClean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424305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</a:t>
            </a:r>
            <a:r>
              <a:rPr lang="de-DE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 – IP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ISDN ist seit den 90er Jahren der Standard in der deutschen Telefonie.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36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38677" y="954581"/>
            <a:ext cx="885698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ALL-IP-Anforderungen für Geschäftskunden:</a:t>
            </a:r>
          </a:p>
          <a:p>
            <a:endParaRPr lang="de-DE" dirty="0" smtClean="0"/>
          </a:p>
          <a:p>
            <a:r>
              <a:rPr lang="de-DE" dirty="0" smtClean="0"/>
              <a:t>Besondere Beachtung für das Thema Sicherheit empfiehlt das Bundesamt für Informationstechnik. Ideale Voraussetzungen für eine sichere Telefonie bieten Business-VoIP-Router mit integrierter Firewall.</a:t>
            </a:r>
          </a:p>
          <a:p>
            <a:endParaRPr lang="de-DE" dirty="0"/>
          </a:p>
          <a:p>
            <a:r>
              <a:rPr lang="de-DE" dirty="0" smtClean="0"/>
              <a:t>Ein Mischbetrieb von IP- und ISDN-Telefonen ist möglich und bietet Ihnen einen kostensparenden Übergang von alt auf neu.</a:t>
            </a:r>
          </a:p>
          <a:p>
            <a:endParaRPr lang="de-DE" dirty="0"/>
          </a:p>
          <a:p>
            <a:r>
              <a:rPr lang="de-DE" dirty="0" smtClean="0"/>
              <a:t>Fernwartung Xpoint &gt; X-</a:t>
            </a:r>
            <a:r>
              <a:rPr lang="de-DE" dirty="0" err="1" smtClean="0"/>
              <a:t>oil</a:t>
            </a:r>
            <a:r>
              <a:rPr lang="de-DE" dirty="0" smtClean="0"/>
              <a:t>-Anwender: 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Terminliche Abstimmung mit allen beteiligten Firmen (Hard-/Software)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sz="2800" b="1" dirty="0" smtClean="0"/>
          </a:p>
          <a:p>
            <a:r>
              <a:rPr lang="de-DE" sz="2800" b="1" dirty="0"/>
              <a:t> </a:t>
            </a:r>
            <a:r>
              <a:rPr lang="de-DE" sz="2800" b="1" dirty="0" smtClean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6106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38677" y="954581"/>
            <a:ext cx="88569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ALL-IP-Anforderungen für Geschäftskunden:</a:t>
            </a:r>
          </a:p>
          <a:p>
            <a:endParaRPr lang="de-DE" dirty="0" smtClean="0"/>
          </a:p>
          <a:p>
            <a:r>
              <a:rPr lang="de-DE" dirty="0" smtClean="0"/>
              <a:t>Besondere Beachtung für das Thema Sicherheit empfiehlt das Bundesamt für Informationstechnik. Ideale Voraussetzungen für eine sichere Telefonie bieten Business-VoIP-Router mit integrierter Firewall.</a:t>
            </a:r>
          </a:p>
          <a:p>
            <a:endParaRPr lang="de-DE" dirty="0"/>
          </a:p>
          <a:p>
            <a:r>
              <a:rPr lang="de-DE" dirty="0" smtClean="0"/>
              <a:t>Ein Mischbetrieb von IP- und ISDN-Telefonen ist möglich und bietet Ihnen einen kostensparenden Übergang von alt auf neu.</a:t>
            </a:r>
          </a:p>
          <a:p>
            <a:endParaRPr lang="de-DE" dirty="0"/>
          </a:p>
          <a:p>
            <a:r>
              <a:rPr lang="de-DE" dirty="0" smtClean="0"/>
              <a:t>Fernwartung Xpoint &gt; X-</a:t>
            </a:r>
            <a:r>
              <a:rPr lang="de-DE" dirty="0" err="1" smtClean="0"/>
              <a:t>oil</a:t>
            </a:r>
            <a:r>
              <a:rPr lang="de-DE" dirty="0" smtClean="0"/>
              <a:t>-Anwender: 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Terminliche Abstimmung mit allen beteiligten Firmen (Hard-/Software)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Kritisch den standardmäßig angebotenen Routern gegenüber stehen. Einige Geräte entsprechen nicht den geschäftlichen Anforderungen</a:t>
            </a:r>
          </a:p>
          <a:p>
            <a:endParaRPr lang="de-DE" dirty="0" smtClean="0"/>
          </a:p>
          <a:p>
            <a:r>
              <a:rPr lang="de-DE" sz="2800" b="1" dirty="0" smtClean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59888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38677" y="954581"/>
            <a:ext cx="885698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ALL-IP-Anforderungen für Geschäftskunden:</a:t>
            </a:r>
          </a:p>
          <a:p>
            <a:endParaRPr lang="de-DE" dirty="0" smtClean="0"/>
          </a:p>
          <a:p>
            <a:r>
              <a:rPr lang="de-DE" dirty="0" smtClean="0"/>
              <a:t>Besondere Beachtung für das Thema Sicherheit empfiehlt das Bundesamt für Informationstechnik. Ideale Voraussetzungen für eine sichere Telefonie bieten Business-VoIP-Router mit integrierter Firewall.</a:t>
            </a:r>
          </a:p>
          <a:p>
            <a:endParaRPr lang="de-DE" dirty="0"/>
          </a:p>
          <a:p>
            <a:r>
              <a:rPr lang="de-DE" dirty="0" smtClean="0"/>
              <a:t>Ein Mischbetrieb von IP- und ISDN-Telefonen ist möglich und bietet Ihnen einen kostensparenden Übergang von alt auf neu.</a:t>
            </a:r>
          </a:p>
          <a:p>
            <a:endParaRPr lang="de-DE" dirty="0"/>
          </a:p>
          <a:p>
            <a:r>
              <a:rPr lang="de-DE" dirty="0" smtClean="0"/>
              <a:t>Fernwartung Xpoint &gt; X-</a:t>
            </a:r>
            <a:r>
              <a:rPr lang="de-DE" dirty="0" err="1" smtClean="0"/>
              <a:t>oil</a:t>
            </a:r>
            <a:r>
              <a:rPr lang="de-DE" dirty="0" smtClean="0"/>
              <a:t>-Anwender: 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Terminliche Abstimmung mit allen beteiligten Firmen (Hard-/Software)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Kritisch den standardmäßig angebotenen Routern gegenüber stehen. Einige Geräte entsprechen nicht den geschäftlichen Anforderungen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Telekom bietet </a:t>
            </a:r>
            <a:r>
              <a:rPr lang="de-DE" dirty="0" err="1" smtClean="0"/>
              <a:t>Lancom</a:t>
            </a:r>
            <a:r>
              <a:rPr lang="de-DE" dirty="0" smtClean="0"/>
              <a:t>-Geräte mit abgespeckter Funktionalität/ Gewährleistung unter eigener Bezeichnung (R88x) an. Dahinter verbirgt sich z.B. der Router Lancom1783VAx. Dieses Gerät wird auch von der Firma </a:t>
            </a:r>
            <a:r>
              <a:rPr lang="de-DE" dirty="0" err="1" smtClean="0"/>
              <a:t>Xpoint</a:t>
            </a:r>
            <a:r>
              <a:rPr lang="de-DE" dirty="0" smtClean="0"/>
              <a:t> bevorzugt.</a:t>
            </a:r>
          </a:p>
          <a:p>
            <a:r>
              <a:rPr lang="de-DE" sz="2800" b="1" dirty="0" smtClean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47128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1214356"/>
            <a:ext cx="8856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r>
              <a:rPr lang="de-DE" sz="2800" b="1" dirty="0"/>
              <a:t> </a:t>
            </a:r>
            <a:r>
              <a:rPr lang="de-DE" sz="2800" b="1" dirty="0" smtClean="0"/>
              <a:t>      Danke für Ihre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146125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</a:t>
            </a:r>
            <a:r>
              <a:rPr lang="de-DE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 – IP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ISDN ist seit den 90er Jahren der Standard in der deutschen Telefonie.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Das Internet und die Mobilfunknetze haben sich aber stark weiterentwickelt und nutzen Technologien wie Ethernet, MPLS und IP.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2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</a:t>
            </a:r>
            <a:r>
              <a:rPr lang="de-DE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 – IP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ISDN ist seit den 90er Jahren der Standard in der deutschen Telefonie.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Das Internet und die Mobilfunknetze haben sich aber stark weiterentwickelt und nutzen Technologien wie Ethernet, MPLS und IP.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Dienste wie Internet, Mobilfunk, Email wachsen mehr und mehr zusammen. Man spricht von „konvergenten Netzen“. Die gemeinsame Sprache ist das Internet Protokoll; kurz „IP“.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91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</a:t>
            </a:r>
            <a:r>
              <a:rPr lang="de-DE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 – IP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ISDN ist seit den 90er Jahren der Standard in der deutschen Telefonie.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Das Internet und die Mobilfunknetze haben sich aber stark weiterentwickelt und nutzen Technologien wie Ethernet, MPLS und IP.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Dienste wie Internet, Mobilfunk, Email wachsen mehr und mehr zusammen. Man spricht von „konvergenten Netzen“. Die gemeinsame Sprache ist das Internet Protokoll; kurz „IP“.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Der einzige Flaschenhals, der hier noch nicht integriert ist, ist die Telefonie. Doch dies wird sich ändern. Das Schlagwort heißt ALL-IP.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12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ALL - IP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	                     		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Mobilfunknetze                                        Weitverkehrsnetze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Internet                       Telefonnetz      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Bis Ende 2018 sollen alle Telefonanschlüsse auf IP umgestellt sein.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Deutschland sind dies ca. 10 Millionen Telekomkunden.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</a:t>
            </a:r>
          </a:p>
        </p:txBody>
      </p:sp>
      <p:sp>
        <p:nvSpPr>
          <p:cNvPr id="5" name="Flussdiagramm: Alternativer Prozess 4"/>
          <p:cNvSpPr/>
          <p:nvPr/>
        </p:nvSpPr>
        <p:spPr>
          <a:xfrm>
            <a:off x="3387436" y="1184564"/>
            <a:ext cx="1922320" cy="1101436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 Verbindung mit Pfeil 7"/>
          <p:cNvCxnSpPr/>
          <p:nvPr/>
        </p:nvCxnSpPr>
        <p:spPr>
          <a:xfrm flipV="1">
            <a:off x="2223655" y="1891145"/>
            <a:ext cx="976745" cy="394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V="1">
            <a:off x="3293918" y="2556164"/>
            <a:ext cx="332509" cy="290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H="1" flipV="1">
            <a:off x="5226627" y="2556164"/>
            <a:ext cx="280555" cy="290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 flipH="1" flipV="1">
            <a:off x="5652655" y="1891145"/>
            <a:ext cx="1257300" cy="394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Was bedeutet das nun für Sie im Detail?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47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Was bedeutet das nun für Sie im Detail?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Unternehmen mit einer Telefonanlage auf ISDN-Basis sind damit konfrontiert, dass ihre Anlage ohne Anpassung nicht mit dem neuen IP-Anschluss funktioniert.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56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2017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Was bedeutet das nun für Sie im Detail?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Unternehmen mit einer Telefonanlage auf ISDN-Basis sind damit konfrontiert, dass ihre Anlage ohne Anpassung nicht mit dem neuen IP-Anschluss funktioniert.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Das Aufrüsten ist in den überwiegenden Fällen nicht möglich und Sie werden zum Kauf einer neuen Anlage gezwungen. 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56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836</Words>
  <Application>Microsoft Office PowerPoint</Application>
  <PresentationFormat>Bildschirmpräsentation (4:3)</PresentationFormat>
  <Paragraphs>237</Paragraphs>
  <Slides>23</Slides>
  <Notes>23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7" baseType="lpstr">
      <vt:lpstr>Arial</vt:lpstr>
      <vt:lpstr>Calibri</vt:lpstr>
      <vt:lpstr>Verdana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Ruediger Kierstein</cp:lastModifiedBy>
  <cp:revision>334</cp:revision>
  <dcterms:created xsi:type="dcterms:W3CDTF">2012-03-05T09:08:08Z</dcterms:created>
  <dcterms:modified xsi:type="dcterms:W3CDTF">2017-03-27T13:27:02Z</dcterms:modified>
</cp:coreProperties>
</file>