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297" r:id="rId3"/>
    <p:sldId id="283" r:id="rId4"/>
    <p:sldId id="291" r:id="rId5"/>
    <p:sldId id="307" r:id="rId6"/>
    <p:sldId id="292" r:id="rId7"/>
    <p:sldId id="308" r:id="rId8"/>
    <p:sldId id="305" r:id="rId9"/>
    <p:sldId id="306" r:id="rId10"/>
    <p:sldId id="304" r:id="rId11"/>
    <p:sldId id="303" r:id="rId12"/>
    <p:sldId id="293" r:id="rId13"/>
    <p:sldId id="298" r:id="rId14"/>
    <p:sldId id="264" r:id="rId15"/>
    <p:sldId id="294" r:id="rId16"/>
    <p:sldId id="310" r:id="rId17"/>
    <p:sldId id="295" r:id="rId18"/>
    <p:sldId id="311" r:id="rId19"/>
    <p:sldId id="309" r:id="rId20"/>
    <p:sldId id="299" r:id="rId21"/>
    <p:sldId id="267" r:id="rId22"/>
    <p:sldId id="290" r:id="rId23"/>
    <p:sldId id="268" r:id="rId24"/>
    <p:sldId id="313" r:id="rId25"/>
    <p:sldId id="296" r:id="rId26"/>
    <p:sldId id="300" r:id="rId27"/>
    <p:sldId id="288" r:id="rId28"/>
    <p:sldId id="301" r:id="rId29"/>
    <p:sldId id="302" r:id="rId30"/>
    <p:sldId id="314" r:id="rId31"/>
    <p:sldId id="263" r:id="rId32"/>
    <p:sldId id="312" r:id="rId33"/>
    <p:sldId id="273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973" autoAdjust="0"/>
  </p:normalViewPr>
  <p:slideViewPr>
    <p:cSldViewPr>
      <p:cViewPr varScale="1">
        <p:scale>
          <a:sx n="172" d="100"/>
          <a:sy n="172" d="100"/>
        </p:scale>
        <p:origin x="120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D9133-20DC-4709-A442-F9290BD14ADC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9F652-FD80-45DC-BEE4-E6899E4F9E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4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1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1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3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22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12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11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651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9F652-FD80-45DC-BEE4-E6899E4F9E9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77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8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16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2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9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39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94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9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8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4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5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51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194D-4CF4-48D8-8551-3EB44903880F}" type="datetimeFigureOut">
              <a:rPr lang="de-DE" smtClean="0"/>
              <a:t>21.04.2023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4AD0-06E6-4FAE-B274-65BF00EBA7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0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24000" y="2420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Herzlich Willkommen</a:t>
            </a:r>
          </a:p>
          <a:p>
            <a:pPr algn="ctr"/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EC87AD8-499A-8BC6-D3D3-436171534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4024BA5-8CBA-F2FD-03C0-D7006286BAB0}"/>
              </a:ext>
            </a:extLst>
          </p:cNvPr>
          <p:cNvSpPr txBox="1"/>
          <p:nvPr/>
        </p:nvSpPr>
        <p:spPr>
          <a:xfrm>
            <a:off x="4079776" y="18241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Bearbeitungs-Token und Gültigkeit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6CC1DC2-8F06-A587-D65E-C42D193EBF8B}"/>
              </a:ext>
            </a:extLst>
          </p:cNvPr>
          <p:cNvCxnSpPr>
            <a:cxnSpLocks/>
          </p:cNvCxnSpPr>
          <p:nvPr/>
        </p:nvCxnSpPr>
        <p:spPr>
          <a:xfrm flipH="1">
            <a:off x="2783632" y="476672"/>
            <a:ext cx="1512168" cy="27300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587BA6D6-75B8-7CDB-8A7C-44472CB03E13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B0DA6B-7DAC-4182-D5BC-EDF8AAC2FE5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AF69EC-2BD7-0ACD-EFC5-0D2AE48170AA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EFA715D-D25D-AC64-29E3-EF6104216AC9}"/>
              </a:ext>
            </a:extLst>
          </p:cNvPr>
          <p:cNvSpPr/>
          <p:nvPr/>
        </p:nvSpPr>
        <p:spPr>
          <a:xfrm>
            <a:off x="335360" y="3206746"/>
            <a:ext cx="4176464" cy="582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63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3E274E6-9249-79DB-8B9F-E7655F615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F484F0E-0499-363D-5F8E-C6A33929B4B6}"/>
              </a:ext>
            </a:extLst>
          </p:cNvPr>
          <p:cNvSpPr txBox="1"/>
          <p:nvPr/>
        </p:nvSpPr>
        <p:spPr>
          <a:xfrm>
            <a:off x="4583832" y="18290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Kennzeichnung der bearbeitbaren Spalten mit einem Sternchen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3642B01-631E-213A-61CF-894E03FA1073}"/>
              </a:ext>
            </a:extLst>
          </p:cNvPr>
          <p:cNvCxnSpPr>
            <a:cxnSpLocks/>
          </p:cNvCxnSpPr>
          <p:nvPr/>
        </p:nvCxnSpPr>
        <p:spPr>
          <a:xfrm flipV="1">
            <a:off x="3377698" y="552237"/>
            <a:ext cx="2214246" cy="3668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41929FA-DA7E-6964-D65F-523B5E1CDE1C}"/>
              </a:ext>
            </a:extLst>
          </p:cNvPr>
          <p:cNvCxnSpPr>
            <a:cxnSpLocks/>
          </p:cNvCxnSpPr>
          <p:nvPr/>
        </p:nvCxnSpPr>
        <p:spPr>
          <a:xfrm flipH="1">
            <a:off x="2423592" y="552237"/>
            <a:ext cx="3168352" cy="3668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C377529-8897-F295-FE0A-DE1750A03058}"/>
              </a:ext>
            </a:extLst>
          </p:cNvPr>
          <p:cNvCxnSpPr>
            <a:cxnSpLocks/>
          </p:cNvCxnSpPr>
          <p:nvPr/>
        </p:nvCxnSpPr>
        <p:spPr>
          <a:xfrm flipV="1">
            <a:off x="4058668" y="552237"/>
            <a:ext cx="1533276" cy="3668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D0F805A-ACF9-53CD-3C08-52DA04AD1432}"/>
              </a:ext>
            </a:extLst>
          </p:cNvPr>
          <p:cNvCxnSpPr>
            <a:cxnSpLocks/>
          </p:cNvCxnSpPr>
          <p:nvPr/>
        </p:nvCxnSpPr>
        <p:spPr>
          <a:xfrm flipH="1">
            <a:off x="1775520" y="552237"/>
            <a:ext cx="3816424" cy="3668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9559C76D-7DCC-0001-4515-7E469A19A917}"/>
              </a:ext>
            </a:extLst>
          </p:cNvPr>
          <p:cNvCxnSpPr>
            <a:cxnSpLocks/>
          </p:cNvCxnSpPr>
          <p:nvPr/>
        </p:nvCxnSpPr>
        <p:spPr>
          <a:xfrm flipH="1">
            <a:off x="4799856" y="552237"/>
            <a:ext cx="792088" cy="36688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70BAAAE-7A2B-D6D0-BF24-2D708CA877AE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74BA82-D36D-8A5E-B102-D28CC8A2548B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CAFBBA-69AA-4CBA-62AC-30E969F14312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</p:spTree>
    <p:extLst>
      <p:ext uri="{BB962C8B-B14F-4D97-AF65-F5344CB8AC3E}">
        <p14:creationId xmlns:p14="http://schemas.microsoft.com/office/powerpoint/2010/main" val="1928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034F7AC-B09C-D735-7529-8313F96695C4}"/>
              </a:ext>
            </a:extLst>
          </p:cNvPr>
          <p:cNvGrpSpPr/>
          <p:nvPr/>
        </p:nvGrpSpPr>
        <p:grpSpPr>
          <a:xfrm>
            <a:off x="6076880" y="332656"/>
            <a:ext cx="496769" cy="576064"/>
            <a:chOff x="1407198" y="5134214"/>
            <a:chExt cx="496769" cy="576064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839408C-9359-52E1-B73D-8BCED77A8DEC}"/>
                </a:ext>
              </a:extLst>
            </p:cNvPr>
            <p:cNvSpPr/>
            <p:nvPr/>
          </p:nvSpPr>
          <p:spPr>
            <a:xfrm>
              <a:off x="1472757" y="5324465"/>
              <a:ext cx="300931" cy="19610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A0B298E-41F6-C1EE-631D-A5C3FC4CDE2F}"/>
                </a:ext>
              </a:extLst>
            </p:cNvPr>
            <p:cNvSpPr txBox="1"/>
            <p:nvPr/>
          </p:nvSpPr>
          <p:spPr>
            <a:xfrm>
              <a:off x="1419070" y="5297063"/>
              <a:ext cx="4848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solidFill>
                    <a:schemeClr val="bg1"/>
                  </a:solidFill>
                </a:rPr>
                <a:t>CSV</a:t>
              </a:r>
            </a:p>
          </p:txBody>
        </p:sp>
        <p:sp>
          <p:nvSpPr>
            <p:cNvPr id="26" name="Rechteck: gefaltete Ecke 25">
              <a:extLst>
                <a:ext uri="{FF2B5EF4-FFF2-40B4-BE49-F238E27FC236}">
                  <a16:creationId xmlns:a16="http://schemas.microsoft.com/office/drawing/2014/main" id="{405CFA8B-1772-CA47-124A-35F41641C7B7}"/>
                </a:ext>
              </a:extLst>
            </p:cNvPr>
            <p:cNvSpPr/>
            <p:nvPr/>
          </p:nvSpPr>
          <p:spPr>
            <a:xfrm rot="10800000">
              <a:off x="1407198" y="5134214"/>
              <a:ext cx="432048" cy="576064"/>
            </a:xfrm>
            <a:prstGeom prst="foldedCorne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0" name="Verbinder: gewinkelt 29">
            <a:extLst>
              <a:ext uri="{FF2B5EF4-FFF2-40B4-BE49-F238E27FC236}">
                <a16:creationId xmlns:a16="http://schemas.microsoft.com/office/drawing/2014/main" id="{413290C8-F746-5A34-385B-26A3FAA535F9}"/>
              </a:ext>
            </a:extLst>
          </p:cNvPr>
          <p:cNvCxnSpPr>
            <a:cxnSpLocks/>
            <a:stCxn id="26" idx="3"/>
          </p:cNvCxnSpPr>
          <p:nvPr/>
        </p:nvCxnSpPr>
        <p:spPr>
          <a:xfrm rot="10800000" flipV="1">
            <a:off x="3713230" y="620688"/>
            <a:ext cx="2363651" cy="1008112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839490AF-1925-1EEF-F776-F93FA2E18996}"/>
              </a:ext>
            </a:extLst>
          </p:cNvPr>
          <p:cNvCxnSpPr>
            <a:stCxn id="26" idx="1"/>
            <a:endCxn id="7" idx="0"/>
          </p:cNvCxnSpPr>
          <p:nvPr/>
        </p:nvCxnSpPr>
        <p:spPr>
          <a:xfrm>
            <a:off x="6508928" y="620688"/>
            <a:ext cx="2226859" cy="1080120"/>
          </a:xfrm>
          <a:prstGeom prst="bentConnector2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A329CD32-9FD8-17FA-AFF4-2B9D8DE01C8F}"/>
              </a:ext>
            </a:extLst>
          </p:cNvPr>
          <p:cNvSpPr txBox="1"/>
          <p:nvPr/>
        </p:nvSpPr>
        <p:spPr>
          <a:xfrm>
            <a:off x="4456699" y="370929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Prüfung ob der Token existiert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D864C34-A2FE-1537-0031-BC9E38430D7C}"/>
              </a:ext>
            </a:extLst>
          </p:cNvPr>
          <p:cNvSpPr txBox="1"/>
          <p:nvPr/>
        </p:nvSpPr>
        <p:spPr>
          <a:xfrm>
            <a:off x="4456699" y="407646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Prüfung der Gültigkeit des Tokens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0B9171C-9858-AE28-A293-E4C9832B0FDC}"/>
              </a:ext>
            </a:extLst>
          </p:cNvPr>
          <p:cNvSpPr txBox="1"/>
          <p:nvPr/>
        </p:nvSpPr>
        <p:spPr>
          <a:xfrm>
            <a:off x="4456699" y="444364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Prüfung des Datensatzaufbaus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C0125E0B-A82E-41CC-6EFB-7620C4146810}"/>
              </a:ext>
            </a:extLst>
          </p:cNvPr>
          <p:cNvSpPr txBox="1"/>
          <p:nvPr/>
        </p:nvSpPr>
        <p:spPr>
          <a:xfrm>
            <a:off x="3892891" y="4810822"/>
            <a:ext cx="480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Prüfung der Bearbeitbarkeit der Felder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(Berechtigung zum Bearbeiten)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0F0EE57-A807-9C35-DDEC-45461DABD59C}"/>
              </a:ext>
            </a:extLst>
          </p:cNvPr>
          <p:cNvGrpSpPr/>
          <p:nvPr/>
        </p:nvGrpSpPr>
        <p:grpSpPr>
          <a:xfrm>
            <a:off x="3713227" y="1812689"/>
            <a:ext cx="5022560" cy="1896604"/>
            <a:chOff x="2189227" y="1812689"/>
            <a:chExt cx="5022560" cy="1896604"/>
          </a:xfrm>
          <a:solidFill>
            <a:schemeClr val="tx1"/>
          </a:solidFill>
        </p:grpSpPr>
        <p:sp>
          <p:nvSpPr>
            <p:cNvPr id="37" name="Zylinder 36">
              <a:extLst>
                <a:ext uri="{FF2B5EF4-FFF2-40B4-BE49-F238E27FC236}">
                  <a16:creationId xmlns:a16="http://schemas.microsoft.com/office/drawing/2014/main" id="{F273755D-65BC-A31D-A72F-8612B7129B0C}"/>
                </a:ext>
              </a:extLst>
            </p:cNvPr>
            <p:cNvSpPr/>
            <p:nvPr/>
          </p:nvSpPr>
          <p:spPr>
            <a:xfrm>
              <a:off x="4332601" y="1812689"/>
              <a:ext cx="864096" cy="1008112"/>
            </a:xfrm>
            <a:prstGeom prst="ca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de-DE" sz="1200" b="1" dirty="0" err="1">
                  <a:solidFill>
                    <a:schemeClr val="bg1"/>
                  </a:solidFill>
                </a:rPr>
                <a:t>Hashtable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Verbinder: gewinkelt 49">
              <a:extLst>
                <a:ext uri="{FF2B5EF4-FFF2-40B4-BE49-F238E27FC236}">
                  <a16:creationId xmlns:a16="http://schemas.microsoft.com/office/drawing/2014/main" id="{F04102E4-70D1-A425-C6AE-728ECAACE17B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 rot="16200000" flipH="1">
              <a:off x="3053986" y="1994376"/>
              <a:ext cx="850158" cy="2579675"/>
            </a:xfrm>
            <a:prstGeom prst="bentConnector3">
              <a:avLst/>
            </a:prstGeom>
            <a:grpFill/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Verbinder: gewinkelt 51">
              <a:extLst>
                <a:ext uri="{FF2B5EF4-FFF2-40B4-BE49-F238E27FC236}">
                  <a16:creationId xmlns:a16="http://schemas.microsoft.com/office/drawing/2014/main" id="{149AD10E-89F9-BB20-2A22-6A60FEEAE887}"/>
                </a:ext>
              </a:extLst>
            </p:cNvPr>
            <p:cNvCxnSpPr>
              <a:stCxn id="7" idx="4"/>
              <a:endCxn id="39" idx="0"/>
            </p:cNvCxnSpPr>
            <p:nvPr/>
          </p:nvCxnSpPr>
          <p:spPr>
            <a:xfrm rot="5400000">
              <a:off x="5490159" y="1987665"/>
              <a:ext cx="1000373" cy="2442883"/>
            </a:xfrm>
            <a:prstGeom prst="bentConnector3">
              <a:avLst>
                <a:gd name="adj1" fmla="val 57158"/>
              </a:avLst>
            </a:prstGeom>
            <a:grpFill/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F722DC48-6CD1-F921-0D28-11E01158B76E}"/>
                </a:ext>
              </a:extLst>
            </p:cNvPr>
            <p:cNvCxnSpPr>
              <a:stCxn id="37" idx="3"/>
              <a:endCxn id="39" idx="0"/>
            </p:cNvCxnSpPr>
            <p:nvPr/>
          </p:nvCxnSpPr>
          <p:spPr>
            <a:xfrm>
              <a:off x="4764649" y="2820801"/>
              <a:ext cx="4254" cy="888492"/>
            </a:xfrm>
            <a:prstGeom prst="straightConnector1">
              <a:avLst/>
            </a:prstGeom>
            <a:grpFill/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24B212EF-2415-A4AB-7C4B-DB9B5058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96" y="1636068"/>
            <a:ext cx="2863304" cy="122306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A7DCC3-78C0-9C6F-1284-5293741B2767}"/>
              </a:ext>
            </a:extLst>
          </p:cNvPr>
          <p:cNvGrpSpPr/>
          <p:nvPr/>
        </p:nvGrpSpPr>
        <p:grpSpPr>
          <a:xfrm>
            <a:off x="8213728" y="1700808"/>
            <a:ext cx="1044116" cy="1008112"/>
            <a:chOff x="6689728" y="1700808"/>
            <a:chExt cx="1044116" cy="100811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DC566F6-6967-AE9A-2437-4E0F048C8EA6}"/>
                </a:ext>
              </a:extLst>
            </p:cNvPr>
            <p:cNvSpPr/>
            <p:nvPr/>
          </p:nvSpPr>
          <p:spPr>
            <a:xfrm>
              <a:off x="6689728" y="1700808"/>
              <a:ext cx="1044116" cy="100811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B5E1DEE5-E44E-F26E-C8CF-F86894DF3C49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V="1">
              <a:off x="7211786" y="1700808"/>
              <a:ext cx="0" cy="5040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F8678DB-9AD9-4EE6-FFC4-6057633F5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1786" y="1988840"/>
              <a:ext cx="306034" cy="2160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F9FF312-69E4-5716-5F56-80CDF53294DC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A2C4C9-7DC1-69A6-93E4-61FF842F79DC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640947E-405F-7EFC-2623-E4201BBE559B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</p:spTree>
    <p:extLst>
      <p:ext uri="{BB962C8B-B14F-4D97-AF65-F5344CB8AC3E}">
        <p14:creationId xmlns:p14="http://schemas.microsoft.com/office/powerpoint/2010/main" val="23791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0" y="24208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Kohlendioxidkostenaufteilungsgesetz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(CO2KostAufG)</a:t>
            </a:r>
          </a:p>
          <a:p>
            <a:pPr algn="ctr"/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806584-6A87-F031-39DE-52204854B289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DE7B8F-53C0-6867-871B-F4CEB2A282D5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DFBB58-E509-ABF1-1584-EC64A7615C9D}"/>
              </a:ext>
            </a:extLst>
          </p:cNvPr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</p:spTree>
    <p:extLst>
      <p:ext uri="{BB962C8B-B14F-4D97-AF65-F5344CB8AC3E}">
        <p14:creationId xmlns:p14="http://schemas.microsoft.com/office/powerpoint/2010/main" val="15384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02DF785-B25C-80D0-43B3-BD909171206E}"/>
              </a:ext>
            </a:extLst>
          </p:cNvPr>
          <p:cNvSpPr txBox="1"/>
          <p:nvPr/>
        </p:nvSpPr>
        <p:spPr>
          <a:xfrm>
            <a:off x="3287688" y="490188"/>
            <a:ext cx="56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Kohlendioxidkostenaufteilungsgesetz (CO2KostAufG)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2AB437-011B-7785-3C37-CAC401CC6E86}"/>
              </a:ext>
            </a:extLst>
          </p:cNvPr>
          <p:cNvSpPr txBox="1"/>
          <p:nvPr/>
        </p:nvSpPr>
        <p:spPr>
          <a:xfrm>
            <a:off x="2058909" y="21782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- Brennstoffemission der Brennstoff- oder Wärmelieferung in kg CO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A655C9-0CBE-2300-AFB8-4E79E6B445A4}"/>
              </a:ext>
            </a:extLst>
          </p:cNvPr>
          <p:cNvSpPr txBox="1"/>
          <p:nvPr/>
        </p:nvSpPr>
        <p:spPr>
          <a:xfrm>
            <a:off x="2071941" y="286473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- Emissionsfaktor des gelieferten Brennstoffs in kg CO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 pro kWh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E09EB72-2543-AC75-708D-0FD2B9BA21A6}"/>
              </a:ext>
            </a:extLst>
          </p:cNvPr>
          <p:cNvSpPr txBox="1"/>
          <p:nvPr/>
        </p:nvSpPr>
        <p:spPr>
          <a:xfrm>
            <a:off x="2058909" y="181090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Informationspflichten der Lieferanten von Brennstoffen für die Wärmeerzeugung: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083EE5-8AB8-A230-F649-BC5DC51C0B54}"/>
              </a:ext>
            </a:extLst>
          </p:cNvPr>
          <p:cNvSpPr txBox="1"/>
          <p:nvPr/>
        </p:nvSpPr>
        <p:spPr>
          <a:xfrm>
            <a:off x="2070554" y="323406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- Energiegehalt der gelieferten Brennstoffmenge in kWh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21ACC42-727A-0004-941D-EF7A9428240A}"/>
              </a:ext>
            </a:extLst>
          </p:cNvPr>
          <p:cNvSpPr txBox="1"/>
          <p:nvPr/>
        </p:nvSpPr>
        <p:spPr>
          <a:xfrm>
            <a:off x="2058909" y="25247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- Preisbestandteil der CO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-Kosten für die gelieferte Brennstoffmenge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5AB84F-B050-4FAE-74B9-107EAA35EBA7}"/>
              </a:ext>
            </a:extLst>
          </p:cNvPr>
          <p:cNvSpPr txBox="1"/>
          <p:nvPr/>
        </p:nvSpPr>
        <p:spPr>
          <a:xfrm>
            <a:off x="2070555" y="3573996"/>
            <a:ext cx="841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- Hinweis auf die Erstattungsansprüche aus §6 Abs. 2 und §8 Abs. 2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17F1BD3-7A4B-C24D-F58A-E4B33F6673EF}"/>
              </a:ext>
            </a:extLst>
          </p:cNvPr>
          <p:cNvSpPr txBox="1"/>
          <p:nvPr/>
        </p:nvSpPr>
        <p:spPr>
          <a:xfrm>
            <a:off x="1887727" y="4582870"/>
            <a:ext cx="841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Was hat das mit X-tanken zu tun?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86CBD9-0550-A269-7688-627B2A299BCA}"/>
              </a:ext>
            </a:extLst>
          </p:cNvPr>
          <p:cNvSpPr txBox="1"/>
          <p:nvPr/>
        </p:nvSpPr>
        <p:spPr>
          <a:xfrm>
            <a:off x="1887727" y="852422"/>
            <a:ext cx="841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 Kraft seit 01.01.2023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0E8DF26-1436-3087-3A6C-8DBF9FA86779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ED2E8A-B01B-FB46-49A0-1D457F006A0C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</p:spTree>
    <p:extLst>
      <p:ext uri="{BB962C8B-B14F-4D97-AF65-F5344CB8AC3E}">
        <p14:creationId xmlns:p14="http://schemas.microsoft.com/office/powerpoint/2010/main" val="39967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331686C-E919-E1A8-F335-52C5330EA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0649"/>
            <a:ext cx="9144000" cy="5212273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74763629-8741-8DF5-22A8-BDAE95F6F4BF}"/>
              </a:ext>
            </a:extLst>
          </p:cNvPr>
          <p:cNvSpPr/>
          <p:nvPr/>
        </p:nvSpPr>
        <p:spPr>
          <a:xfrm rot="2160817">
            <a:off x="3034603" y="3721394"/>
            <a:ext cx="785580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4AB7F90-90F3-14E1-DCCE-D33981177D0E}"/>
              </a:ext>
            </a:extLst>
          </p:cNvPr>
          <p:cNvSpPr/>
          <p:nvPr/>
        </p:nvSpPr>
        <p:spPr>
          <a:xfrm>
            <a:off x="7464152" y="836712"/>
            <a:ext cx="3024336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FB96D3-E474-99F7-8C5D-676165EE7439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BFEA15-DC1A-BA5F-ACF0-AB0A7342E9C9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F0B28A-BAA2-7269-A5CB-935F5147337C}"/>
              </a:ext>
            </a:extLst>
          </p:cNvPr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</p:spTree>
    <p:extLst>
      <p:ext uri="{BB962C8B-B14F-4D97-AF65-F5344CB8AC3E}">
        <p14:creationId xmlns:p14="http://schemas.microsoft.com/office/powerpoint/2010/main" val="372331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25C47E-BE4A-2B51-6015-CAD0580E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519" y="241484"/>
            <a:ext cx="6220962" cy="516164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146D4B2-F7EF-E3C0-74D5-2179E6E4F090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71370E8-FBFC-4F99-27E9-877D421C5E4C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B24C2B-8674-AEF4-6A5E-68FC60325E36}"/>
              </a:ext>
            </a:extLst>
          </p:cNvPr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</p:spTree>
    <p:extLst>
      <p:ext uri="{BB962C8B-B14F-4D97-AF65-F5344CB8AC3E}">
        <p14:creationId xmlns:p14="http://schemas.microsoft.com/office/powerpoint/2010/main" val="160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3E8C35-B647-2BA7-C2DB-1861C08EBF28}"/>
              </a:ext>
            </a:extLst>
          </p:cNvPr>
          <p:cNvSpPr txBox="1"/>
          <p:nvPr/>
        </p:nvSpPr>
        <p:spPr>
          <a:xfrm>
            <a:off x="1847528" y="1272458"/>
            <a:ext cx="9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Datum      Zeit  Station     km  Verbrauch     Menge        Preis               Wert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L/100km                 Brutto             </a:t>
            </a:r>
            <a:r>
              <a:rPr lang="de-DE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Brutto</a:t>
            </a:r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--------------------------------------------------------------------------------------------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Karte 123456            Max Mustermann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Sorte Diesel                         19,00% MwSt.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18.08.2022 20:31 Neuenmarkt    32321           46,76 L      1,809              84,59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CO2-Emission: 122,123 kg CO2        CO2-Abgabe: 3,66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-----------------------------------------------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 46,76 L    Diesel               84,59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Sorte Super E5                       19,00% MwSt.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02.08.2022 17:13 Neuenmarkt    35000           44,75 L      1,769              79,16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CO2-Emission: 102,435 kg CO2        CO2-Abgabe: 3,07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05.08.2022 16:59 Neuenmarkt    35000           31,64 L      1,889              59,77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CO2-Emission: 72,426 kg CO2         CO2-Abgabe: 2,17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27.08.2022 17:24 Neuenmarkt    34441           29,76 L      2,149              63,95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CO2-Emission: 68,122 kg CO2         CO2-Abgabe: 2,04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-----------------------------------------------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106,15 L    Super E5            202,88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===============================================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Summe Karte 123456                   287,47 EUR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B726C6-342A-5B06-998B-113A11DF9F42}"/>
              </a:ext>
            </a:extLst>
          </p:cNvPr>
          <p:cNvSpPr txBox="1"/>
          <p:nvPr/>
        </p:nvSpPr>
        <p:spPr>
          <a:xfrm>
            <a:off x="2946871" y="260649"/>
            <a:ext cx="665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Druck als zweite Zeile zur Position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F9D1DE-24D1-A11C-4FC2-9C7DCE4A925D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04A630-9276-D941-8D53-A0598964506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4355D2-0AB0-BE8A-B0F0-A1616D7B2BD9}"/>
              </a:ext>
            </a:extLst>
          </p:cNvPr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</p:spTree>
    <p:extLst>
      <p:ext uri="{BB962C8B-B14F-4D97-AF65-F5344CB8AC3E}">
        <p14:creationId xmlns:p14="http://schemas.microsoft.com/office/powerpoint/2010/main" val="39601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3E8C35-B647-2BA7-C2DB-1861C08EBF28}"/>
              </a:ext>
            </a:extLst>
          </p:cNvPr>
          <p:cNvSpPr txBox="1"/>
          <p:nvPr/>
        </p:nvSpPr>
        <p:spPr>
          <a:xfrm>
            <a:off x="1847528" y="1272458"/>
            <a:ext cx="9001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Datum      Zeit  Station     km  Verbrauch     Menge        Preis               Wert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L/100km                 Brutto             </a:t>
            </a:r>
            <a:r>
              <a:rPr lang="de-DE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Brutto</a:t>
            </a:r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--------------------------------------------------------------------------------------------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19,00% </a:t>
            </a:r>
            <a:r>
              <a:rPr lang="de-DE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MwSt</a:t>
            </a:r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aus          241,57 EUR Netto           45,90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-------------------------------------------------------------------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Netto gesamt                                             241,57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===================================================================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Rechnungsbetrag                                          287,47 EUR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Produktzusammenstellung: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Diesel                                   46,76 L         84,59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Super E5                                106,15 L        202,88 EUR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CO2-Emissionenfaktoren: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-----------------------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Diesel                         Faktor: 0,2665 kg CO2/kWh      Heizwert: 9,800 kWh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Super E5                       Faktor: 0,2693 kg CO2/kWh      Heizwert: 8,500 kWh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B726C6-342A-5B06-998B-113A11DF9F42}"/>
              </a:ext>
            </a:extLst>
          </p:cNvPr>
          <p:cNvSpPr txBox="1"/>
          <p:nvPr/>
        </p:nvSpPr>
        <p:spPr>
          <a:xfrm>
            <a:off x="2946871" y="260649"/>
            <a:ext cx="6658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Druck als zweite Zeile zur Position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B8B14FA-F5AF-24C9-3AD7-9B97F5636F51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294689-E97E-6859-BD96-26D3B138660F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338CFA-E6DB-21A7-D7AF-8E7AAC90DC06}"/>
              </a:ext>
            </a:extLst>
          </p:cNvPr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</p:spTree>
    <p:extLst>
      <p:ext uri="{BB962C8B-B14F-4D97-AF65-F5344CB8AC3E}">
        <p14:creationId xmlns:p14="http://schemas.microsoft.com/office/powerpoint/2010/main" val="26042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3E8C35-B647-2BA7-C2DB-1861C08EBF28}"/>
              </a:ext>
            </a:extLst>
          </p:cNvPr>
          <p:cNvSpPr txBox="1"/>
          <p:nvPr/>
        </p:nvSpPr>
        <p:spPr>
          <a:xfrm>
            <a:off x="1847528" y="1272458"/>
            <a:ext cx="9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Datum      Zeit  Station     km  Verbrauch     Menge        Preis               Wert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L/100km                 Brutto             </a:t>
            </a:r>
            <a:r>
              <a:rPr lang="de-DE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Brutto</a:t>
            </a:r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--------------------------------------------------------------------------------------------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19,00% </a:t>
            </a:r>
            <a:r>
              <a:rPr lang="de-DE" sz="1200" dirty="0" err="1">
                <a:solidFill>
                  <a:schemeClr val="bg1"/>
                </a:solidFill>
                <a:latin typeface="Consolas" panose="020B0609020204030204" pitchFamily="49" charset="0"/>
              </a:rPr>
              <a:t>MwSt</a:t>
            </a:r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aus          241,57 EUR Netto           45,90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-------------------------------------------------------------------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Netto gesamt                                             241,57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===================================================================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Rechnungsbetrag                                          287,47 EUR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Produktzusammenstellung: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Diesel                                   46,76 L         84,59 EUR</a:t>
            </a: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Super E5                                106,15 L        202,88 EUR</a:t>
            </a:r>
          </a:p>
          <a:p>
            <a:endParaRPr lang="de-DE" sz="12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CO2-Emissionen: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---------------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Sorte                                Menge Emissionsfaktor  Heizwert CO2-Emission CO2-Abgabe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                                                kg CO2/kWh       </a:t>
            </a:r>
            <a:r>
              <a:rPr lang="de-DE" sz="1200" dirty="0" err="1">
                <a:highlight>
                  <a:srgbClr val="FFFF00"/>
                </a:highlight>
                <a:latin typeface="Consolas" panose="020B0609020204030204" pitchFamily="49" charset="0"/>
              </a:rPr>
              <a:t>kWh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       kg CO2        EUR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Diesel                               46,76 L        0,2665     9,800      122,123       3,66</a:t>
            </a:r>
          </a:p>
          <a:p>
            <a:r>
              <a:rPr lang="de-DE" sz="1200" dirty="0">
                <a:latin typeface="Consolas" panose="020B0609020204030204" pitchFamily="49" charset="0"/>
              </a:rPr>
              <a:t>    </a:t>
            </a:r>
            <a:r>
              <a:rPr lang="de-DE" sz="1200" dirty="0">
                <a:highlight>
                  <a:srgbClr val="FFFF00"/>
                </a:highlight>
                <a:latin typeface="Consolas" panose="020B0609020204030204" pitchFamily="49" charset="0"/>
              </a:rPr>
              <a:t>Super E5                            106,15 L        0,2693     8,500      242,983       7,28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B726C6-342A-5B06-998B-113A11DF9F42}"/>
              </a:ext>
            </a:extLst>
          </p:cNvPr>
          <p:cNvSpPr txBox="1"/>
          <p:nvPr/>
        </p:nvSpPr>
        <p:spPr>
          <a:xfrm>
            <a:off x="2470649" y="324814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bg1"/>
                </a:solidFill>
              </a:rPr>
              <a:t>Druck als Tabelle am Rechnungsende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C0EF52-1CB1-A6F6-479D-ADBF022B7A79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A68367-9CE2-0B2F-B67E-E021E49E59D6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95F832F-F989-639E-D206-BB93DECAE138}"/>
              </a:ext>
            </a:extLst>
          </p:cNvPr>
          <p:cNvSpPr txBox="1"/>
          <p:nvPr/>
        </p:nvSpPr>
        <p:spPr>
          <a:xfrm>
            <a:off x="3431704" y="60932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Kohlendioxidkostenaufteilungsgesetz (CO2KostAufG)</a:t>
            </a:r>
          </a:p>
        </p:txBody>
      </p:sp>
    </p:spTree>
    <p:extLst>
      <p:ext uri="{BB962C8B-B14F-4D97-AF65-F5344CB8AC3E}">
        <p14:creationId xmlns:p14="http://schemas.microsoft.com/office/powerpoint/2010/main" val="10122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0" y="24208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Kartenbearbeitung 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durch den Endkunden</a:t>
            </a:r>
          </a:p>
          <a:p>
            <a:pPr algn="ctr"/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DE6B4F-CFD3-3A1D-E002-0A065F871CE9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0809B-C1B3-5181-3E0D-456B149782E1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7F12321-4CCE-D948-F84A-FC06C26529FC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</p:spTree>
    <p:extLst>
      <p:ext uri="{BB962C8B-B14F-4D97-AF65-F5344CB8AC3E}">
        <p14:creationId xmlns:p14="http://schemas.microsoft.com/office/powerpoint/2010/main" val="39879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0" y="2420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Guthabenverwaltung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Ein- und Mehrzweckguthaben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247411-4A9A-F428-332E-DE474C2137EF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EBD4A9-8A57-BBCA-C9D1-E8A780064852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F0BABE-A945-E396-4ECA-27F52DEEC987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34801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663F5F7-3E3F-83CD-FE74-2E8C43F340B2}"/>
              </a:ext>
            </a:extLst>
          </p:cNvPr>
          <p:cNvGrpSpPr/>
          <p:nvPr/>
        </p:nvGrpSpPr>
        <p:grpSpPr>
          <a:xfrm>
            <a:off x="7464152" y="4243335"/>
            <a:ext cx="2880320" cy="369332"/>
            <a:chOff x="5940152" y="4243335"/>
            <a:chExt cx="2880320" cy="36933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0CDBBE9-F1FF-5A34-7338-4666C33D25E5}"/>
                </a:ext>
              </a:extLst>
            </p:cNvPr>
            <p:cNvSpPr txBox="1"/>
            <p:nvPr/>
          </p:nvSpPr>
          <p:spPr>
            <a:xfrm>
              <a:off x="5940152" y="4243335"/>
              <a:ext cx="26642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>
                  <a:solidFill>
                    <a:schemeClr val="bg1"/>
                  </a:solidFill>
                </a:rPr>
                <a:t>Vorsteuer abzugsfähig</a:t>
              </a: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050C46B-5414-2C23-96F3-243A4CF4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051" y="4369659"/>
              <a:ext cx="152421" cy="15242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219C0C1-7A17-5912-29A9-2FFE0E287556}"/>
              </a:ext>
            </a:extLst>
          </p:cNvPr>
          <p:cNvGrpSpPr/>
          <p:nvPr/>
        </p:nvGrpSpPr>
        <p:grpSpPr>
          <a:xfrm>
            <a:off x="1847528" y="4261205"/>
            <a:ext cx="3312368" cy="369332"/>
            <a:chOff x="323528" y="4261205"/>
            <a:chExt cx="3312368" cy="369332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751E931-265A-5406-3733-AE3907F62DF5}"/>
                </a:ext>
              </a:extLst>
            </p:cNvPr>
            <p:cNvSpPr txBox="1"/>
            <p:nvPr/>
          </p:nvSpPr>
          <p:spPr>
            <a:xfrm>
              <a:off x="539552" y="4261205"/>
              <a:ext cx="30963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Nicht Vorsteuer abzugsfähig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E5E577B-9F9B-159E-3436-D3F99AFD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369660"/>
              <a:ext cx="152421" cy="1524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2A2DBF70-A1B8-BA1D-426A-51CE65A0CEE8}"/>
              </a:ext>
            </a:extLst>
          </p:cNvPr>
          <p:cNvSpPr txBox="1"/>
          <p:nvPr/>
        </p:nvSpPr>
        <p:spPr>
          <a:xfrm>
            <a:off x="4547828" y="1124744"/>
            <a:ext cx="30963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Sorte „</a:t>
            </a:r>
            <a:r>
              <a:rPr lang="de-DE" b="1" dirty="0">
                <a:solidFill>
                  <a:schemeClr val="bg1"/>
                </a:solidFill>
              </a:rPr>
              <a:t>GUTHABEN</a:t>
            </a:r>
            <a:r>
              <a:rPr lang="de-DE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A1C147C2-25A5-8F3E-D997-6AF913F5E440}"/>
              </a:ext>
            </a:extLst>
          </p:cNvPr>
          <p:cNvSpPr txBox="1"/>
          <p:nvPr/>
        </p:nvSpPr>
        <p:spPr>
          <a:xfrm>
            <a:off x="4151784" y="1769424"/>
            <a:ext cx="3888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Festlegung auf einen Steuersatz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C28642B-372B-9801-14A2-4F022AEC09E6}"/>
              </a:ext>
            </a:extLst>
          </p:cNvPr>
          <p:cNvCxnSpPr>
            <a:stCxn id="35" idx="2"/>
            <a:endCxn id="36" idx="0"/>
          </p:cNvCxnSpPr>
          <p:nvPr/>
        </p:nvCxnSpPr>
        <p:spPr>
          <a:xfrm>
            <a:off x="6096000" y="1494076"/>
            <a:ext cx="0" cy="27534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89FC475-EE3E-3539-8F72-35962886BE5F}"/>
              </a:ext>
            </a:extLst>
          </p:cNvPr>
          <p:cNvGrpSpPr/>
          <p:nvPr/>
        </p:nvGrpSpPr>
        <p:grpSpPr>
          <a:xfrm>
            <a:off x="2063552" y="2138756"/>
            <a:ext cx="8064896" cy="1587568"/>
            <a:chOff x="539552" y="2138756"/>
            <a:chExt cx="8064896" cy="1587568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13A9B465-9ECB-E9EA-DF44-3A046B6CBF68}"/>
                </a:ext>
              </a:extLst>
            </p:cNvPr>
            <p:cNvSpPr txBox="1"/>
            <p:nvPr/>
          </p:nvSpPr>
          <p:spPr>
            <a:xfrm>
              <a:off x="539552" y="3356992"/>
              <a:ext cx="3888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0 % MwSt. =&gt; Mehrzweck-Guthaben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5C9A35C-779D-10A7-18BE-DAE0A1BE8545}"/>
                </a:ext>
              </a:extLst>
            </p:cNvPr>
            <p:cNvSpPr txBox="1"/>
            <p:nvPr/>
          </p:nvSpPr>
          <p:spPr>
            <a:xfrm>
              <a:off x="4716016" y="3356992"/>
              <a:ext cx="3888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>
                  <a:solidFill>
                    <a:schemeClr val="bg1"/>
                  </a:solidFill>
                </a:rPr>
                <a:t>19 % MwSt. =&gt; Einzweck-Guthaben</a:t>
              </a:r>
            </a:p>
          </p:txBody>
        </p: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8B239FC7-23CE-CA54-D15D-B4E865AD56BC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flipH="1">
              <a:off x="2483768" y="2138756"/>
              <a:ext cx="2088232" cy="121823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80358C68-40D2-0D6E-6733-C0F65C1FDAD5}"/>
                </a:ext>
              </a:extLst>
            </p:cNvPr>
            <p:cNvCxnSpPr>
              <a:stCxn id="36" idx="2"/>
              <a:endCxn id="38" idx="0"/>
            </p:cNvCxnSpPr>
            <p:nvPr/>
          </p:nvCxnSpPr>
          <p:spPr>
            <a:xfrm>
              <a:off x="4572000" y="2138756"/>
              <a:ext cx="2088232" cy="121823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78AC10E-2645-774C-9BD4-506385B6830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3611724" y="3717033"/>
            <a:ext cx="0" cy="544173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DF6B6FE1-0B87-EB6C-B9DB-96F5B91A686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8796300" y="3714161"/>
            <a:ext cx="0" cy="52917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D7772C-9169-8465-3A06-A1D8A8CA9548}"/>
              </a:ext>
            </a:extLst>
          </p:cNvPr>
          <p:cNvGrpSpPr/>
          <p:nvPr/>
        </p:nvGrpSpPr>
        <p:grpSpPr>
          <a:xfrm>
            <a:off x="6528048" y="4492616"/>
            <a:ext cx="3816424" cy="369332"/>
            <a:chOff x="5004048" y="4492616"/>
            <a:chExt cx="3816424" cy="369332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428D27B-C8CA-1ED1-C63A-B84335DAC916}"/>
                </a:ext>
              </a:extLst>
            </p:cNvPr>
            <p:cNvSpPr txBox="1"/>
            <p:nvPr/>
          </p:nvSpPr>
          <p:spPr>
            <a:xfrm>
              <a:off x="5004048" y="4492616"/>
              <a:ext cx="3600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>
                  <a:solidFill>
                    <a:schemeClr val="bg1"/>
                  </a:solidFill>
                </a:rPr>
                <a:t>Zweckbindung nicht kontrollierbar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0C8B2D7-A126-1CAD-7588-31CE6370E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051" y="4612667"/>
              <a:ext cx="152421" cy="1524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92A24D53-599A-D2C9-5565-33A92AD9C5D5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8B19B3B-8F1E-6D7A-09AB-DF5C864AB7E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2D6893A-625A-89CD-2DAF-877DEBE20636}"/>
              </a:ext>
            </a:extLst>
          </p:cNvPr>
          <p:cNvGrpSpPr/>
          <p:nvPr/>
        </p:nvGrpSpPr>
        <p:grpSpPr>
          <a:xfrm>
            <a:off x="1847528" y="4540478"/>
            <a:ext cx="3744416" cy="369332"/>
            <a:chOff x="1847528" y="4540478"/>
            <a:chExt cx="3744416" cy="36933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BA753C6-C4CE-1E76-41F2-078083E3A210}"/>
                </a:ext>
              </a:extLst>
            </p:cNvPr>
            <p:cNvSpPr txBox="1"/>
            <p:nvPr/>
          </p:nvSpPr>
          <p:spPr>
            <a:xfrm>
              <a:off x="2063552" y="4540478"/>
              <a:ext cx="352839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Zweckbindung nicht nötig/möglich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3CD2C20-A398-400F-2B79-9B372CBA4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528" y="4648933"/>
              <a:ext cx="152421" cy="15242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48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2F41ECDF-B081-644E-B977-73332321D603}"/>
              </a:ext>
            </a:extLst>
          </p:cNvPr>
          <p:cNvSpPr txBox="1"/>
          <p:nvPr/>
        </p:nvSpPr>
        <p:spPr>
          <a:xfrm>
            <a:off x="6528048" y="46161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Einzweck-Guthaben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72007F8-9EF8-ECA1-9674-8CC7C90C89F4}"/>
              </a:ext>
            </a:extLst>
          </p:cNvPr>
          <p:cNvSpPr txBox="1"/>
          <p:nvPr/>
        </p:nvSpPr>
        <p:spPr>
          <a:xfrm>
            <a:off x="2063552" y="461611"/>
            <a:ext cx="313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Mehrzweck-Guthaben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3C6FCDE-B5E9-89A4-23D8-AA0C6856C06A}"/>
              </a:ext>
            </a:extLst>
          </p:cNvPr>
          <p:cNvSpPr txBox="1"/>
          <p:nvPr/>
        </p:nvSpPr>
        <p:spPr>
          <a:xfrm>
            <a:off x="6528048" y="12714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Mehrwertsteuer wird beim Verkauf des Guthabens berechnet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52F5AE3-30AC-3B31-5679-475DA7B4DE17}"/>
              </a:ext>
            </a:extLst>
          </p:cNvPr>
          <p:cNvSpPr txBox="1"/>
          <p:nvPr/>
        </p:nvSpPr>
        <p:spPr>
          <a:xfrm>
            <a:off x="2063551" y="1271460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Mehrwertsteuer wird erst beim Verkauf der Ware berechnet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97D3C1C-712A-AA40-A988-4D6D9A60852B}"/>
              </a:ext>
            </a:extLst>
          </p:cNvPr>
          <p:cNvSpPr txBox="1"/>
          <p:nvPr/>
        </p:nvSpPr>
        <p:spPr>
          <a:xfrm>
            <a:off x="2063552" y="2337235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Guthaben wird mit 0% MwSt. verrechnet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9B4502D-2B17-9849-CD07-86EED4CF46B3}"/>
              </a:ext>
            </a:extLst>
          </p:cNvPr>
          <p:cNvSpPr txBox="1"/>
          <p:nvPr/>
        </p:nvSpPr>
        <p:spPr>
          <a:xfrm>
            <a:off x="6528048" y="22736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Guthaben wird mit dem Steuersatz aus der Zweckbindung verrechnet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970D6F0-7954-9DDC-8BA5-364C95A416D1}"/>
              </a:ext>
            </a:extLst>
          </p:cNvPr>
          <p:cNvGrpSpPr/>
          <p:nvPr/>
        </p:nvGrpSpPr>
        <p:grpSpPr>
          <a:xfrm>
            <a:off x="6528048" y="3403009"/>
            <a:ext cx="3600400" cy="369332"/>
            <a:chOff x="5004048" y="3403009"/>
            <a:chExt cx="3600400" cy="36933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0CDBBE9-F1FF-5A34-7338-4666C33D25E5}"/>
                </a:ext>
              </a:extLst>
            </p:cNvPr>
            <p:cNvSpPr txBox="1"/>
            <p:nvPr/>
          </p:nvSpPr>
          <p:spPr>
            <a:xfrm>
              <a:off x="5004048" y="3403009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Vorsteuer abzugsfähig</a:t>
              </a: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050C46B-5414-2C23-96F3-243A4CF4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3511463"/>
              <a:ext cx="152421" cy="152421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945194C-254D-F33C-FBF4-838248BB831F}"/>
              </a:ext>
            </a:extLst>
          </p:cNvPr>
          <p:cNvGrpSpPr/>
          <p:nvPr/>
        </p:nvGrpSpPr>
        <p:grpSpPr>
          <a:xfrm>
            <a:off x="2063552" y="3403009"/>
            <a:ext cx="3132349" cy="369332"/>
            <a:chOff x="539551" y="3403009"/>
            <a:chExt cx="3132349" cy="369332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751E931-265A-5406-3733-AE3907F62DF5}"/>
                </a:ext>
              </a:extLst>
            </p:cNvPr>
            <p:cNvSpPr txBox="1"/>
            <p:nvPr/>
          </p:nvSpPr>
          <p:spPr>
            <a:xfrm>
              <a:off x="539552" y="3403009"/>
              <a:ext cx="313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Nicht Vorsteuer abzugsfähig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0E5E577B-9F9B-159E-3436-D3F99AFD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1" y="3511462"/>
              <a:ext cx="152421" cy="152421"/>
            </a:xfrm>
            <a:prstGeom prst="rect">
              <a:avLst/>
            </a:prstGeom>
          </p:spPr>
        </p:pic>
      </p:grp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7FB659B4-051B-2E72-052C-D4CC701A0370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>
            <a:off x="3629725" y="830943"/>
            <a:ext cx="0" cy="44051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3E14E08-AD8C-E9C7-08C6-117C9FBB4B7E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3629726" y="1917790"/>
            <a:ext cx="1" cy="41944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0924034-9E12-5089-78E6-CC0FB84012CD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3629726" y="2983565"/>
            <a:ext cx="0" cy="419444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6C6ED98-7019-DDE5-733C-97D367B7A3F7}"/>
              </a:ext>
            </a:extLst>
          </p:cNvPr>
          <p:cNvCxnSpPr>
            <a:cxnSpLocks/>
            <a:stCxn id="20" idx="2"/>
            <a:endCxn id="29" idx="0"/>
          </p:cNvCxnSpPr>
          <p:nvPr/>
        </p:nvCxnSpPr>
        <p:spPr>
          <a:xfrm>
            <a:off x="8328248" y="830943"/>
            <a:ext cx="0" cy="44051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0237A3F-48D9-1CFE-0EC2-6ADFA2606FC0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>
            <a:off x="8328248" y="1917791"/>
            <a:ext cx="0" cy="355837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4A102AF-4E6E-761C-2BB2-501C9DC24A62}"/>
              </a:ext>
            </a:extLst>
          </p:cNvPr>
          <p:cNvCxnSpPr>
            <a:cxnSpLocks/>
            <a:stCxn id="32" idx="2"/>
            <a:endCxn id="26" idx="0"/>
          </p:cNvCxnSpPr>
          <p:nvPr/>
        </p:nvCxnSpPr>
        <p:spPr>
          <a:xfrm>
            <a:off x="8328248" y="2919959"/>
            <a:ext cx="0" cy="483051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3099545-B901-0B4C-6C54-FB04B3B83CC5}"/>
              </a:ext>
            </a:extLst>
          </p:cNvPr>
          <p:cNvSpPr txBox="1"/>
          <p:nvPr/>
        </p:nvSpPr>
        <p:spPr>
          <a:xfrm>
            <a:off x="4025770" y="4653136"/>
            <a:ext cx="414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Beide Varianten gleichzeitig möglich!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F953CEB-4D53-3410-F456-2575CA924DF4}"/>
              </a:ext>
            </a:extLst>
          </p:cNvPr>
          <p:cNvGrpSpPr/>
          <p:nvPr/>
        </p:nvGrpSpPr>
        <p:grpSpPr>
          <a:xfrm>
            <a:off x="6762074" y="3757270"/>
            <a:ext cx="3132348" cy="369332"/>
            <a:chOff x="5238074" y="3757270"/>
            <a:chExt cx="3132348" cy="36933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976A454-9E31-28B7-EB95-2A3708307851}"/>
                </a:ext>
              </a:extLst>
            </p:cNvPr>
            <p:cNvSpPr txBox="1"/>
            <p:nvPr/>
          </p:nvSpPr>
          <p:spPr>
            <a:xfrm>
              <a:off x="5238074" y="3757270"/>
              <a:ext cx="313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Prüfung der Zweckbindung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303D083-596A-6FE4-7100-5D3315BC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3873261"/>
              <a:ext cx="152421" cy="152421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B397268-ECCA-9B11-7CA5-E20715BF7443}"/>
              </a:ext>
            </a:extLst>
          </p:cNvPr>
          <p:cNvGrpSpPr/>
          <p:nvPr/>
        </p:nvGrpSpPr>
        <p:grpSpPr>
          <a:xfrm>
            <a:off x="2063551" y="3763049"/>
            <a:ext cx="3132348" cy="369332"/>
            <a:chOff x="539551" y="3763049"/>
            <a:chExt cx="3132348" cy="369332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A80BE34-3BED-3F93-5D2B-F725715C7D18}"/>
                </a:ext>
              </a:extLst>
            </p:cNvPr>
            <p:cNvSpPr txBox="1"/>
            <p:nvPr/>
          </p:nvSpPr>
          <p:spPr>
            <a:xfrm>
              <a:off x="539551" y="3763049"/>
              <a:ext cx="3132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Ohne Zweckbindung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F6EBA6A-8FD5-D45E-3253-890A4FB2D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845560"/>
              <a:ext cx="152421" cy="152421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26015DE2-BADA-2098-0571-CB2A2FD8A953}"/>
              </a:ext>
            </a:extLst>
          </p:cNvPr>
          <p:cNvSpPr txBox="1"/>
          <p:nvPr/>
        </p:nvSpPr>
        <p:spPr>
          <a:xfrm>
            <a:off x="3514081" y="4935188"/>
            <a:ext cx="516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(Einschränkung: nicht beim gleichen Kunden!)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FFCDB9-B4D5-E617-FAC6-EE8231400F3E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9E4FEE4-592B-835F-4C14-CF9917180B9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E857B1E-7D74-7324-9C8B-123AC816580F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35487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1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CE1F27-591E-BF4B-3A8E-C4ECB1428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0"/>
            <a:ext cx="8031793" cy="5677516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FBFC1D9-1A4C-FEF8-9D35-2AC6D05C2E49}"/>
              </a:ext>
            </a:extLst>
          </p:cNvPr>
          <p:cNvSpPr/>
          <p:nvPr/>
        </p:nvSpPr>
        <p:spPr>
          <a:xfrm>
            <a:off x="2135560" y="2420888"/>
            <a:ext cx="1008112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10DAAA5B-B101-5DED-C16A-CCEF82E12DB1}"/>
              </a:ext>
            </a:extLst>
          </p:cNvPr>
          <p:cNvCxnSpPr>
            <a:cxnSpLocks/>
          </p:cNvCxnSpPr>
          <p:nvPr/>
        </p:nvCxnSpPr>
        <p:spPr>
          <a:xfrm flipH="1" flipV="1">
            <a:off x="1418216" y="1700808"/>
            <a:ext cx="717343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B563D275-2D20-F455-1013-1765F49AD0FC}"/>
              </a:ext>
            </a:extLst>
          </p:cNvPr>
          <p:cNvSpPr txBox="1"/>
          <p:nvPr/>
        </p:nvSpPr>
        <p:spPr>
          <a:xfrm>
            <a:off x="87755" y="548680"/>
            <a:ext cx="2000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Getrennte Übersicht für erhaltene </a:t>
            </a:r>
          </a:p>
          <a:p>
            <a:r>
              <a:rPr lang="de-DE" dirty="0">
                <a:solidFill>
                  <a:schemeClr val="bg1"/>
                </a:solidFill>
              </a:rPr>
              <a:t>und gezahlte Guthaben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14A4B4AB-7DFF-48FA-B337-5317AC7ACBAE}"/>
              </a:ext>
            </a:extLst>
          </p:cNvPr>
          <p:cNvSpPr/>
          <p:nvPr/>
        </p:nvSpPr>
        <p:spPr>
          <a:xfrm>
            <a:off x="7176120" y="2621171"/>
            <a:ext cx="1944216" cy="8078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73A75B6-9F22-0831-6B33-8D7032CE4F67}"/>
              </a:ext>
            </a:extLst>
          </p:cNvPr>
          <p:cNvCxnSpPr>
            <a:cxnSpLocks/>
          </p:cNvCxnSpPr>
          <p:nvPr/>
        </p:nvCxnSpPr>
        <p:spPr>
          <a:xfrm>
            <a:off x="9120336" y="3284984"/>
            <a:ext cx="1440160" cy="442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E210F02-3312-2F6F-CBC9-62564491A233}"/>
              </a:ext>
            </a:extLst>
          </p:cNvPr>
          <p:cNvSpPr txBox="1"/>
          <p:nvPr/>
        </p:nvSpPr>
        <p:spPr>
          <a:xfrm>
            <a:off x="10540957" y="357301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Übersichtliche Darstellung der </a:t>
            </a:r>
          </a:p>
          <a:p>
            <a:r>
              <a:rPr lang="de-DE" dirty="0">
                <a:solidFill>
                  <a:schemeClr val="bg1"/>
                </a:solidFill>
              </a:rPr>
              <a:t>Ein- und Auszahlungen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B59946E-5E6C-D616-3F34-A3B24C9C7D0B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E3A2F2-AF3B-2FC7-0744-FF708E1983AA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A5E534-C634-9021-CF55-FB2922E4C9A3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5871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F38006-EA8F-99EE-A483-EB02C073D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27" y="0"/>
            <a:ext cx="8964488" cy="567965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C1DFA01-1ED2-C0D5-24AD-912DDF69EC1D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B89F67-201F-0CAF-4D0B-CC0FD9B8873F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5D878CC-81DE-2CBC-C463-F5613C7251D2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6582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1E0A7BF5-1131-A3F0-B7DD-B21D75E0C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734" y="1"/>
            <a:ext cx="8892480" cy="564124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1019A3B-553A-3B70-C7A7-FFA872909EA2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EEF2ED-360E-9A67-A361-8AF5FBA6A258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83C80E-6638-D101-90F4-70BED4A5B181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22882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362A224-0265-F369-24B6-900F77A69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24" y="66111"/>
            <a:ext cx="6659752" cy="552405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4B15396-DA16-6B69-4B9C-13499242E417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9476A0-5C88-CD75-1650-0DD62625A04D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913D7B0-966D-994C-9229-5954F353238B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3184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B251BA1-4324-0807-54C9-7B38C8180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62" y="0"/>
            <a:ext cx="6502899" cy="55989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49A6814-F546-7C28-102D-8F9924AB340A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7DFED3-7786-6025-01BE-B303E6312DA7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68D4DA-48E5-6DCB-FB64-C779CB7A65D5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14879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46B1CE1-A510-57A1-74C3-5ECE32D2E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016" y="-27383"/>
            <a:ext cx="8892480" cy="5689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F0B1B6-7567-4C61-119E-984C45762D6E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8EC830-220E-E1DF-6196-8994AB2DB3AA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21A5F2-75F4-8772-C4C2-CB7FD60516B6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29364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C0D2181-41DE-8BAB-16D2-D6BC61364AE8}"/>
              </a:ext>
            </a:extLst>
          </p:cNvPr>
          <p:cNvSpPr txBox="1"/>
          <p:nvPr/>
        </p:nvSpPr>
        <p:spPr>
          <a:xfrm>
            <a:off x="2207568" y="241485"/>
            <a:ext cx="77768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                           R E C H N U N G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     -------------------------------------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     Rechnung  </a:t>
            </a:r>
            <a:r>
              <a:rPr lang="de-DE" sz="1100" dirty="0" err="1">
                <a:solidFill>
                  <a:schemeClr val="bg1"/>
                </a:solidFill>
                <a:latin typeface="Consolas" panose="020B0609020204030204" pitchFamily="49" charset="0"/>
              </a:rPr>
              <a:t>Kundennr</a:t>
            </a:r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. Datum       Seite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     DE-757067 01-016349 24.03.2023      1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       -------------------------------------</a:t>
            </a:r>
          </a:p>
          <a:p>
            <a:endParaRPr lang="de-DE" sz="11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Datum      Zeit  Station             km   Verbrauch    Menge          Preis     Wert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L/100km                   Netto    </a:t>
            </a:r>
            <a:r>
              <a:rPr lang="de-DE" sz="1100" dirty="0" err="1">
                <a:solidFill>
                  <a:schemeClr val="bg1"/>
                </a:solidFill>
                <a:latin typeface="Consolas" panose="020B0609020204030204" pitchFamily="49" charset="0"/>
              </a:rPr>
              <a:t>Netto</a:t>
            </a:r>
            <a:endParaRPr lang="de-DE" sz="11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--------------------------------------------------------------------------------------------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Karte 115684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Sorte Diesel                         19,00% MwSt.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17.02.2023 15:47 Trebgast                              40,74 L       1,4655*   59,70 EUR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26.02.2023 12:14 Himmelkron                            50,97 L       1,4487*   73,84 EUR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    Summe Karte 115684                133,54 EUR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--------------------------------------------------------------------------------------------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Gesamt/Total                            133,54 EUR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</a:t>
            </a:r>
            <a:r>
              <a:rPr lang="de-DE" sz="1100" dirty="0" err="1">
                <a:solidFill>
                  <a:schemeClr val="bg1"/>
                </a:solidFill>
                <a:latin typeface="Consolas" panose="020B0609020204030204" pitchFamily="49" charset="0"/>
              </a:rPr>
              <a:t>MwSt</a:t>
            </a:r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19,00%         133,54          25,37 EUR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--------------------------------------------------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Brutto                                  158,91 EUR</a:t>
            </a: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==================================================</a:t>
            </a:r>
          </a:p>
          <a:p>
            <a:endParaRPr lang="de-DE" sz="11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de-DE" sz="1100" dirty="0">
                <a:solidFill>
                  <a:schemeClr val="bg1"/>
                </a:solidFill>
                <a:latin typeface="Consolas" panose="020B0609020204030204" pitchFamily="49" charset="0"/>
              </a:rPr>
              <a:t>                                            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Guthaben     Netto            MwSt.   Brutto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--------------------------------------------------------------------------------------------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Einzweck (Kraftstoffe und Wäschen)             50,00    -42,02 19,00%    -7,98    -50,00 EUR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--------------------------------------------------------------------------------------------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Summe Guthaben (vorher):                       50,00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Anrechnung:                                             -42,02           -7,98    -50,00 EUR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--------------------------------------------------------------------------------------------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verbleibendes Guthaben:                         0,00     Zahlbetrag:              108,91 EUR</a:t>
            </a:r>
          </a:p>
          <a:p>
            <a:r>
              <a:rPr lang="de-DE" sz="1100" dirty="0">
                <a:latin typeface="Consolas" panose="020B0609020204030204" pitchFamily="49" charset="0"/>
              </a:rPr>
              <a:t>    </a:t>
            </a:r>
            <a:r>
              <a:rPr lang="de-DE" sz="1100" dirty="0">
                <a:highlight>
                  <a:srgbClr val="FFFF00"/>
                </a:highlight>
                <a:latin typeface="Consolas" panose="020B0609020204030204" pitchFamily="49" charset="0"/>
              </a:rPr>
              <a:t>============================================================================================</a:t>
            </a:r>
          </a:p>
          <a:p>
            <a:endParaRPr lang="de-DE" sz="11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D28A999-72F9-2236-766B-B5D411585114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ED5914-0CEB-5F0A-CB02-9E5F5CA60F3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5E667B-7196-9E3C-FA00-614BC888D2FE}"/>
              </a:ext>
            </a:extLst>
          </p:cNvPr>
          <p:cNvSpPr txBox="1"/>
          <p:nvPr/>
        </p:nvSpPr>
        <p:spPr>
          <a:xfrm>
            <a:off x="3431704" y="60932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Guthabenverwaltung / Ein- und Mehrzweck-Guthaben</a:t>
            </a:r>
          </a:p>
        </p:txBody>
      </p:sp>
    </p:spTree>
    <p:extLst>
      <p:ext uri="{BB962C8B-B14F-4D97-AF65-F5344CB8AC3E}">
        <p14:creationId xmlns:p14="http://schemas.microsoft.com/office/powerpoint/2010/main" val="10881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84A777-2664-74BE-3304-C7A65ADDC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44625"/>
            <a:ext cx="6599760" cy="554741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F40515-42C3-11C5-8870-39CFC5F8C59C}"/>
              </a:ext>
            </a:extLst>
          </p:cNvPr>
          <p:cNvGrpSpPr/>
          <p:nvPr/>
        </p:nvGrpSpPr>
        <p:grpSpPr>
          <a:xfrm>
            <a:off x="3994498" y="980728"/>
            <a:ext cx="4763141" cy="1295148"/>
            <a:chOff x="3994498" y="980728"/>
            <a:chExt cx="4763141" cy="1295148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D1017ACC-472D-09FC-5037-3083EE5AB7CB}"/>
                </a:ext>
              </a:extLst>
            </p:cNvPr>
            <p:cNvSpPr/>
            <p:nvPr/>
          </p:nvSpPr>
          <p:spPr>
            <a:xfrm>
              <a:off x="3994498" y="980728"/>
              <a:ext cx="1653448" cy="4139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3C4E7E6E-B804-590B-005F-D197B3FD6FE5}"/>
                </a:ext>
              </a:extLst>
            </p:cNvPr>
            <p:cNvSpPr/>
            <p:nvPr/>
          </p:nvSpPr>
          <p:spPr>
            <a:xfrm>
              <a:off x="4007768" y="1601416"/>
              <a:ext cx="1640178" cy="15330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D06FFF66-86F6-57A8-8D93-FBD13173BA85}"/>
                </a:ext>
              </a:extLst>
            </p:cNvPr>
            <p:cNvSpPr/>
            <p:nvPr/>
          </p:nvSpPr>
          <p:spPr>
            <a:xfrm>
              <a:off x="5719954" y="1210019"/>
              <a:ext cx="2250298" cy="106585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8E393D30-C9C9-0DB0-BAF8-21B1525F1C42}"/>
                </a:ext>
              </a:extLst>
            </p:cNvPr>
            <p:cNvSpPr/>
            <p:nvPr/>
          </p:nvSpPr>
          <p:spPr>
            <a:xfrm>
              <a:off x="8002506" y="1628800"/>
              <a:ext cx="755133" cy="15330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D5423D51-1317-3E70-D68E-D22937AF6D99}"/>
                </a:ext>
              </a:extLst>
            </p:cNvPr>
            <p:cNvSpPr/>
            <p:nvPr/>
          </p:nvSpPr>
          <p:spPr>
            <a:xfrm>
              <a:off x="8002506" y="1879427"/>
              <a:ext cx="755133" cy="15330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F5A9775-02F4-F5C4-F40F-2FD10DE58AA5}"/>
              </a:ext>
            </a:extLst>
          </p:cNvPr>
          <p:cNvSpPr txBox="1"/>
          <p:nvPr/>
        </p:nvSpPr>
        <p:spPr>
          <a:xfrm>
            <a:off x="367167" y="382615"/>
            <a:ext cx="2997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Die Arbeit liegt bei Ihnen, der Nutzen aber in der Regel bei Ihrem Kunden!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A911D0B-05BD-EE69-BCC1-04AB764CBF2A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486426-C6C8-9942-ECE4-97ABF78A80BD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</p:spTree>
    <p:extLst>
      <p:ext uri="{BB962C8B-B14F-4D97-AF65-F5344CB8AC3E}">
        <p14:creationId xmlns:p14="http://schemas.microsoft.com/office/powerpoint/2010/main" val="14943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0" y="2420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Neue Eingabehilfen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247411-4A9A-F428-332E-DE474C2137EF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EBD4A9-8A57-BBCA-C9D1-E8A780064852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E5E444C-D212-27D4-2E29-A1160A6621FC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Neue Eingabehilfen</a:t>
            </a:r>
          </a:p>
        </p:txBody>
      </p:sp>
    </p:spTree>
    <p:extLst>
      <p:ext uri="{BB962C8B-B14F-4D97-AF65-F5344CB8AC3E}">
        <p14:creationId xmlns:p14="http://schemas.microsoft.com/office/powerpoint/2010/main" val="24124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Neue Eingabehilfen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D2B63A-2580-B1B3-0831-89403971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2267054"/>
            <a:ext cx="6240692" cy="5009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7C7E8C-F9EB-32E0-72F4-C0BA215DFD04}"/>
              </a:ext>
            </a:extLst>
          </p:cNvPr>
          <p:cNvSpPr txBox="1"/>
          <p:nvPr/>
        </p:nvSpPr>
        <p:spPr>
          <a:xfrm>
            <a:off x="2819636" y="3188355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Feld „von“ + [TAB] + [ENTER]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oder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</a:rPr>
              <a:t>Feld „von“ + [TAB] + [Leertaste]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9B9AB5-2BC5-A8CB-2C25-9073147CD297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79C4F2-2BF8-A0EE-3CF1-EBFC31BC2FD5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1A440DE-CCC5-2540-D9E9-63108BDED573}"/>
              </a:ext>
            </a:extLst>
          </p:cNvPr>
          <p:cNvCxnSpPr>
            <a:cxnSpLocks/>
          </p:cNvCxnSpPr>
          <p:nvPr/>
        </p:nvCxnSpPr>
        <p:spPr>
          <a:xfrm>
            <a:off x="5987988" y="1374521"/>
            <a:ext cx="1008112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1F0E163-E04B-840B-3713-6BD78CA3CCD8}"/>
              </a:ext>
            </a:extLst>
          </p:cNvPr>
          <p:cNvSpPr txBox="1"/>
          <p:nvPr/>
        </p:nvSpPr>
        <p:spPr>
          <a:xfrm>
            <a:off x="5087888" y="99757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Übernehmen in „bis“-Feld</a:t>
            </a:r>
          </a:p>
        </p:txBody>
      </p:sp>
    </p:spTree>
    <p:extLst>
      <p:ext uri="{BB962C8B-B14F-4D97-AF65-F5344CB8AC3E}">
        <p14:creationId xmlns:p14="http://schemas.microsoft.com/office/powerpoint/2010/main" val="22542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1876543-0EEB-B0D1-C41E-ADDC9FC68D4E}"/>
              </a:ext>
            </a:extLst>
          </p:cNvPr>
          <p:cNvSpPr txBox="1"/>
          <p:nvPr/>
        </p:nvSpPr>
        <p:spPr>
          <a:xfrm>
            <a:off x="983432" y="1166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Feld „von“ + [TAB] + [ENTER]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oder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Feld „von“ + [TAB] + [Leertaste]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2324C4-5E73-7104-D8A4-776B5024AA67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AF0EA5-3C7A-BBD1-65D3-C15A2C75ABB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415EE2-9E32-E9E1-EF9D-0951DC95FF54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Neue Eingabehilfen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5C67B8-FCDC-E20E-681C-D40644AC819A}"/>
              </a:ext>
            </a:extLst>
          </p:cNvPr>
          <p:cNvSpPr txBox="1"/>
          <p:nvPr/>
        </p:nvSpPr>
        <p:spPr>
          <a:xfrm>
            <a:off x="5950348" y="4841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Ganzen Monat auswählen (1.-31.)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E82C2C8-8535-7B60-050D-DD8201A94CF4}"/>
              </a:ext>
            </a:extLst>
          </p:cNvPr>
          <p:cNvSpPr txBox="1"/>
          <p:nvPr/>
        </p:nvSpPr>
        <p:spPr>
          <a:xfrm>
            <a:off x="6672064" y="93680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Monatshälfte auswählen (1.-15.)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C21A20C-796D-FE3E-928F-7746FCD8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2520138"/>
            <a:ext cx="6677047" cy="55476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E4A9CEC-285C-899A-429F-28C40FDB1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132" y="3515616"/>
            <a:ext cx="1723747" cy="53495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ADC325C-C57E-68AE-84EF-A832DF804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800" y="4419273"/>
            <a:ext cx="653835" cy="534956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4531753-E2FF-C35A-DA65-EEC9B5E7C3F0}"/>
              </a:ext>
            </a:extLst>
          </p:cNvPr>
          <p:cNvCxnSpPr>
            <a:cxnSpLocks/>
          </p:cNvCxnSpPr>
          <p:nvPr/>
        </p:nvCxnSpPr>
        <p:spPr>
          <a:xfrm>
            <a:off x="3503712" y="1628800"/>
            <a:ext cx="1008112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4AF1CB1-6864-C482-48A2-A22415E440EE}"/>
              </a:ext>
            </a:extLst>
          </p:cNvPr>
          <p:cNvCxnSpPr>
            <a:cxnSpLocks/>
          </p:cNvCxnSpPr>
          <p:nvPr/>
        </p:nvCxnSpPr>
        <p:spPr>
          <a:xfrm>
            <a:off x="6204012" y="853458"/>
            <a:ext cx="828092" cy="16930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21A7025-3EC5-2227-0023-DDA0816921D9}"/>
              </a:ext>
            </a:extLst>
          </p:cNvPr>
          <p:cNvCxnSpPr>
            <a:cxnSpLocks/>
          </p:cNvCxnSpPr>
          <p:nvPr/>
        </p:nvCxnSpPr>
        <p:spPr>
          <a:xfrm>
            <a:off x="6960096" y="1277579"/>
            <a:ext cx="648072" cy="1268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2A5AB7E9-0311-4D4E-E886-4F55559511AA}"/>
              </a:ext>
            </a:extLst>
          </p:cNvPr>
          <p:cNvSpPr txBox="1"/>
          <p:nvPr/>
        </p:nvSpPr>
        <p:spPr>
          <a:xfrm>
            <a:off x="7356140" y="133232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1. Dekade auswählen (1.-10.)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DBE4C63-2B4A-2340-EFE2-01D1FFE778EF}"/>
              </a:ext>
            </a:extLst>
          </p:cNvPr>
          <p:cNvSpPr txBox="1"/>
          <p:nvPr/>
        </p:nvSpPr>
        <p:spPr>
          <a:xfrm>
            <a:off x="8179004" y="175241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Umschaltung auf Vormonat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88C46EB-5954-CCAC-2FCD-595FF50E3373}"/>
              </a:ext>
            </a:extLst>
          </p:cNvPr>
          <p:cNvCxnSpPr>
            <a:cxnSpLocks/>
          </p:cNvCxnSpPr>
          <p:nvPr/>
        </p:nvCxnSpPr>
        <p:spPr>
          <a:xfrm>
            <a:off x="7714544" y="1706955"/>
            <a:ext cx="431460" cy="839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00B64780-4220-F1D5-67F0-32C5792B5818}"/>
              </a:ext>
            </a:extLst>
          </p:cNvPr>
          <p:cNvCxnSpPr>
            <a:cxnSpLocks/>
          </p:cNvCxnSpPr>
          <p:nvPr/>
        </p:nvCxnSpPr>
        <p:spPr>
          <a:xfrm>
            <a:off x="8468992" y="2136331"/>
            <a:ext cx="219590" cy="398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B309FFD5-40C0-B7FA-2F28-60DA3707B84D}"/>
              </a:ext>
            </a:extLst>
          </p:cNvPr>
          <p:cNvCxnSpPr>
            <a:cxnSpLocks/>
          </p:cNvCxnSpPr>
          <p:nvPr/>
        </p:nvCxnSpPr>
        <p:spPr>
          <a:xfrm>
            <a:off x="7608168" y="3068960"/>
            <a:ext cx="0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7E8C33E-13FB-A32E-94EE-172C50B063C2}"/>
              </a:ext>
            </a:extLst>
          </p:cNvPr>
          <p:cNvCxnSpPr>
            <a:cxnSpLocks/>
          </p:cNvCxnSpPr>
          <p:nvPr/>
        </p:nvCxnSpPr>
        <p:spPr>
          <a:xfrm>
            <a:off x="8142718" y="3068960"/>
            <a:ext cx="0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6ED8BFC9-4A57-778F-250C-D291CE8E324C}"/>
              </a:ext>
            </a:extLst>
          </p:cNvPr>
          <p:cNvCxnSpPr>
            <a:cxnSpLocks/>
          </p:cNvCxnSpPr>
          <p:nvPr/>
        </p:nvCxnSpPr>
        <p:spPr>
          <a:xfrm>
            <a:off x="8677268" y="3068960"/>
            <a:ext cx="0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D43AA5C3-5D25-8102-2C7F-76D2041A59A9}"/>
              </a:ext>
            </a:extLst>
          </p:cNvPr>
          <p:cNvCxnSpPr>
            <a:cxnSpLocks/>
          </p:cNvCxnSpPr>
          <p:nvPr/>
        </p:nvCxnSpPr>
        <p:spPr>
          <a:xfrm>
            <a:off x="8142717" y="4005064"/>
            <a:ext cx="3726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65A77756-72FA-4513-E999-C459425BCD5D}"/>
              </a:ext>
            </a:extLst>
          </p:cNvPr>
          <p:cNvSpPr txBox="1"/>
          <p:nvPr/>
        </p:nvSpPr>
        <p:spPr>
          <a:xfrm>
            <a:off x="2135560" y="3991987"/>
            <a:ext cx="45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2. Monatshälfte auswählen (16.-Monatsende)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26324CF-2073-2027-2AC4-1944ED6C1268}"/>
              </a:ext>
            </a:extLst>
          </p:cNvPr>
          <p:cNvSpPr txBox="1"/>
          <p:nvPr/>
        </p:nvSpPr>
        <p:spPr>
          <a:xfrm>
            <a:off x="4079776" y="450199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2. Dekade auswählen (11.-20.)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B096C57A-501F-2D77-3D26-86F9AD0A1E44}"/>
              </a:ext>
            </a:extLst>
          </p:cNvPr>
          <p:cNvSpPr txBox="1"/>
          <p:nvPr/>
        </p:nvSpPr>
        <p:spPr>
          <a:xfrm>
            <a:off x="8159552" y="537611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3. Dekade auswählen (21.-Monatsende)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429BC2E3-2BC2-88E3-9B81-62145840C458}"/>
              </a:ext>
            </a:extLst>
          </p:cNvPr>
          <p:cNvSpPr txBox="1"/>
          <p:nvPr/>
        </p:nvSpPr>
        <p:spPr>
          <a:xfrm>
            <a:off x="9503242" y="32849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Umschaltung auf </a:t>
            </a:r>
          </a:p>
          <a:p>
            <a:r>
              <a:rPr lang="de-DE" b="1" dirty="0">
                <a:solidFill>
                  <a:schemeClr val="bg1"/>
                </a:solidFill>
              </a:rPr>
              <a:t>aktuellen Monat</a:t>
            </a: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DA439AAE-BB00-1430-744E-83D154EBF3AC}"/>
              </a:ext>
            </a:extLst>
          </p:cNvPr>
          <p:cNvCxnSpPr>
            <a:cxnSpLocks/>
          </p:cNvCxnSpPr>
          <p:nvPr/>
        </p:nvCxnSpPr>
        <p:spPr>
          <a:xfrm flipV="1">
            <a:off x="8949885" y="3473298"/>
            <a:ext cx="623035" cy="2764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D60F179-2AA0-24E8-1C00-4E9CB9BDAB97}"/>
              </a:ext>
            </a:extLst>
          </p:cNvPr>
          <p:cNvCxnSpPr>
            <a:cxnSpLocks/>
          </p:cNvCxnSpPr>
          <p:nvPr/>
        </p:nvCxnSpPr>
        <p:spPr>
          <a:xfrm>
            <a:off x="8256240" y="4871322"/>
            <a:ext cx="106067" cy="489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512AE6E8-1ACE-51C1-4F52-29373B178E7E}"/>
              </a:ext>
            </a:extLst>
          </p:cNvPr>
          <p:cNvCxnSpPr>
            <a:cxnSpLocks/>
          </p:cNvCxnSpPr>
          <p:nvPr/>
        </p:nvCxnSpPr>
        <p:spPr>
          <a:xfrm flipH="1">
            <a:off x="7104112" y="3971169"/>
            <a:ext cx="869015" cy="730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87A6A081-37A6-CEFF-65CD-4965F636FC73}"/>
              </a:ext>
            </a:extLst>
          </p:cNvPr>
          <p:cNvCxnSpPr>
            <a:cxnSpLocks/>
          </p:cNvCxnSpPr>
          <p:nvPr/>
        </p:nvCxnSpPr>
        <p:spPr>
          <a:xfrm flipH="1">
            <a:off x="6672064" y="3751040"/>
            <a:ext cx="672943" cy="425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469FFA4A-464E-FCD3-4E43-A769C565FEDF}"/>
              </a:ext>
            </a:extLst>
          </p:cNvPr>
          <p:cNvSpPr txBox="1"/>
          <p:nvPr/>
        </p:nvSpPr>
        <p:spPr>
          <a:xfrm>
            <a:off x="2603612" y="125184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Übernehmen in „bis“-Feld</a:t>
            </a: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68BAAF33-14D8-BB54-9419-00EE1CB9A3F1}"/>
              </a:ext>
            </a:extLst>
          </p:cNvPr>
          <p:cNvCxnSpPr>
            <a:cxnSpLocks/>
          </p:cNvCxnSpPr>
          <p:nvPr/>
        </p:nvCxnSpPr>
        <p:spPr>
          <a:xfrm>
            <a:off x="2819636" y="1029963"/>
            <a:ext cx="252028" cy="2443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31" grpId="0"/>
      <p:bldP spid="32" grpId="0"/>
      <p:bldP spid="61" grpId="0"/>
      <p:bldP spid="62" grpId="0"/>
      <p:bldP spid="63" grpId="0"/>
      <p:bldP spid="64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4000" y="21328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solidFill>
                  <a:schemeClr val="bg1"/>
                </a:solidFill>
              </a:rPr>
              <a:t>Vielen Dank!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AE4B37-F3FC-49DA-7B0E-CA798CC6FEFB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EF4E4-AF37-08FC-FE31-C7294D985548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</p:spTree>
    <p:extLst>
      <p:ext uri="{BB962C8B-B14F-4D97-AF65-F5344CB8AC3E}">
        <p14:creationId xmlns:p14="http://schemas.microsoft.com/office/powerpoint/2010/main" val="29537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84A777-2664-74BE-3304-C7A65ADDC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44625"/>
            <a:ext cx="6599760" cy="5547417"/>
          </a:xfrm>
          <a:prstGeom prst="rect">
            <a:avLst/>
          </a:prstGeom>
        </p:spPr>
      </p:pic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0507F48-D710-3ABD-85F0-FDBCD013AF8F}"/>
              </a:ext>
            </a:extLst>
          </p:cNvPr>
          <p:cNvGrpSpPr/>
          <p:nvPr/>
        </p:nvGrpSpPr>
        <p:grpSpPr>
          <a:xfrm>
            <a:off x="385714" y="4867352"/>
            <a:ext cx="496769" cy="576064"/>
            <a:chOff x="1407198" y="5134214"/>
            <a:chExt cx="496769" cy="576064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DD71215-F7A1-9875-0740-43619C3C913D}"/>
                </a:ext>
              </a:extLst>
            </p:cNvPr>
            <p:cNvSpPr/>
            <p:nvPr/>
          </p:nvSpPr>
          <p:spPr>
            <a:xfrm>
              <a:off x="1472757" y="5324465"/>
              <a:ext cx="300931" cy="196105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100CF789-FA52-9062-7698-A90C89175B12}"/>
                </a:ext>
              </a:extLst>
            </p:cNvPr>
            <p:cNvSpPr txBox="1"/>
            <p:nvPr/>
          </p:nvSpPr>
          <p:spPr>
            <a:xfrm>
              <a:off x="1419070" y="5297063"/>
              <a:ext cx="4848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solidFill>
                    <a:schemeClr val="bg1"/>
                  </a:solidFill>
                </a:rPr>
                <a:t>CSV</a:t>
              </a:r>
            </a:p>
          </p:txBody>
        </p:sp>
        <p:sp>
          <p:nvSpPr>
            <p:cNvPr id="25" name="Rechteck: gefaltete Ecke 24">
              <a:extLst>
                <a:ext uri="{FF2B5EF4-FFF2-40B4-BE49-F238E27FC236}">
                  <a16:creationId xmlns:a16="http://schemas.microsoft.com/office/drawing/2014/main" id="{1153B518-C561-D5E0-79C4-92308DA8AE96}"/>
                </a:ext>
              </a:extLst>
            </p:cNvPr>
            <p:cNvSpPr/>
            <p:nvPr/>
          </p:nvSpPr>
          <p:spPr>
            <a:xfrm rot="10800000">
              <a:off x="1407198" y="5134214"/>
              <a:ext cx="432048" cy="576064"/>
            </a:xfrm>
            <a:prstGeom prst="foldedCorner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A0890E9-C1D8-1618-D02C-26590E7A7C92}"/>
              </a:ext>
            </a:extLst>
          </p:cNvPr>
          <p:cNvGrpSpPr/>
          <p:nvPr/>
        </p:nvGrpSpPr>
        <p:grpSpPr>
          <a:xfrm>
            <a:off x="3863753" y="1"/>
            <a:ext cx="6804248" cy="5705325"/>
            <a:chOff x="3863753" y="1"/>
            <a:chExt cx="6804248" cy="5705325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EE8D624-1A56-0BD9-10F0-BBCD4660D38E}"/>
                </a:ext>
              </a:extLst>
            </p:cNvPr>
            <p:cNvSpPr/>
            <p:nvPr/>
          </p:nvSpPr>
          <p:spPr>
            <a:xfrm>
              <a:off x="3863753" y="1"/>
              <a:ext cx="6804248" cy="2266423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B938C24-B23A-BB1A-111B-EEF2D13EE734}"/>
                </a:ext>
              </a:extLst>
            </p:cNvPr>
            <p:cNvSpPr/>
            <p:nvPr/>
          </p:nvSpPr>
          <p:spPr>
            <a:xfrm>
              <a:off x="6960096" y="2266424"/>
              <a:ext cx="3707905" cy="3438902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1FF593E-2044-8D8E-527A-620199253EC5}"/>
                </a:ext>
              </a:extLst>
            </p:cNvPr>
            <p:cNvSpPr/>
            <p:nvPr/>
          </p:nvSpPr>
          <p:spPr>
            <a:xfrm>
              <a:off x="3863754" y="2266424"/>
              <a:ext cx="2212206" cy="3438902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F3B35CC-8C36-79A1-50C2-E34AE30EFC37}"/>
                </a:ext>
              </a:extLst>
            </p:cNvPr>
            <p:cNvSpPr/>
            <p:nvPr/>
          </p:nvSpPr>
          <p:spPr>
            <a:xfrm>
              <a:off x="6075959" y="2621216"/>
              <a:ext cx="884137" cy="3040033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66837482-80FF-F583-E087-18F65C996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048" y="1908782"/>
            <a:ext cx="3041208" cy="3328468"/>
          </a:xfrm>
          <a:prstGeom prst="rect">
            <a:avLst/>
          </a:prstGeom>
        </p:spPr>
      </p:pic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0827099-273D-35C2-1324-2A08C9C5A620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3522149" y="2654619"/>
            <a:ext cx="5291899" cy="918397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>
            <a:extLst>
              <a:ext uri="{FF2B5EF4-FFF2-40B4-BE49-F238E27FC236}">
                <a16:creationId xmlns:a16="http://schemas.microsoft.com/office/drawing/2014/main" id="{A1CF1CDA-0D57-B8D1-D7B3-DA69C5939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30" y="637359"/>
            <a:ext cx="3078295" cy="3369058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20955A6-E6FC-8BCE-E0BD-54879BA70DAF}"/>
              </a:ext>
            </a:extLst>
          </p:cNvPr>
          <p:cNvCxnSpPr>
            <a:cxnSpLocks/>
            <a:endCxn id="25" idx="2"/>
          </p:cNvCxnSpPr>
          <p:nvPr/>
        </p:nvCxnSpPr>
        <p:spPr>
          <a:xfrm flipH="1">
            <a:off x="601737" y="3989424"/>
            <a:ext cx="504056" cy="87792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3A69FDC6-8155-F8F1-1AF5-81A56607202D}"/>
              </a:ext>
            </a:extLst>
          </p:cNvPr>
          <p:cNvSpPr txBox="1"/>
          <p:nvPr/>
        </p:nvSpPr>
        <p:spPr>
          <a:xfrm>
            <a:off x="874452" y="4532927"/>
            <a:ext cx="652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2" name="Zylinder 51">
            <a:extLst>
              <a:ext uri="{FF2B5EF4-FFF2-40B4-BE49-F238E27FC236}">
                <a16:creationId xmlns:a16="http://schemas.microsoft.com/office/drawing/2014/main" id="{34E80018-0955-502E-7C22-263536648AA4}"/>
              </a:ext>
            </a:extLst>
          </p:cNvPr>
          <p:cNvSpPr/>
          <p:nvPr/>
        </p:nvSpPr>
        <p:spPr>
          <a:xfrm>
            <a:off x="1503868" y="4673715"/>
            <a:ext cx="864096" cy="1008112"/>
          </a:xfrm>
          <a:prstGeom prst="ca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I/O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</a:rPr>
              <a:t>Hashtable</a:t>
            </a:r>
            <a:endParaRPr lang="de-DE" sz="1200" b="1" dirty="0">
              <a:solidFill>
                <a:schemeClr val="bg1"/>
              </a:solidFill>
            </a:endParaRP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E350B835-8E24-42EC-4BE0-0B2733145B1E}"/>
              </a:ext>
            </a:extLst>
          </p:cNvPr>
          <p:cNvCxnSpPr>
            <a:cxnSpLocks/>
          </p:cNvCxnSpPr>
          <p:nvPr/>
        </p:nvCxnSpPr>
        <p:spPr>
          <a:xfrm>
            <a:off x="1238483" y="3989424"/>
            <a:ext cx="523410" cy="66997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0E70D99-987A-46EA-E68C-474A9E12F1B3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C00299-69D0-9DC0-C19B-9D314F489B3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F5E83F-96BE-4016-347F-EAF563C48652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A8F298-1752-4E92-C75C-A22AEADFA987}"/>
              </a:ext>
            </a:extLst>
          </p:cNvPr>
          <p:cNvCxnSpPr>
            <a:cxnSpLocks/>
          </p:cNvCxnSpPr>
          <p:nvPr/>
        </p:nvCxnSpPr>
        <p:spPr>
          <a:xfrm flipH="1">
            <a:off x="3496325" y="1645360"/>
            <a:ext cx="2815699" cy="86257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5BA32F15-AE28-92AC-99F8-5814663B5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968" y="173846"/>
            <a:ext cx="3476427" cy="1472772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B815260-6737-53D3-02F9-2027E1340912}"/>
              </a:ext>
            </a:extLst>
          </p:cNvPr>
          <p:cNvCxnSpPr>
            <a:cxnSpLocks/>
          </p:cNvCxnSpPr>
          <p:nvPr/>
        </p:nvCxnSpPr>
        <p:spPr>
          <a:xfrm flipV="1">
            <a:off x="6600056" y="1645360"/>
            <a:ext cx="0" cy="70352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025EC49-9A8B-8D17-F221-78607C823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8A4F6CF-34A6-1A59-91C0-0333170882A1}"/>
              </a:ext>
            </a:extLst>
          </p:cNvPr>
          <p:cNvSpPr txBox="1"/>
          <p:nvPr/>
        </p:nvSpPr>
        <p:spPr>
          <a:xfrm>
            <a:off x="6960096" y="22132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Kartendaten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0F7B9DCF-EE4A-CC1B-7B1D-EF235C6F0A69}"/>
              </a:ext>
            </a:extLst>
          </p:cNvPr>
          <p:cNvSpPr/>
          <p:nvPr/>
        </p:nvSpPr>
        <p:spPr>
          <a:xfrm>
            <a:off x="335360" y="4149079"/>
            <a:ext cx="11809312" cy="1547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FC524343-9FE9-3FF3-9BC7-43FEB988E8D5}"/>
              </a:ext>
            </a:extLst>
          </p:cNvPr>
          <p:cNvCxnSpPr>
            <a:cxnSpLocks/>
          </p:cNvCxnSpPr>
          <p:nvPr/>
        </p:nvCxnSpPr>
        <p:spPr>
          <a:xfrm flipV="1">
            <a:off x="5087888" y="548680"/>
            <a:ext cx="2016224" cy="36003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75A88E7-913C-83A0-8C32-92E14D06E088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2FE0377-322F-AEA7-98F5-8C34A7837910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20B5EA9-5A25-3A13-1B05-87A763A4A4FE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</p:spTree>
    <p:extLst>
      <p:ext uri="{BB962C8B-B14F-4D97-AF65-F5344CB8AC3E}">
        <p14:creationId xmlns:p14="http://schemas.microsoft.com/office/powerpoint/2010/main" val="37172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BC83B29-A5BC-4AF2-038C-C7C33580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8A4F6CF-34A6-1A59-91C0-0333170882A1}"/>
              </a:ext>
            </a:extLst>
          </p:cNvPr>
          <p:cNvSpPr txBox="1"/>
          <p:nvPr/>
        </p:nvSpPr>
        <p:spPr>
          <a:xfrm>
            <a:off x="1338446" y="182905"/>
            <a:ext cx="401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Steuerzeichen für den Import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0F7B9DCF-EE4A-CC1B-7B1D-EF235C6F0A69}"/>
              </a:ext>
            </a:extLst>
          </p:cNvPr>
          <p:cNvSpPr/>
          <p:nvPr/>
        </p:nvSpPr>
        <p:spPr>
          <a:xfrm>
            <a:off x="263352" y="914538"/>
            <a:ext cx="106644" cy="4752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FC524343-9FE9-3FF3-9BC7-43FEB988E8D5}"/>
              </a:ext>
            </a:extLst>
          </p:cNvPr>
          <p:cNvCxnSpPr>
            <a:cxnSpLocks/>
          </p:cNvCxnSpPr>
          <p:nvPr/>
        </p:nvCxnSpPr>
        <p:spPr>
          <a:xfrm flipV="1">
            <a:off x="369996" y="435442"/>
            <a:ext cx="973476" cy="7263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B2C120B-BE56-D275-EE2A-020A30C3B03F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A787B3-6E06-5208-6607-3E8034BE8BF8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9A551D-79EE-4284-83E4-76019DABBF7A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</p:spTree>
    <p:extLst>
      <p:ext uri="{BB962C8B-B14F-4D97-AF65-F5344CB8AC3E}">
        <p14:creationId xmlns:p14="http://schemas.microsoft.com/office/powerpoint/2010/main" val="17947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3DE1884-8EF7-7D1B-17FC-76FDF3ADA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E497BBF-3A58-1F8E-1500-6C9289BFF7ED}"/>
              </a:ext>
            </a:extLst>
          </p:cNvPr>
          <p:cNvSpPr txBox="1"/>
          <p:nvPr/>
        </p:nvSpPr>
        <p:spPr>
          <a:xfrm>
            <a:off x="3287688" y="1352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Empfänger und Erstellzeitpunkt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29DB4AF6-C810-A454-3A85-B07C30CBF0A9}"/>
              </a:ext>
            </a:extLst>
          </p:cNvPr>
          <p:cNvCxnSpPr>
            <a:cxnSpLocks/>
          </p:cNvCxnSpPr>
          <p:nvPr/>
        </p:nvCxnSpPr>
        <p:spPr>
          <a:xfrm flipV="1">
            <a:off x="2423592" y="447380"/>
            <a:ext cx="1080120" cy="468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382F57A-053F-6014-E76D-C64605F90E23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40BD3C-69D1-4C4E-A332-0C7A48CE64A4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2523D7-7A93-A677-2B2D-4D07366AE0E3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1504F7-E367-C506-9436-40A928B58C00}"/>
              </a:ext>
            </a:extLst>
          </p:cNvPr>
          <p:cNvSpPr/>
          <p:nvPr/>
        </p:nvSpPr>
        <p:spPr>
          <a:xfrm>
            <a:off x="344303" y="915684"/>
            <a:ext cx="3447441" cy="431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C5B0739-5B1E-5EB6-FC4D-0D0402EC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E497BBF-3A58-1F8E-1500-6C9289BFF7ED}"/>
              </a:ext>
            </a:extLst>
          </p:cNvPr>
          <p:cNvSpPr txBox="1"/>
          <p:nvPr/>
        </p:nvSpPr>
        <p:spPr>
          <a:xfrm>
            <a:off x="4367808" y="116632"/>
            <a:ext cx="93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Link zur Anleitung zur Bearbeitung der Liste für den Kunden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29DB4AF6-C810-A454-3A85-B07C30CBF0A9}"/>
              </a:ext>
            </a:extLst>
          </p:cNvPr>
          <p:cNvCxnSpPr>
            <a:cxnSpLocks/>
          </p:cNvCxnSpPr>
          <p:nvPr/>
        </p:nvCxnSpPr>
        <p:spPr>
          <a:xfrm flipH="1">
            <a:off x="3215680" y="404664"/>
            <a:ext cx="1656184" cy="9906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CDC437F-1B61-92F0-7738-563D9D61AFFF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3DE4F64-ADDB-5C68-DED8-19575AB02E53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F835C0-C0B1-B9DC-53C3-C0A54DE1B0AB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A6D9519-4C33-2314-9DEF-4EC707C4165C}"/>
              </a:ext>
            </a:extLst>
          </p:cNvPr>
          <p:cNvSpPr/>
          <p:nvPr/>
        </p:nvSpPr>
        <p:spPr>
          <a:xfrm>
            <a:off x="344303" y="1395303"/>
            <a:ext cx="5319649" cy="377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3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230B1BE-1A9B-441E-C416-93EA6DE9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764704"/>
            <a:ext cx="12106287" cy="493145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FF1B05FD-3C92-729B-9C90-43E518753CD2}"/>
              </a:ext>
            </a:extLst>
          </p:cNvPr>
          <p:cNvSpPr txBox="1"/>
          <p:nvPr/>
        </p:nvSpPr>
        <p:spPr>
          <a:xfrm>
            <a:off x="4007768" y="182905"/>
            <a:ext cx="2862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Produkt-Restriktionen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E4738DEA-D79D-0546-A06E-BAD551FFC471}"/>
              </a:ext>
            </a:extLst>
          </p:cNvPr>
          <p:cNvCxnSpPr>
            <a:cxnSpLocks/>
          </p:cNvCxnSpPr>
          <p:nvPr/>
        </p:nvCxnSpPr>
        <p:spPr>
          <a:xfrm flipV="1">
            <a:off x="1343472" y="524799"/>
            <a:ext cx="3168352" cy="13200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57741D1-C4F4-230F-3538-23AD9FB0C5E1}"/>
              </a:ext>
            </a:extLst>
          </p:cNvPr>
          <p:cNvSpPr txBox="1"/>
          <p:nvPr/>
        </p:nvSpPr>
        <p:spPr>
          <a:xfrm>
            <a:off x="47328" y="609329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X-tanken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8E67F1-0C1E-4BF0-39FA-7D845ADF3A70}"/>
              </a:ext>
            </a:extLst>
          </p:cNvPr>
          <p:cNvSpPr txBox="1"/>
          <p:nvPr/>
        </p:nvSpPr>
        <p:spPr>
          <a:xfrm>
            <a:off x="47328" y="6453336"/>
            <a:ext cx="2081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Anwendertagung 2023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313C8F-A65C-62F3-A0F8-4FD6FF19DCED}"/>
              </a:ext>
            </a:extLst>
          </p:cNvPr>
          <p:cNvSpPr txBox="1"/>
          <p:nvPr/>
        </p:nvSpPr>
        <p:spPr>
          <a:xfrm>
            <a:off x="3431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Kartenbearbeitungsliste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BEAA58-E5A6-BD40-3DE5-0A4FE6E8726F}"/>
              </a:ext>
            </a:extLst>
          </p:cNvPr>
          <p:cNvSpPr/>
          <p:nvPr/>
        </p:nvSpPr>
        <p:spPr>
          <a:xfrm>
            <a:off x="344303" y="1844824"/>
            <a:ext cx="1215193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3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Breitbild</PresentationFormat>
  <Paragraphs>279</Paragraphs>
  <Slides>33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Calibri</vt:lpstr>
      <vt:lpstr>Consolas</vt:lpstr>
      <vt:lpstr>Verdana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Roland Arends</cp:lastModifiedBy>
  <cp:revision>174</cp:revision>
  <dcterms:created xsi:type="dcterms:W3CDTF">2018-01-29T13:39:50Z</dcterms:created>
  <dcterms:modified xsi:type="dcterms:W3CDTF">2023-04-21T05:50:37Z</dcterms:modified>
</cp:coreProperties>
</file>